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257" r:id="rId2"/>
    <p:sldId id="360" r:id="rId3"/>
    <p:sldId id="361" r:id="rId4"/>
    <p:sldId id="362" r:id="rId5"/>
    <p:sldId id="262" r:id="rId6"/>
    <p:sldId id="307" r:id="rId7"/>
    <p:sldId id="308" r:id="rId8"/>
    <p:sldId id="309" r:id="rId9"/>
    <p:sldId id="310" r:id="rId10"/>
    <p:sldId id="311" r:id="rId11"/>
    <p:sldId id="312" r:id="rId12"/>
    <p:sldId id="313" r:id="rId13"/>
    <p:sldId id="314" r:id="rId14"/>
    <p:sldId id="315" r:id="rId15"/>
    <p:sldId id="316" r:id="rId16"/>
    <p:sldId id="347" r:id="rId17"/>
    <p:sldId id="348" r:id="rId18"/>
    <p:sldId id="317" r:id="rId19"/>
    <p:sldId id="318" r:id="rId20"/>
    <p:sldId id="319" r:id="rId21"/>
    <p:sldId id="321" r:id="rId22"/>
    <p:sldId id="322" r:id="rId23"/>
    <p:sldId id="323" r:id="rId24"/>
    <p:sldId id="324" r:id="rId25"/>
    <p:sldId id="329" r:id="rId26"/>
    <p:sldId id="325" r:id="rId27"/>
    <p:sldId id="326" r:id="rId28"/>
    <p:sldId id="327" r:id="rId29"/>
    <p:sldId id="328" r:id="rId30"/>
    <p:sldId id="356" r:id="rId31"/>
    <p:sldId id="354" r:id="rId32"/>
    <p:sldId id="357" r:id="rId33"/>
    <p:sldId id="358" r:id="rId34"/>
    <p:sldId id="359" r:id="rId35"/>
    <p:sldId id="330" r:id="rId36"/>
    <p:sldId id="353" r:id="rId37"/>
    <p:sldId id="289" r:id="rId3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06018"/>
    <a:srgbClr val="0000FF"/>
    <a:srgbClr val="D00000"/>
    <a:srgbClr val="950D88"/>
    <a:srgbClr val="345B82"/>
    <a:srgbClr val="808080"/>
    <a:srgbClr val="A3A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94" autoAdjust="0"/>
  </p:normalViewPr>
  <p:slideViewPr>
    <p:cSldViewPr>
      <p:cViewPr varScale="1">
        <p:scale>
          <a:sx n="69" d="100"/>
          <a:sy n="69" d="100"/>
        </p:scale>
        <p:origin x="646" y="6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14438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14438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14438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A403DFB-EFA2-45D3-A139-1E309778AD2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40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D6467EC-0D30-428D-9D4A-14627DC9D53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E01F19E-023C-437F-AC50-1D6845EC6BEB}" type="slidenum">
              <a:rPr lang="en-US" altLang="en-US"/>
              <a:pPr>
                <a:spcBef>
                  <a:spcPct val="0"/>
                </a:spcBef>
              </a:pPr>
              <a:t>2</a:t>
            </a:fld>
            <a:endParaRPr lang="en-US" altLang="en-US"/>
          </a:p>
        </p:txBody>
      </p:sp>
      <p:sp>
        <p:nvSpPr>
          <p:cNvPr id="71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4FF47CC1-3BEB-4996-993A-A1431DA5B0C7}" type="slidenum">
              <a:rPr lang="en-US" altLang="en-US">
                <a:solidFill>
                  <a:srgbClr val="000000"/>
                </a:solidFill>
                <a:latin typeface="Arial" panose="020B0604020202020204" pitchFamily="34" charset="0"/>
              </a:rPr>
              <a:pPr algn="r" eaLnBrk="1" hangingPunct="1">
                <a:spcBef>
                  <a:spcPct val="0"/>
                </a:spcBef>
              </a:pPr>
              <a:t>2</a:t>
            </a:fld>
            <a:endParaRPr lang="en-US" altLang="en-US">
              <a:solidFill>
                <a:srgbClr val="000000"/>
              </a:solidFill>
              <a:latin typeface="Arial" panose="020B0604020202020204" pitchFamily="34" charset="0"/>
            </a:endParaRPr>
          </a:p>
        </p:txBody>
      </p:sp>
      <p:sp>
        <p:nvSpPr>
          <p:cNvPr id="7172" name="Rectangle 2"/>
          <p:cNvSpPr>
            <a:spLocks noRot="1" noChangeArrowheads="1" noTextEdit="1"/>
          </p:cNvSpPr>
          <p:nvPr>
            <p:ph type="sldImg"/>
          </p:nvPr>
        </p:nvSpPr>
        <p:spPr>
          <a:ln/>
        </p:spPr>
      </p:sp>
      <p:sp>
        <p:nvSpPr>
          <p:cNvPr id="7173"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CFBB2BD-B204-4130-B5E1-B15055561263}" type="slidenum">
              <a:rPr lang="en-US" altLang="en-US"/>
              <a:pPr>
                <a:spcBef>
                  <a:spcPct val="0"/>
                </a:spcBef>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54122D1-1598-484D-BFB5-BC1C24DBF984}" type="slidenum">
              <a:rPr lang="en-US" altLang="en-US"/>
              <a:pPr>
                <a:spcBef>
                  <a:spcPct val="0"/>
                </a:spcBef>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53D0303-F0C3-4F37-ABF8-751FAEDE33E3}" type="slidenum">
              <a:rPr lang="en-US" altLang="en-US"/>
              <a:pPr>
                <a:spcBef>
                  <a:spcPct val="0"/>
                </a:spcBef>
              </a:pPr>
              <a:t>31</a:t>
            </a:fld>
            <a:endParaRPr lang="en-US" alt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D6AFA6-FCDE-46E8-97E4-94A2191C3074}" type="slidenum">
              <a:rPr lang="en-US" altLang="en-US"/>
              <a:pPr>
                <a:spcBef>
                  <a:spcPct val="0"/>
                </a:spcBef>
              </a:pPr>
              <a:t>32</a:t>
            </a:fld>
            <a:endParaRPr lang="en-US" alt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9FD95E7-72D1-481C-91E1-A767AF8ADA82}" type="slidenum">
              <a:rPr lang="en-US" altLang="en-US"/>
              <a:pPr>
                <a:spcBef>
                  <a:spcPct val="0"/>
                </a:spcBef>
              </a:pPr>
              <a:t>33</a:t>
            </a:fld>
            <a:endParaRPr lang="en-US" alt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693989A-E70B-4F34-A5D1-BB7F205CE726}" type="slidenum">
              <a:rPr lang="en-US" altLang="en-US"/>
              <a:pPr>
                <a:spcBef>
                  <a:spcPct val="0"/>
                </a:spcBef>
              </a:pPr>
              <a:t>34</a:t>
            </a:fld>
            <a:endParaRPr lang="en-US" alt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Large confetti"/>
          <p:cNvSpPr>
            <a:spLocks noChangeArrowheads="1"/>
          </p:cNvSpPr>
          <p:nvPr/>
        </p:nvSpPr>
        <p:spPr bwMode="ltGray">
          <a:xfrm>
            <a:off x="484188" y="1549400"/>
            <a:ext cx="8158162" cy="1689100"/>
          </a:xfrm>
          <a:prstGeom prst="rect">
            <a:avLst/>
          </a:prstGeom>
          <a:pattFill prst="lgConfetti">
            <a:fgClr>
              <a:schemeClr val="accent2">
                <a:alpha val="50195"/>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5"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6"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7"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8"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9"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10"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6153"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pPr lvl="0"/>
            <a:r>
              <a:rPr lang="en-US" altLang="en-US" noProof="0"/>
              <a:t>Click to edit Master title style</a:t>
            </a:r>
          </a:p>
        </p:txBody>
      </p:sp>
      <p:sp>
        <p:nvSpPr>
          <p:cNvPr id="6154"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pPr lvl="0"/>
            <a:r>
              <a:rPr lang="en-US" altLang="en-US" noProof="0"/>
              <a:t>Click to edit Master subtitle style</a:t>
            </a:r>
          </a:p>
        </p:txBody>
      </p:sp>
      <p:sp>
        <p:nvSpPr>
          <p:cNvPr id="11" name="Rectangle 11"/>
          <p:cNvSpPr>
            <a:spLocks noGrp="1" noChangeArrowheads="1"/>
          </p:cNvSpPr>
          <p:nvPr>
            <p:ph type="dt" sz="half" idx="10"/>
          </p:nvPr>
        </p:nvSpPr>
        <p:spPr/>
        <p:txBody>
          <a:bodyPr/>
          <a:lstStyle>
            <a:lvl1pPr>
              <a:defRPr/>
            </a:lvl1pPr>
          </a:lstStyle>
          <a:p>
            <a:pPr>
              <a:defRPr/>
            </a:pPr>
            <a:endParaRPr lang="en-US" altLang="en-US"/>
          </a:p>
        </p:txBody>
      </p:sp>
      <p:sp>
        <p:nvSpPr>
          <p:cNvPr id="12" name="Rectangle 12"/>
          <p:cNvSpPr>
            <a:spLocks noGrp="1" noChangeArrowheads="1"/>
          </p:cNvSpPr>
          <p:nvPr>
            <p:ph type="ftr" sz="quarter" idx="11"/>
          </p:nvPr>
        </p:nvSpPr>
        <p:spPr/>
        <p:txBody>
          <a:bodyPr/>
          <a:lstStyle>
            <a:lvl1pPr>
              <a:defRPr/>
            </a:lvl1pPr>
          </a:lstStyle>
          <a:p>
            <a:pPr>
              <a:defRPr/>
            </a:pPr>
            <a:endParaRPr lang="en-US" altLang="en-US"/>
          </a:p>
        </p:txBody>
      </p:sp>
      <p:sp>
        <p:nvSpPr>
          <p:cNvPr id="13" name="Rectangle 13"/>
          <p:cNvSpPr>
            <a:spLocks noGrp="1" noChangeArrowheads="1"/>
          </p:cNvSpPr>
          <p:nvPr>
            <p:ph type="sldNum" sz="quarter" idx="12"/>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smtClean="0">
                <a:solidFill>
                  <a:schemeClr val="tx1"/>
                </a:solidFill>
              </a:defRPr>
            </a:lvl1pPr>
          </a:lstStyle>
          <a:p>
            <a:pPr>
              <a:defRPr/>
            </a:pPr>
            <a:fld id="{39FAB903-B0A5-4887-9AB6-62648A65B0F2}" type="slidenum">
              <a:rPr lang="en-US" altLang="en-US"/>
              <a:pPr>
                <a:defRPr/>
              </a:pPr>
              <a:t>‹#›</a:t>
            </a:fld>
            <a:endParaRPr lang="en-US" altLang="en-US"/>
          </a:p>
        </p:txBody>
      </p:sp>
    </p:spTree>
    <p:extLst>
      <p:ext uri="{BB962C8B-B14F-4D97-AF65-F5344CB8AC3E}">
        <p14:creationId xmlns:p14="http://schemas.microsoft.com/office/powerpoint/2010/main" val="271567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85CAAFD9-1551-4C88-BB8F-E31A9184502F}" type="slidenum">
              <a:rPr lang="en-US" altLang="en-US"/>
              <a:pPr>
                <a:defRPr/>
              </a:pPr>
              <a:t>‹#›</a:t>
            </a:fld>
            <a:endParaRPr lang="en-US" altLang="en-US"/>
          </a:p>
        </p:txBody>
      </p:sp>
    </p:spTree>
    <p:extLst>
      <p:ext uri="{BB962C8B-B14F-4D97-AF65-F5344CB8AC3E}">
        <p14:creationId xmlns:p14="http://schemas.microsoft.com/office/powerpoint/2010/main" val="149099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AA91C11A-5B47-46AA-9E2E-8A046BE4FA99}" type="slidenum">
              <a:rPr lang="en-US" altLang="en-US"/>
              <a:pPr>
                <a:defRPr/>
              </a:pPr>
              <a:t>‹#›</a:t>
            </a:fld>
            <a:endParaRPr lang="en-US" altLang="en-US"/>
          </a:p>
        </p:txBody>
      </p:sp>
    </p:spTree>
    <p:extLst>
      <p:ext uri="{BB962C8B-B14F-4D97-AF65-F5344CB8AC3E}">
        <p14:creationId xmlns:p14="http://schemas.microsoft.com/office/powerpoint/2010/main" val="96745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5CC06C73-4760-43B6-9C55-E35ADF80CBD9}" type="slidenum">
              <a:rPr lang="en-US" altLang="en-US"/>
              <a:pPr>
                <a:defRPr/>
              </a:pPr>
              <a:t>‹#›</a:t>
            </a:fld>
            <a:endParaRPr lang="en-US" altLang="en-US"/>
          </a:p>
        </p:txBody>
      </p:sp>
    </p:spTree>
    <p:extLst>
      <p:ext uri="{BB962C8B-B14F-4D97-AF65-F5344CB8AC3E}">
        <p14:creationId xmlns:p14="http://schemas.microsoft.com/office/powerpoint/2010/main" val="3000918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DA8A0813-2AAE-42CC-AFC9-0E979C9846E1}" type="slidenum">
              <a:rPr lang="en-US" altLang="en-US"/>
              <a:pPr>
                <a:defRPr/>
              </a:pPr>
              <a:t>‹#›</a:t>
            </a:fld>
            <a:endParaRPr lang="en-US" altLang="en-US"/>
          </a:p>
        </p:txBody>
      </p:sp>
    </p:spTree>
    <p:extLst>
      <p:ext uri="{BB962C8B-B14F-4D97-AF65-F5344CB8AC3E}">
        <p14:creationId xmlns:p14="http://schemas.microsoft.com/office/powerpoint/2010/main" val="1195167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96ED0C7C-4196-46E5-A97B-7BC690DC7A25}" type="slidenum">
              <a:rPr lang="en-US" altLang="en-US"/>
              <a:pPr>
                <a:defRPr/>
              </a:pPr>
              <a:t>‹#›</a:t>
            </a:fld>
            <a:endParaRPr lang="en-US" altLang="en-US"/>
          </a:p>
        </p:txBody>
      </p:sp>
    </p:spTree>
    <p:extLst>
      <p:ext uri="{BB962C8B-B14F-4D97-AF65-F5344CB8AC3E}">
        <p14:creationId xmlns:p14="http://schemas.microsoft.com/office/powerpoint/2010/main" val="398867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9" descr="Large confetti"/>
          <p:cNvSpPr>
            <a:spLocks noGrp="1" noChangeArrowheads="1"/>
          </p:cNvSpPr>
          <p:nvPr>
            <p:ph type="sldNum" sz="quarter" idx="12"/>
          </p:nvPr>
        </p:nvSpPr>
        <p:spPr>
          <a:ln/>
        </p:spPr>
        <p:txBody>
          <a:bodyPr/>
          <a:lstStyle>
            <a:lvl1pPr>
              <a:defRPr/>
            </a:lvl1pPr>
          </a:lstStyle>
          <a:p>
            <a:pPr>
              <a:defRPr/>
            </a:pPr>
            <a:fld id="{3F38B2FF-3FC7-4C6E-A81C-FA2625C3276C}" type="slidenum">
              <a:rPr lang="en-US" altLang="en-US"/>
              <a:pPr>
                <a:defRPr/>
              </a:pPr>
              <a:t>‹#›</a:t>
            </a:fld>
            <a:endParaRPr lang="en-US" altLang="en-US"/>
          </a:p>
        </p:txBody>
      </p:sp>
    </p:spTree>
    <p:extLst>
      <p:ext uri="{BB962C8B-B14F-4D97-AF65-F5344CB8AC3E}">
        <p14:creationId xmlns:p14="http://schemas.microsoft.com/office/powerpoint/2010/main" val="49702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9" descr="Large confetti"/>
          <p:cNvSpPr>
            <a:spLocks noGrp="1" noChangeArrowheads="1"/>
          </p:cNvSpPr>
          <p:nvPr>
            <p:ph type="sldNum" sz="quarter" idx="12"/>
          </p:nvPr>
        </p:nvSpPr>
        <p:spPr>
          <a:ln/>
        </p:spPr>
        <p:txBody>
          <a:bodyPr/>
          <a:lstStyle>
            <a:lvl1pPr>
              <a:defRPr/>
            </a:lvl1pPr>
          </a:lstStyle>
          <a:p>
            <a:pPr>
              <a:defRPr/>
            </a:pPr>
            <a:fld id="{19DF74D7-A7C7-4D7A-948D-941D29148C41}" type="slidenum">
              <a:rPr lang="en-US" altLang="en-US"/>
              <a:pPr>
                <a:defRPr/>
              </a:pPr>
              <a:t>‹#›</a:t>
            </a:fld>
            <a:endParaRPr lang="en-US" altLang="en-US"/>
          </a:p>
        </p:txBody>
      </p:sp>
    </p:spTree>
    <p:extLst>
      <p:ext uri="{BB962C8B-B14F-4D97-AF65-F5344CB8AC3E}">
        <p14:creationId xmlns:p14="http://schemas.microsoft.com/office/powerpoint/2010/main" val="361656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9" descr="Large confetti"/>
          <p:cNvSpPr>
            <a:spLocks noGrp="1" noChangeArrowheads="1"/>
          </p:cNvSpPr>
          <p:nvPr>
            <p:ph type="sldNum" sz="quarter" idx="12"/>
          </p:nvPr>
        </p:nvSpPr>
        <p:spPr>
          <a:ln/>
        </p:spPr>
        <p:txBody>
          <a:bodyPr/>
          <a:lstStyle>
            <a:lvl1pPr>
              <a:defRPr/>
            </a:lvl1pPr>
          </a:lstStyle>
          <a:p>
            <a:pPr>
              <a:defRPr/>
            </a:pPr>
            <a:fld id="{0F8BF7DB-0C2C-4967-A355-34BE82A8E730}" type="slidenum">
              <a:rPr lang="en-US" altLang="en-US"/>
              <a:pPr>
                <a:defRPr/>
              </a:pPr>
              <a:t>‹#›</a:t>
            </a:fld>
            <a:endParaRPr lang="en-US" altLang="en-US"/>
          </a:p>
        </p:txBody>
      </p:sp>
    </p:spTree>
    <p:extLst>
      <p:ext uri="{BB962C8B-B14F-4D97-AF65-F5344CB8AC3E}">
        <p14:creationId xmlns:p14="http://schemas.microsoft.com/office/powerpoint/2010/main" val="121812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CE07844B-8460-4A0B-BCAF-E7D2A41478DD}" type="slidenum">
              <a:rPr lang="en-US" altLang="en-US"/>
              <a:pPr>
                <a:defRPr/>
              </a:pPr>
              <a:t>‹#›</a:t>
            </a:fld>
            <a:endParaRPr lang="en-US" altLang="en-US"/>
          </a:p>
        </p:txBody>
      </p:sp>
    </p:spTree>
    <p:extLst>
      <p:ext uri="{BB962C8B-B14F-4D97-AF65-F5344CB8AC3E}">
        <p14:creationId xmlns:p14="http://schemas.microsoft.com/office/powerpoint/2010/main" val="162051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9A896811-2205-44E9-86B4-E1FF89C43432}" type="slidenum">
              <a:rPr lang="en-US" altLang="en-US"/>
              <a:pPr>
                <a:defRPr/>
              </a:pPr>
              <a:t>‹#›</a:t>
            </a:fld>
            <a:endParaRPr lang="en-US" altLang="en-US"/>
          </a:p>
        </p:txBody>
      </p:sp>
    </p:spTree>
    <p:extLst>
      <p:ext uri="{BB962C8B-B14F-4D97-AF65-F5344CB8AC3E}">
        <p14:creationId xmlns:p14="http://schemas.microsoft.com/office/powerpoint/2010/main" val="48349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descr="Large confetti"/>
          <p:cNvSpPr>
            <a:spLocks noGrp="1" noChangeArrowheads="1"/>
          </p:cNvSpPr>
          <p:nvPr>
            <p:ph type="title"/>
          </p:nvPr>
        </p:nvSpPr>
        <p:spPr bwMode="auto">
          <a:xfrm>
            <a:off x="1093788" y="284163"/>
            <a:ext cx="7772400" cy="1143000"/>
          </a:xfrm>
          <a:prstGeom prst="rect">
            <a:avLst/>
          </a:prstGeom>
          <a:noFill/>
          <a:ln>
            <a:noFill/>
          </a:ln>
          <a:effectLst/>
          <a:extLst>
            <a:ext uri="{909E8E84-426E-40DD-AFC4-6F175D3DCCD1}">
              <a14:hiddenFill xmlns:a14="http://schemas.microsoft.com/office/drawing/2010/main">
                <a:blipFill dpi="0" rotWithShape="0">
                  <a:blip r:embed="rId1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lt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ChangeArrowheads="1"/>
          </p:cNvSpPr>
          <p:nvPr/>
        </p:nvSpPr>
        <p:spPr bwMode="auto">
          <a:xfrm>
            <a:off x="0" y="1512888"/>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1031"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1032" name="Rectangle 8"/>
          <p:cNvSpPr>
            <a:spLocks noChangeArrowheads="1"/>
          </p:cNvSpPr>
          <p:nvPr/>
        </p:nvSpPr>
        <p:spPr bwMode="auto">
          <a:xfrm>
            <a:off x="7067550" y="6553200"/>
            <a:ext cx="2076450" cy="793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endParaRPr kumimoji="1" lang="en-US" altLang="en-US"/>
          </a:p>
        </p:txBody>
      </p:sp>
      <p:sp>
        <p:nvSpPr>
          <p:cNvPr id="5129"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eaLnBrk="1" hangingPunct="1">
              <a:defRPr sz="1400" smtClean="0">
                <a:solidFill>
                  <a:schemeClr val="bg1"/>
                </a:solidFill>
              </a:defRPr>
            </a:lvl1pPr>
          </a:lstStyle>
          <a:p>
            <a:pPr>
              <a:defRPr/>
            </a:pPr>
            <a:fld id="{BDC70B8B-4D66-4D3B-BB2F-7238907656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descr="Large confetti"/>
          <p:cNvSpPr>
            <a:spLocks noGrp="1" noChangeArrowheads="1"/>
          </p:cNvSpPr>
          <p:nvPr>
            <p:ph type="ctrTitle"/>
          </p:nvPr>
        </p:nvSpPr>
        <p:spPr>
          <a:xfrm>
            <a:off x="457200" y="1752600"/>
            <a:ext cx="8229600" cy="1143000"/>
          </a:xfrm>
          <a:blipFill dpi="0" rotWithShape="0">
            <a:blip r:embed="rId2"/>
            <a:srcRect/>
            <a:tile tx="0" ty="0" sx="100000" sy="100000" flip="none" algn="tl"/>
          </a:blipFill>
        </p:spPr>
        <p:txBody>
          <a:bodyPr/>
          <a:lstStyle/>
          <a:p>
            <a:pPr eaLnBrk="1" hangingPunct="1"/>
            <a:r>
              <a:rPr lang="en-US" altLang="en-US" sz="5400" b="1">
                <a:latin typeface="Benguiat Bk BT" pitchFamily="18" charset="0"/>
              </a:rPr>
              <a:t>How We Got The Bible</a:t>
            </a:r>
          </a:p>
        </p:txBody>
      </p:sp>
      <p:sp>
        <p:nvSpPr>
          <p:cNvPr id="5123" name="Rectangle 3"/>
          <p:cNvSpPr>
            <a:spLocks noGrp="1" noChangeArrowheads="1"/>
          </p:cNvSpPr>
          <p:nvPr>
            <p:ph type="subTitle" idx="1"/>
          </p:nvPr>
        </p:nvSpPr>
        <p:spPr/>
        <p:txBody>
          <a:bodyPr/>
          <a:lstStyle/>
          <a:p>
            <a:pPr eaLnBrk="1" hangingPunct="1"/>
            <a:r>
              <a:rPr lang="en-US" altLang="en-US" sz="4400" b="1">
                <a:latin typeface="Benguiat Bk BT" pitchFamily="18" charset="0"/>
              </a:rPr>
              <a:t>Can We Trust Our </a:t>
            </a:r>
          </a:p>
          <a:p>
            <a:pPr eaLnBrk="1" hangingPunct="1"/>
            <a:r>
              <a:rPr lang="en-US" altLang="en-US" sz="4400" b="1">
                <a:latin typeface="Benguiat Bk BT" pitchFamily="18" charset="0"/>
              </a:rPr>
              <a:t>English Versions?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6803" name="Rectangle 3"/>
          <p:cNvSpPr>
            <a:spLocks noGrp="1" noChangeArrowheads="1"/>
          </p:cNvSpPr>
          <p:nvPr>
            <p:ph type="body" idx="1"/>
          </p:nvPr>
        </p:nvSpPr>
        <p:spPr>
          <a:xfrm>
            <a:off x="685800" y="1828800"/>
            <a:ext cx="8153400" cy="5029200"/>
          </a:xfrm>
        </p:spPr>
        <p:txBody>
          <a:bodyPr/>
          <a:lstStyle/>
          <a:p>
            <a:pPr eaLnBrk="1" hangingPunct="1">
              <a:spcBef>
                <a:spcPts val="0"/>
              </a:spcBef>
            </a:pPr>
            <a:r>
              <a:rPr lang="en-US" altLang="en-US" sz="4400" b="1" dirty="0"/>
              <a:t>Some versions should </a:t>
            </a:r>
            <a:r>
              <a:rPr lang="en-US" altLang="en-US" sz="4400" b="1" dirty="0">
                <a:solidFill>
                  <a:srgbClr val="950D88"/>
                </a:solidFill>
              </a:rPr>
              <a:t>NOT</a:t>
            </a:r>
            <a:r>
              <a:rPr lang="en-US" altLang="en-US" sz="4400" b="1" dirty="0"/>
              <a:t> be trusted as careful translations</a:t>
            </a:r>
          </a:p>
          <a:p>
            <a:pPr lvl="1" eaLnBrk="1" hangingPunct="1">
              <a:spcBef>
                <a:spcPts val="0"/>
              </a:spcBef>
            </a:pPr>
            <a:r>
              <a:rPr lang="en-US" altLang="en-US" sz="4000" b="1" dirty="0">
                <a:solidFill>
                  <a:srgbClr val="306018"/>
                </a:solidFill>
              </a:rPr>
              <a:t>The Living Bible:  Paraphrased</a:t>
            </a:r>
          </a:p>
          <a:p>
            <a:pPr lvl="2" eaLnBrk="1" hangingPunct="1">
              <a:spcBef>
                <a:spcPts val="0"/>
              </a:spcBef>
            </a:pPr>
            <a:r>
              <a:rPr lang="en-US" altLang="en-US" sz="3600" b="1" dirty="0">
                <a:solidFill>
                  <a:srgbClr val="950D88"/>
                </a:solidFill>
              </a:rPr>
              <a:t>“…We started out bad, being born with evil natures, and were under God’s anger just like everyone else.”</a:t>
            </a:r>
          </a:p>
          <a:p>
            <a:pPr marL="914400" lvl="2" indent="0" algn="ctr" eaLnBrk="1" hangingPunct="1">
              <a:spcBef>
                <a:spcPts val="0"/>
              </a:spcBef>
              <a:buNone/>
            </a:pPr>
            <a:r>
              <a:rPr lang="en-US" altLang="en-US" sz="2800" b="1" dirty="0">
                <a:solidFill>
                  <a:srgbClr val="FF0000"/>
                </a:solidFill>
              </a:rPr>
              <a:t>Eph. 2:3b</a:t>
            </a:r>
          </a:p>
          <a:p>
            <a:pPr lvl="2" eaLnBrk="1" hangingPunct="1">
              <a:spcBef>
                <a:spcPts val="0"/>
              </a:spcBef>
            </a:pPr>
            <a:endParaRPr lang="en-US" alt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8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680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8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7827" name="Rectangle 3"/>
          <p:cNvSpPr>
            <a:spLocks noGrp="1" noChangeArrowheads="1"/>
          </p:cNvSpPr>
          <p:nvPr>
            <p:ph type="body" idx="1"/>
          </p:nvPr>
        </p:nvSpPr>
        <p:spPr>
          <a:xfrm>
            <a:off x="685800" y="1828800"/>
            <a:ext cx="8153400" cy="3733800"/>
          </a:xfrm>
        </p:spPr>
        <p:txBody>
          <a:bodyPr/>
          <a:lstStyle/>
          <a:p>
            <a:pPr eaLnBrk="1" hangingPunct="1">
              <a:spcBef>
                <a:spcPts val="0"/>
              </a:spcBef>
            </a:pPr>
            <a:r>
              <a:rPr lang="en-US" altLang="en-US" sz="4400" b="1" dirty="0"/>
              <a:t>Some versions should </a:t>
            </a:r>
            <a:r>
              <a:rPr lang="en-US" altLang="en-US" sz="4400" b="1" dirty="0">
                <a:solidFill>
                  <a:srgbClr val="950D88"/>
                </a:solidFill>
              </a:rPr>
              <a:t>NOT</a:t>
            </a:r>
            <a:r>
              <a:rPr lang="en-US" altLang="en-US" sz="4400" b="1" dirty="0"/>
              <a:t> be trusted as careful translations</a:t>
            </a:r>
          </a:p>
          <a:p>
            <a:pPr lvl="1" eaLnBrk="1" hangingPunct="1">
              <a:spcBef>
                <a:spcPts val="0"/>
              </a:spcBef>
            </a:pPr>
            <a:r>
              <a:rPr lang="en-US" altLang="en-US" sz="4000" b="1" dirty="0">
                <a:solidFill>
                  <a:srgbClr val="306018"/>
                </a:solidFill>
              </a:rPr>
              <a:t>The Living Bible:  Paraphrased</a:t>
            </a:r>
          </a:p>
          <a:p>
            <a:pPr lvl="2" eaLnBrk="1" hangingPunct="1">
              <a:spcBef>
                <a:spcPts val="0"/>
              </a:spcBef>
            </a:pPr>
            <a:r>
              <a:rPr lang="en-US" altLang="en-US" sz="3600" b="1" dirty="0">
                <a:solidFill>
                  <a:srgbClr val="950D88"/>
                </a:solidFill>
              </a:rPr>
              <a:t>“In baptism we show that we have been saved…”</a:t>
            </a:r>
            <a:endParaRPr lang="en-US" altLang="en-US" sz="3600" b="1" dirty="0">
              <a:solidFill>
                <a:srgbClr val="6B0962"/>
              </a:solidFill>
            </a:endParaRPr>
          </a:p>
          <a:p>
            <a:pPr marL="914400" lvl="2" indent="0" algn="ctr" eaLnBrk="1" hangingPunct="1">
              <a:spcBef>
                <a:spcPts val="0"/>
              </a:spcBef>
              <a:buNone/>
            </a:pPr>
            <a:r>
              <a:rPr lang="en-US" altLang="en-US" sz="2800" b="1" dirty="0">
                <a:solidFill>
                  <a:srgbClr val="FF0000"/>
                </a:solidFill>
              </a:rPr>
              <a:t>1 Pet. 3:21a</a:t>
            </a:r>
          </a:p>
          <a:p>
            <a:pPr lvl="2" eaLnBrk="1" hangingPunct="1">
              <a:spcBef>
                <a:spcPts val="0"/>
              </a:spcBef>
            </a:pPr>
            <a:endParaRPr lang="en-US" altLang="en-US" sz="28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8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8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8851" name="Rectangle 3"/>
          <p:cNvSpPr>
            <a:spLocks noGrp="1" noChangeArrowheads="1"/>
          </p:cNvSpPr>
          <p:nvPr>
            <p:ph type="body" idx="1"/>
          </p:nvPr>
        </p:nvSpPr>
        <p:spPr>
          <a:xfrm>
            <a:off x="685800" y="1828800"/>
            <a:ext cx="8153400" cy="4724400"/>
          </a:xfrm>
        </p:spPr>
        <p:txBody>
          <a:bodyPr/>
          <a:lstStyle/>
          <a:p>
            <a:pPr eaLnBrk="1" hangingPunct="1">
              <a:spcBef>
                <a:spcPts val="0"/>
              </a:spcBef>
            </a:pPr>
            <a:r>
              <a:rPr lang="en-US" altLang="en-US" sz="4000" b="1" dirty="0"/>
              <a:t>Other versions should be </a:t>
            </a:r>
            <a:r>
              <a:rPr lang="en-US" altLang="en-US" sz="4000" b="1" dirty="0">
                <a:solidFill>
                  <a:srgbClr val="950D88"/>
                </a:solidFill>
              </a:rPr>
              <a:t>used with careful judgment because of</a:t>
            </a:r>
            <a:r>
              <a:rPr lang="en-US" altLang="en-US" sz="4000" b="1" dirty="0"/>
              <a:t> the purpose in their translations.</a:t>
            </a:r>
          </a:p>
          <a:p>
            <a:pPr lvl="1" eaLnBrk="1" hangingPunct="1">
              <a:spcBef>
                <a:spcPts val="0"/>
              </a:spcBef>
            </a:pPr>
            <a:r>
              <a:rPr lang="en-US" altLang="en-US" sz="3600" b="1" dirty="0">
                <a:solidFill>
                  <a:srgbClr val="0000FF"/>
                </a:solidFill>
              </a:rPr>
              <a:t>Several English versions were produced by committees of scholars, but their intent was a</a:t>
            </a:r>
            <a:r>
              <a:rPr lang="en-US" altLang="en-US" sz="3600" b="1" dirty="0">
                <a:solidFill>
                  <a:srgbClr val="306018"/>
                </a:solidFill>
              </a:rPr>
              <a:t> </a:t>
            </a:r>
            <a:r>
              <a:rPr lang="en-US" altLang="en-US" sz="3600" b="1" dirty="0">
                <a:solidFill>
                  <a:srgbClr val="950D88"/>
                </a:solidFill>
              </a:rPr>
              <a:t>“meaning-for-meaning”</a:t>
            </a:r>
            <a:r>
              <a:rPr lang="en-US" altLang="en-US" sz="3600" b="1" dirty="0">
                <a:solidFill>
                  <a:srgbClr val="306018"/>
                </a:solidFill>
              </a:rPr>
              <a:t> </a:t>
            </a:r>
            <a:r>
              <a:rPr lang="en-US" altLang="en-US" sz="3600" b="1" dirty="0">
                <a:solidFill>
                  <a:srgbClr val="950D88"/>
                </a:solidFill>
              </a:rPr>
              <a:t>translation</a:t>
            </a:r>
            <a:r>
              <a:rPr lang="en-US" altLang="en-US" sz="3600" b="1" dirty="0">
                <a:solidFill>
                  <a:srgbClr val="0000FF"/>
                </a:solidFill>
              </a:rPr>
              <a:t> rather than a “word-for-word” translation.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9875" name="Rectangle 3"/>
          <p:cNvSpPr>
            <a:spLocks noGrp="1" noChangeArrowheads="1"/>
          </p:cNvSpPr>
          <p:nvPr>
            <p:ph type="body" idx="1"/>
          </p:nvPr>
        </p:nvSpPr>
        <p:spPr>
          <a:xfrm>
            <a:off x="685800" y="1828800"/>
            <a:ext cx="8153400" cy="4724400"/>
          </a:xfrm>
        </p:spPr>
        <p:txBody>
          <a:bodyPr/>
          <a:lstStyle/>
          <a:p>
            <a:pPr eaLnBrk="1" hangingPunct="1">
              <a:spcBef>
                <a:spcPts val="0"/>
              </a:spcBef>
            </a:pPr>
            <a:r>
              <a:rPr lang="en-US" altLang="en-US" sz="4000" b="1" dirty="0"/>
              <a:t>Other versions should be</a:t>
            </a:r>
            <a:r>
              <a:rPr lang="en-US" altLang="en-US" sz="4000" b="1" dirty="0">
                <a:solidFill>
                  <a:srgbClr val="306018"/>
                </a:solidFill>
              </a:rPr>
              <a:t> </a:t>
            </a:r>
            <a:r>
              <a:rPr lang="en-US" altLang="en-US" sz="4000" b="1" dirty="0">
                <a:solidFill>
                  <a:srgbClr val="950D88"/>
                </a:solidFill>
              </a:rPr>
              <a:t>used with careful judgment</a:t>
            </a:r>
            <a:r>
              <a:rPr lang="en-US" altLang="en-US" sz="4000" b="1" dirty="0">
                <a:solidFill>
                  <a:srgbClr val="306018"/>
                </a:solidFill>
              </a:rPr>
              <a:t> </a:t>
            </a:r>
            <a:r>
              <a:rPr lang="en-US" altLang="en-US" sz="4000" b="1" dirty="0"/>
              <a:t>because of the purpose in their translations.</a:t>
            </a:r>
          </a:p>
          <a:p>
            <a:pPr lvl="1" eaLnBrk="1" hangingPunct="1">
              <a:spcBef>
                <a:spcPts val="0"/>
              </a:spcBef>
            </a:pPr>
            <a:r>
              <a:rPr lang="en-US" altLang="en-US" sz="3600" b="1" dirty="0">
                <a:solidFill>
                  <a:srgbClr val="0000FF"/>
                </a:solidFill>
              </a:rPr>
              <a:t>Examples of these</a:t>
            </a:r>
            <a:r>
              <a:rPr lang="en-US" altLang="en-US" sz="3600" b="1" dirty="0"/>
              <a:t> </a:t>
            </a:r>
            <a:r>
              <a:rPr lang="en-US" altLang="en-US" sz="3600" b="1" dirty="0">
                <a:solidFill>
                  <a:srgbClr val="950D88"/>
                </a:solidFill>
              </a:rPr>
              <a:t>“meaning-for-meaning” translations </a:t>
            </a:r>
            <a:r>
              <a:rPr lang="en-US" altLang="en-US" sz="3600" b="1" dirty="0">
                <a:solidFill>
                  <a:srgbClr val="0000FF"/>
                </a:solidFill>
              </a:rPr>
              <a:t>are:</a:t>
            </a:r>
          </a:p>
          <a:p>
            <a:pPr lvl="2" eaLnBrk="1" hangingPunct="1">
              <a:spcBef>
                <a:spcPts val="0"/>
              </a:spcBef>
            </a:pPr>
            <a:r>
              <a:rPr lang="en-US" altLang="en-US" sz="3200" b="1" dirty="0">
                <a:solidFill>
                  <a:srgbClr val="306018"/>
                </a:solidFill>
              </a:rPr>
              <a:t>The New English Bible (NEB)</a:t>
            </a:r>
          </a:p>
          <a:p>
            <a:pPr lvl="2" eaLnBrk="1" hangingPunct="1">
              <a:spcBef>
                <a:spcPts val="0"/>
              </a:spcBef>
            </a:pPr>
            <a:r>
              <a:rPr lang="en-US" altLang="en-US" sz="3200" b="1" dirty="0">
                <a:solidFill>
                  <a:srgbClr val="306018"/>
                </a:solidFill>
              </a:rPr>
              <a:t>The New International Version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0899" name="Rectangle 3"/>
          <p:cNvSpPr>
            <a:spLocks noGrp="1" noChangeArrowheads="1"/>
          </p:cNvSpPr>
          <p:nvPr>
            <p:ph type="body" idx="1"/>
          </p:nvPr>
        </p:nvSpPr>
        <p:spPr>
          <a:xfrm>
            <a:off x="685800" y="1828800"/>
            <a:ext cx="7772400" cy="4724400"/>
          </a:xfrm>
        </p:spPr>
        <p:txBody>
          <a:bodyPr/>
          <a:lstStyle/>
          <a:p>
            <a:pPr eaLnBrk="1" hangingPunct="1">
              <a:spcBef>
                <a:spcPts val="0"/>
              </a:spcBef>
            </a:pPr>
            <a:r>
              <a:rPr lang="en-US" altLang="en-US" sz="4000" b="1" dirty="0"/>
              <a:t>The most trustworthy modern English versions are those:</a:t>
            </a:r>
          </a:p>
          <a:p>
            <a:pPr lvl="1" eaLnBrk="1" hangingPunct="1">
              <a:spcBef>
                <a:spcPts val="0"/>
              </a:spcBef>
            </a:pPr>
            <a:r>
              <a:rPr lang="en-US" altLang="en-US" sz="3200" b="1" dirty="0">
                <a:solidFill>
                  <a:srgbClr val="0000FF"/>
                </a:solidFill>
              </a:rPr>
              <a:t>Translated by a large committee of scholars from various backgrounds</a:t>
            </a:r>
          </a:p>
          <a:p>
            <a:pPr lvl="1" eaLnBrk="1" hangingPunct="1">
              <a:spcBef>
                <a:spcPts val="0"/>
              </a:spcBef>
            </a:pPr>
            <a:r>
              <a:rPr lang="en-US" altLang="en-US" sz="3200" b="1" dirty="0">
                <a:solidFill>
                  <a:srgbClr val="0000FF"/>
                </a:solidFill>
              </a:rPr>
              <a:t>Produced with the intent of giving the world an accurate </a:t>
            </a:r>
            <a:r>
              <a:rPr lang="en-US" altLang="en-US" sz="3200" b="1" dirty="0">
                <a:solidFill>
                  <a:srgbClr val="950D88"/>
                </a:solidFill>
              </a:rPr>
              <a:t>“word-for-word” translation</a:t>
            </a:r>
            <a:r>
              <a:rPr lang="en-US" altLang="en-US" sz="3200" b="1" dirty="0">
                <a:solidFill>
                  <a:srgbClr val="0000FF"/>
                </a:solidFill>
              </a:rPr>
              <a:t> of the best available Greek and Hebrew texts</a:t>
            </a:r>
          </a:p>
          <a:p>
            <a:pPr lvl="1" eaLnBrk="1" hangingPunct="1">
              <a:spcBef>
                <a:spcPts val="0"/>
              </a:spcBef>
            </a:pPr>
            <a:endParaRPr lang="en-US" altLang="en-US" sz="3600" b="1" dirty="0">
              <a:solidFill>
                <a:srgbClr val="30601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1923" name="Rectangle 3"/>
          <p:cNvSpPr>
            <a:spLocks noGrp="1" noChangeArrowheads="1"/>
          </p:cNvSpPr>
          <p:nvPr>
            <p:ph type="body" idx="1"/>
          </p:nvPr>
        </p:nvSpPr>
        <p:spPr>
          <a:xfrm>
            <a:off x="685800" y="1828800"/>
            <a:ext cx="7772400" cy="4724400"/>
          </a:xfrm>
        </p:spPr>
        <p:txBody>
          <a:bodyPr/>
          <a:lstStyle/>
          <a:p>
            <a:pPr eaLnBrk="1" hangingPunct="1">
              <a:spcBef>
                <a:spcPts val="0"/>
              </a:spcBef>
            </a:pPr>
            <a:r>
              <a:rPr lang="en-US" altLang="en-US" sz="4000" b="1"/>
              <a:t>Examples of these are the:</a:t>
            </a:r>
          </a:p>
          <a:p>
            <a:pPr lvl="1" eaLnBrk="1" hangingPunct="1">
              <a:spcBef>
                <a:spcPts val="0"/>
              </a:spcBef>
            </a:pPr>
            <a:r>
              <a:rPr lang="en-US" altLang="en-US" sz="3600" b="1">
                <a:solidFill>
                  <a:srgbClr val="306018"/>
                </a:solidFill>
              </a:rPr>
              <a:t>King James Version (KJV)</a:t>
            </a:r>
          </a:p>
          <a:p>
            <a:pPr lvl="1" eaLnBrk="1" hangingPunct="1">
              <a:spcBef>
                <a:spcPts val="0"/>
              </a:spcBef>
            </a:pPr>
            <a:r>
              <a:rPr lang="en-US" altLang="en-US" sz="3600" b="1">
                <a:solidFill>
                  <a:srgbClr val="306018"/>
                </a:solidFill>
              </a:rPr>
              <a:t>New King James Version (NKJV)</a:t>
            </a:r>
          </a:p>
          <a:p>
            <a:pPr lvl="1" eaLnBrk="1" hangingPunct="1">
              <a:spcBef>
                <a:spcPts val="0"/>
              </a:spcBef>
            </a:pPr>
            <a:r>
              <a:rPr lang="en-US" altLang="en-US" sz="3600" b="1">
                <a:solidFill>
                  <a:srgbClr val="306018"/>
                </a:solidFill>
              </a:rPr>
              <a:t>American Standard Version (ASV)</a:t>
            </a:r>
          </a:p>
          <a:p>
            <a:pPr lvl="1" eaLnBrk="1" hangingPunct="1">
              <a:spcBef>
                <a:spcPts val="0"/>
              </a:spcBef>
            </a:pPr>
            <a:r>
              <a:rPr lang="en-US" altLang="en-US" sz="3600" b="1">
                <a:solidFill>
                  <a:srgbClr val="306018"/>
                </a:solidFill>
              </a:rPr>
              <a:t>New American Standard Version (NASV)</a:t>
            </a:r>
          </a:p>
          <a:p>
            <a:pPr lvl="1" eaLnBrk="1" hangingPunct="1">
              <a:spcBef>
                <a:spcPts val="0"/>
              </a:spcBef>
            </a:pPr>
            <a:r>
              <a:rPr lang="en-US" altLang="en-US" sz="3600" b="1">
                <a:solidFill>
                  <a:srgbClr val="306018"/>
                </a:solidFill>
              </a:rPr>
              <a:t>English Standard Version (ESV)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46435" name="Rectangle 3"/>
          <p:cNvSpPr>
            <a:spLocks noGrp="1" noChangeArrowheads="1"/>
          </p:cNvSpPr>
          <p:nvPr>
            <p:ph type="body" idx="1"/>
          </p:nvPr>
        </p:nvSpPr>
        <p:spPr>
          <a:xfrm>
            <a:off x="685800" y="1828800"/>
            <a:ext cx="8001000" cy="5029200"/>
          </a:xfrm>
        </p:spPr>
        <p:txBody>
          <a:bodyPr/>
          <a:lstStyle/>
          <a:p>
            <a:pPr eaLnBrk="1" hangingPunct="1">
              <a:spcBef>
                <a:spcPts val="0"/>
              </a:spcBef>
            </a:pPr>
            <a:r>
              <a:rPr lang="en-US" altLang="en-US" sz="4000" b="1" dirty="0"/>
              <a:t>Please examine the Preface to your English Bible.  My NKJV:</a:t>
            </a:r>
          </a:p>
          <a:p>
            <a:pPr lvl="1" eaLnBrk="1" hangingPunct="1">
              <a:spcBef>
                <a:spcPts val="0"/>
              </a:spcBef>
            </a:pPr>
            <a:r>
              <a:rPr lang="en-US" altLang="en-US" sz="3200" b="1" dirty="0">
                <a:solidFill>
                  <a:srgbClr val="0000FF"/>
                </a:solidFill>
              </a:rPr>
              <a:t>“</a:t>
            </a:r>
            <a:r>
              <a:rPr lang="en-US" altLang="en-US" b="1" dirty="0">
                <a:solidFill>
                  <a:srgbClr val="0000FF"/>
                </a:solidFill>
              </a:rPr>
              <a:t>Complete equivalence seeks to preserve </a:t>
            </a:r>
            <a:r>
              <a:rPr lang="en-US" altLang="en-US" b="1" i="1" dirty="0">
                <a:solidFill>
                  <a:srgbClr val="0000FF"/>
                </a:solidFill>
              </a:rPr>
              <a:t>all</a:t>
            </a:r>
            <a:r>
              <a:rPr lang="en-US" altLang="en-US" b="1" dirty="0">
                <a:solidFill>
                  <a:srgbClr val="0000FF"/>
                </a:solidFill>
              </a:rPr>
              <a:t> the information in the text.”</a:t>
            </a:r>
          </a:p>
          <a:p>
            <a:pPr lvl="1" eaLnBrk="1" hangingPunct="1">
              <a:spcBef>
                <a:spcPts val="0"/>
              </a:spcBef>
            </a:pPr>
            <a:r>
              <a:rPr lang="en-US" altLang="en-US" b="1" dirty="0">
                <a:solidFill>
                  <a:srgbClr val="0000FF"/>
                </a:solidFill>
              </a:rPr>
              <a:t>“…appropriate that all participating scholars sign a statement affirming their belief in the verbal and plenary inspiration of Scripture, and in the inerrancy of the original autographs.”</a:t>
            </a:r>
            <a:endParaRPr lang="en-US" altLang="en-US" b="1" dirty="0">
              <a:solidFill>
                <a:srgbClr val="30601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6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6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47459" name="Rectangle 3"/>
          <p:cNvSpPr>
            <a:spLocks noGrp="1" noChangeArrowheads="1"/>
          </p:cNvSpPr>
          <p:nvPr>
            <p:ph type="body" idx="1"/>
          </p:nvPr>
        </p:nvSpPr>
        <p:spPr>
          <a:xfrm>
            <a:off x="685800" y="1828800"/>
            <a:ext cx="8001000" cy="4648200"/>
          </a:xfrm>
        </p:spPr>
        <p:txBody>
          <a:bodyPr/>
          <a:lstStyle/>
          <a:p>
            <a:pPr eaLnBrk="1" hangingPunct="1">
              <a:spcBef>
                <a:spcPts val="0"/>
              </a:spcBef>
            </a:pPr>
            <a:r>
              <a:rPr lang="en-US" altLang="en-US" sz="4000" b="1" dirty="0"/>
              <a:t>Please examine the Preface to your English Bible.  My NKJV:</a:t>
            </a:r>
          </a:p>
          <a:p>
            <a:pPr lvl="1" eaLnBrk="1" hangingPunct="1">
              <a:spcBef>
                <a:spcPts val="0"/>
              </a:spcBef>
            </a:pPr>
            <a:r>
              <a:rPr lang="en-US" altLang="en-US" sz="3200" b="1" dirty="0">
                <a:solidFill>
                  <a:srgbClr val="0000FF"/>
                </a:solidFill>
              </a:rPr>
              <a:t>“The New King James Version follows the historic precedent of the Authorized Version in maintaining a literal approach to translation, except where the idiom of the original language occasionally cannot be translated into our tongue.”</a:t>
            </a:r>
            <a:endParaRPr lang="en-US" altLang="en-US" b="1" dirty="0">
              <a:solidFill>
                <a:srgbClr val="30601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7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2947" name="Rectangle 3"/>
          <p:cNvSpPr>
            <a:spLocks noGrp="1" noChangeArrowheads="1"/>
          </p:cNvSpPr>
          <p:nvPr>
            <p:ph type="body" idx="1"/>
          </p:nvPr>
        </p:nvSpPr>
        <p:spPr>
          <a:xfrm>
            <a:off x="685800" y="1828800"/>
            <a:ext cx="8229600" cy="4724400"/>
          </a:xfrm>
        </p:spPr>
        <p:txBody>
          <a:bodyPr/>
          <a:lstStyle/>
          <a:p>
            <a:pPr eaLnBrk="1" hangingPunct="1">
              <a:spcBef>
                <a:spcPts val="0"/>
              </a:spcBef>
            </a:pPr>
            <a:r>
              <a:rPr lang="en-US" altLang="en-US" sz="3600" b="1" dirty="0"/>
              <a:t>But even these English versions present the Bible student with differences.</a:t>
            </a:r>
          </a:p>
          <a:p>
            <a:pPr lvl="1" eaLnBrk="1" hangingPunct="1">
              <a:spcBef>
                <a:spcPts val="0"/>
              </a:spcBef>
            </a:pPr>
            <a:r>
              <a:rPr lang="en-US" altLang="en-US" sz="3200" b="1" dirty="0">
                <a:solidFill>
                  <a:srgbClr val="0000FF"/>
                </a:solidFill>
              </a:rPr>
              <a:t>Old versus Modern English</a:t>
            </a:r>
          </a:p>
          <a:p>
            <a:pPr lvl="2" eaLnBrk="1" hangingPunct="1">
              <a:spcBef>
                <a:spcPts val="0"/>
              </a:spcBef>
            </a:pPr>
            <a:r>
              <a:rPr lang="en-US" altLang="en-US" sz="2800" b="1" dirty="0">
                <a:solidFill>
                  <a:srgbClr val="FF0000"/>
                </a:solidFill>
              </a:rPr>
              <a:t>“…yet what I shall choose, I wot not.”     </a:t>
            </a:r>
          </a:p>
          <a:p>
            <a:pPr marL="914400" lvl="2" indent="0" eaLnBrk="1" hangingPunct="1">
              <a:spcBef>
                <a:spcPts val="0"/>
              </a:spcBef>
              <a:buNone/>
            </a:pPr>
            <a:r>
              <a:rPr lang="en-US" altLang="en-US" sz="2800" b="1" dirty="0">
                <a:solidFill>
                  <a:srgbClr val="FF0000"/>
                </a:solidFill>
              </a:rPr>
              <a:t>  </a:t>
            </a:r>
            <a:r>
              <a:rPr lang="en-US" altLang="en-US" b="1" dirty="0">
                <a:solidFill>
                  <a:srgbClr val="306018"/>
                </a:solidFill>
              </a:rPr>
              <a:t>King James Version  (Phil. 1:22)</a:t>
            </a:r>
          </a:p>
          <a:p>
            <a:pPr lvl="2" eaLnBrk="1" hangingPunct="1">
              <a:spcBef>
                <a:spcPts val="0"/>
              </a:spcBef>
            </a:pPr>
            <a:r>
              <a:rPr lang="en-US" altLang="en-US" sz="2800" b="1" dirty="0">
                <a:solidFill>
                  <a:srgbClr val="FF0000"/>
                </a:solidFill>
              </a:rPr>
              <a:t>“…yet what I shall choose, I cannot tell.” </a:t>
            </a:r>
          </a:p>
          <a:p>
            <a:pPr marL="914400" lvl="2" indent="0" eaLnBrk="1" hangingPunct="1">
              <a:spcBef>
                <a:spcPts val="0"/>
              </a:spcBef>
              <a:buNone/>
            </a:pPr>
            <a:r>
              <a:rPr lang="en-US" altLang="en-US" b="1" dirty="0">
                <a:solidFill>
                  <a:srgbClr val="FF0000"/>
                </a:solidFill>
              </a:rPr>
              <a:t>  </a:t>
            </a:r>
            <a:r>
              <a:rPr lang="en-US" altLang="en-US" b="1" dirty="0">
                <a:solidFill>
                  <a:srgbClr val="306018"/>
                </a:solidFill>
              </a:rPr>
              <a:t>New King James Version (Phil. 1:22)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2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3971" name="Rectangle 3"/>
          <p:cNvSpPr>
            <a:spLocks noGrp="1" noChangeArrowheads="1"/>
          </p:cNvSpPr>
          <p:nvPr>
            <p:ph type="body" idx="1"/>
          </p:nvPr>
        </p:nvSpPr>
        <p:spPr>
          <a:xfrm>
            <a:off x="685800" y="1828800"/>
            <a:ext cx="8305800" cy="5029200"/>
          </a:xfrm>
        </p:spPr>
        <p:txBody>
          <a:bodyPr/>
          <a:lstStyle/>
          <a:p>
            <a:pPr eaLnBrk="1" hangingPunct="1">
              <a:spcBef>
                <a:spcPts val="0"/>
              </a:spcBef>
            </a:pPr>
            <a:r>
              <a:rPr lang="en-US" altLang="en-US" sz="3600" b="1" dirty="0"/>
              <a:t>But even these English versions present the Bible student with differences.</a:t>
            </a:r>
            <a:endParaRPr lang="en-US" altLang="en-US" sz="3600" b="1" dirty="0">
              <a:solidFill>
                <a:srgbClr val="808080"/>
              </a:solidFill>
            </a:endParaRPr>
          </a:p>
          <a:p>
            <a:pPr lvl="1" eaLnBrk="1" hangingPunct="1">
              <a:spcBef>
                <a:spcPts val="0"/>
              </a:spcBef>
            </a:pPr>
            <a:r>
              <a:rPr lang="en-US" altLang="en-US" sz="3200" b="1" dirty="0">
                <a:solidFill>
                  <a:srgbClr val="0000FF"/>
                </a:solidFill>
              </a:rPr>
              <a:t>Different wording in English to represent the same Greek or Hebrew text</a:t>
            </a:r>
          </a:p>
          <a:p>
            <a:pPr lvl="2" eaLnBrk="1" hangingPunct="1">
              <a:spcBef>
                <a:spcPts val="0"/>
              </a:spcBef>
            </a:pPr>
            <a:r>
              <a:rPr lang="en-US" altLang="en-US" sz="2800" b="1" dirty="0">
                <a:solidFill>
                  <a:srgbClr val="FF0000"/>
                </a:solidFill>
              </a:rPr>
              <a:t>“There is also an antitype which now saves us, namely baptism…”</a:t>
            </a:r>
          </a:p>
          <a:p>
            <a:pPr marL="914400" lvl="2" indent="0" eaLnBrk="1" hangingPunct="1">
              <a:spcBef>
                <a:spcPts val="0"/>
              </a:spcBef>
              <a:buNone/>
            </a:pPr>
            <a:r>
              <a:rPr lang="en-US" altLang="en-US" b="1" dirty="0">
                <a:solidFill>
                  <a:srgbClr val="306018"/>
                </a:solidFill>
              </a:rPr>
              <a:t>   New King James Version (1 Pet. 3:21)</a:t>
            </a:r>
          </a:p>
          <a:p>
            <a:pPr lvl="2" eaLnBrk="1" hangingPunct="1">
              <a:spcBef>
                <a:spcPts val="0"/>
              </a:spcBef>
            </a:pPr>
            <a:r>
              <a:rPr lang="en-US" altLang="en-US" sz="2800" b="1" dirty="0">
                <a:solidFill>
                  <a:srgbClr val="FF0000"/>
                </a:solidFill>
              </a:rPr>
              <a:t>“Corresponding to that, baptism now saves you…”</a:t>
            </a:r>
          </a:p>
          <a:p>
            <a:pPr marL="914400" lvl="2" indent="0" eaLnBrk="1" hangingPunct="1">
              <a:spcBef>
                <a:spcPts val="0"/>
              </a:spcBef>
              <a:buNone/>
            </a:pPr>
            <a:r>
              <a:rPr lang="en-US" altLang="en-US" b="1" dirty="0">
                <a:solidFill>
                  <a:srgbClr val="306018"/>
                </a:solidFill>
              </a:rPr>
              <a:t>   New American Standard Version (1 Pet. 3:21)</a:t>
            </a:r>
            <a:endParaRPr lang="en-US" altLang="en-US" sz="2200" b="1" dirty="0">
              <a:solidFill>
                <a:srgbClr val="30601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descr="Large confetti"/>
          <p:cNvSpPr>
            <a:spLocks noGrp="1" noChangeArrowheads="1"/>
          </p:cNvSpPr>
          <p:nvPr>
            <p:ph type="title" idx="4294967295"/>
          </p:nvPr>
        </p:nvSpPr>
        <p:spPr>
          <a:xfrm>
            <a:off x="685800" y="152400"/>
            <a:ext cx="7467600" cy="1371600"/>
          </a:xfrm>
        </p:spPr>
        <p:txBody>
          <a:bodyPr/>
          <a:lstStyle/>
          <a:p>
            <a:pPr algn="ctr" eaLnBrk="1" hangingPunct="1"/>
            <a:r>
              <a:rPr lang="en-US" altLang="en-US" b="1"/>
              <a:t>The Bible in the Common</a:t>
            </a:r>
            <a:br>
              <a:rPr lang="en-US" altLang="en-US" b="1"/>
            </a:br>
            <a:r>
              <a:rPr lang="en-US" altLang="en-US" b="1"/>
              <a:t>Tongue</a:t>
            </a:r>
          </a:p>
        </p:txBody>
      </p:sp>
      <p:sp>
        <p:nvSpPr>
          <p:cNvPr id="6147" name="Rectangle 3"/>
          <p:cNvSpPr>
            <a:spLocks noGrp="1" noChangeArrowheads="1"/>
          </p:cNvSpPr>
          <p:nvPr>
            <p:ph type="body" idx="4294967295"/>
          </p:nvPr>
        </p:nvSpPr>
        <p:spPr>
          <a:xfrm>
            <a:off x="1295400" y="1852613"/>
            <a:ext cx="7239000" cy="4572000"/>
          </a:xfrm>
        </p:spPr>
        <p:txBody>
          <a:bodyPr/>
          <a:lstStyle/>
          <a:p>
            <a:pPr eaLnBrk="1" hangingPunct="1">
              <a:lnSpc>
                <a:spcPct val="90000"/>
              </a:lnSpc>
              <a:spcBef>
                <a:spcPts val="0"/>
              </a:spcBef>
            </a:pPr>
            <a:r>
              <a:rPr lang="en-US" altLang="en-US" sz="3600" b="1"/>
              <a:t>Council of Toulouse in AD 1229</a:t>
            </a:r>
          </a:p>
        </p:txBody>
      </p:sp>
      <p:pic>
        <p:nvPicPr>
          <p:cNvPr id="87044" name="Picture 3" descr="toulouse ma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514600"/>
            <a:ext cx="5181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4995" name="Rectangle 3"/>
          <p:cNvSpPr>
            <a:spLocks noGrp="1" noChangeArrowheads="1"/>
          </p:cNvSpPr>
          <p:nvPr>
            <p:ph type="body" idx="1"/>
          </p:nvPr>
        </p:nvSpPr>
        <p:spPr>
          <a:xfrm>
            <a:off x="685800" y="1828800"/>
            <a:ext cx="8305800" cy="4724400"/>
          </a:xfrm>
        </p:spPr>
        <p:txBody>
          <a:bodyPr/>
          <a:lstStyle/>
          <a:p>
            <a:pPr eaLnBrk="1" hangingPunct="1">
              <a:spcBef>
                <a:spcPts val="0"/>
              </a:spcBef>
            </a:pPr>
            <a:r>
              <a:rPr lang="en-US" altLang="en-US" sz="3600" b="1" dirty="0"/>
              <a:t>But even these English versions present the Bible student with differences.</a:t>
            </a:r>
          </a:p>
          <a:p>
            <a:pPr lvl="1" eaLnBrk="1" hangingPunct="1">
              <a:spcBef>
                <a:spcPts val="0"/>
              </a:spcBef>
            </a:pPr>
            <a:r>
              <a:rPr lang="en-US" altLang="en-US" sz="3200" b="1" dirty="0">
                <a:solidFill>
                  <a:srgbClr val="0000FF"/>
                </a:solidFill>
              </a:rPr>
              <a:t>Variations in English texts because of</a:t>
            </a:r>
          </a:p>
          <a:p>
            <a:pPr lvl="2" eaLnBrk="1" hangingPunct="1">
              <a:spcBef>
                <a:spcPts val="0"/>
              </a:spcBef>
            </a:pPr>
            <a:r>
              <a:rPr lang="en-US" altLang="en-US" sz="2800" b="1" dirty="0">
                <a:solidFill>
                  <a:srgbClr val="306018"/>
                </a:solidFill>
              </a:rPr>
              <a:t>Many recent discoveries of ancient manuscripts and other documents</a:t>
            </a:r>
          </a:p>
          <a:p>
            <a:pPr lvl="2" eaLnBrk="1" hangingPunct="1">
              <a:spcBef>
                <a:spcPts val="0"/>
              </a:spcBef>
            </a:pPr>
            <a:r>
              <a:rPr lang="en-US" altLang="en-US" sz="2800" b="1" dirty="0">
                <a:solidFill>
                  <a:srgbClr val="306018"/>
                </a:solidFill>
              </a:rPr>
              <a:t>The relative importance given to these by the committees of scholars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7043" name="Rectangle 3"/>
          <p:cNvSpPr>
            <a:spLocks noGrp="1" noChangeArrowheads="1"/>
          </p:cNvSpPr>
          <p:nvPr>
            <p:ph type="body" idx="1"/>
          </p:nvPr>
        </p:nvSpPr>
        <p:spPr>
          <a:xfrm>
            <a:off x="685800" y="1828800"/>
            <a:ext cx="8305800" cy="4724400"/>
          </a:xfrm>
        </p:spPr>
        <p:txBody>
          <a:bodyPr/>
          <a:lstStyle/>
          <a:p>
            <a:pPr eaLnBrk="1" hangingPunct="1">
              <a:spcBef>
                <a:spcPts val="0"/>
              </a:spcBef>
            </a:pPr>
            <a:r>
              <a:rPr lang="en-US" altLang="en-US" sz="3600" b="1" dirty="0"/>
              <a:t>But even these English versions present the Bible student with differences.</a:t>
            </a:r>
          </a:p>
          <a:p>
            <a:pPr lvl="1" eaLnBrk="1" hangingPunct="1">
              <a:spcBef>
                <a:spcPts val="0"/>
              </a:spcBef>
            </a:pPr>
            <a:r>
              <a:rPr lang="en-US" altLang="en-US" sz="3200" b="1" dirty="0">
                <a:solidFill>
                  <a:srgbClr val="0000FF"/>
                </a:solidFill>
              </a:rPr>
              <a:t>Different English texts in different versions</a:t>
            </a:r>
          </a:p>
          <a:p>
            <a:pPr lvl="2" eaLnBrk="1" hangingPunct="1">
              <a:spcBef>
                <a:spcPts val="0"/>
              </a:spcBef>
            </a:pPr>
            <a:r>
              <a:rPr lang="en-US" altLang="en-US" sz="2800" b="1" dirty="0">
                <a:solidFill>
                  <a:srgbClr val="306018"/>
                </a:solidFill>
              </a:rPr>
              <a:t>Example:  </a:t>
            </a:r>
            <a:r>
              <a:rPr lang="en-US" altLang="en-US" sz="2800" b="1" dirty="0">
                <a:solidFill>
                  <a:srgbClr val="FF0000"/>
                </a:solidFill>
              </a:rPr>
              <a:t>Acts 8:37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8067" name="Rectangle 3"/>
          <p:cNvSpPr>
            <a:spLocks noGrp="1" noChangeArrowheads="1"/>
          </p:cNvSpPr>
          <p:nvPr>
            <p:ph type="body" idx="1"/>
          </p:nvPr>
        </p:nvSpPr>
        <p:spPr>
          <a:xfrm>
            <a:off x="381000" y="1828800"/>
            <a:ext cx="8305800" cy="4724400"/>
          </a:xfrm>
        </p:spPr>
        <p:txBody>
          <a:bodyPr/>
          <a:lstStyle/>
          <a:p>
            <a:pPr eaLnBrk="1" hangingPunct="1">
              <a:spcBef>
                <a:spcPts val="0"/>
              </a:spcBef>
            </a:pPr>
            <a:r>
              <a:rPr lang="en-US" altLang="en-US" sz="4000" b="1" dirty="0">
                <a:solidFill>
                  <a:srgbClr val="FF0000"/>
                </a:solidFill>
              </a:rPr>
              <a:t>Acts 8:37</a:t>
            </a:r>
          </a:p>
          <a:p>
            <a:pPr lvl="1" eaLnBrk="1" hangingPunct="1">
              <a:spcBef>
                <a:spcPts val="0"/>
              </a:spcBef>
            </a:pPr>
            <a:r>
              <a:rPr lang="en-US" altLang="en-US" b="1" dirty="0">
                <a:solidFill>
                  <a:srgbClr val="306018"/>
                </a:solidFill>
              </a:rPr>
              <a:t>KJV -</a:t>
            </a:r>
            <a:r>
              <a:rPr lang="en-US" altLang="en-US" b="1" dirty="0">
                <a:solidFill>
                  <a:srgbClr val="FF0000"/>
                </a:solidFill>
              </a:rPr>
              <a:t> “And Philip said, If thou </a:t>
            </a:r>
            <a:r>
              <a:rPr lang="en-US" altLang="en-US" b="1" dirty="0" err="1">
                <a:solidFill>
                  <a:srgbClr val="FF0000"/>
                </a:solidFill>
              </a:rPr>
              <a:t>believest</a:t>
            </a:r>
            <a:r>
              <a:rPr lang="en-US" altLang="en-US" b="1" dirty="0">
                <a:solidFill>
                  <a:srgbClr val="FF0000"/>
                </a:solidFill>
              </a:rPr>
              <a:t> with all thine heart, thou </a:t>
            </a:r>
            <a:r>
              <a:rPr lang="en-US" altLang="en-US" b="1" dirty="0" err="1">
                <a:solidFill>
                  <a:srgbClr val="FF0000"/>
                </a:solidFill>
              </a:rPr>
              <a:t>mayest</a:t>
            </a:r>
            <a:r>
              <a:rPr lang="en-US" altLang="en-US" b="1" dirty="0">
                <a:solidFill>
                  <a:srgbClr val="FF0000"/>
                </a:solidFill>
              </a:rPr>
              <a:t>.  And he answered and said, I believe Jesus Christ is the Son of God.”</a:t>
            </a:r>
            <a:r>
              <a:rPr lang="en-US" altLang="en-US" b="1" dirty="0">
                <a:solidFill>
                  <a:srgbClr val="306018"/>
                </a:solidFill>
              </a:rPr>
              <a:t> </a:t>
            </a:r>
          </a:p>
          <a:p>
            <a:pPr lvl="1" eaLnBrk="1" hangingPunct="1">
              <a:spcBef>
                <a:spcPts val="0"/>
              </a:spcBef>
            </a:pPr>
            <a:r>
              <a:rPr lang="en-US" altLang="en-US" b="1" dirty="0">
                <a:solidFill>
                  <a:srgbClr val="306018"/>
                </a:solidFill>
              </a:rPr>
              <a:t>NKJV - </a:t>
            </a:r>
            <a:r>
              <a:rPr lang="en-US" altLang="en-US" b="1" dirty="0">
                <a:solidFill>
                  <a:srgbClr val="0000FF"/>
                </a:solidFill>
              </a:rPr>
              <a:t>“</a:t>
            </a:r>
            <a:r>
              <a:rPr lang="en-US" altLang="en-US" b="1" dirty="0"/>
              <a:t>*</a:t>
            </a:r>
            <a:r>
              <a:rPr lang="en-US" altLang="en-US" b="1" dirty="0">
                <a:solidFill>
                  <a:srgbClr val="0000FF"/>
                </a:solidFill>
              </a:rPr>
              <a:t>Then Philip said, ‘If you believe with all your heart, you may.’  And he answered and said, ‘I believe that Jesus Christ is the Son of God.’”</a:t>
            </a:r>
          </a:p>
          <a:p>
            <a:pPr marL="857250" lvl="2" indent="0" eaLnBrk="1" hangingPunct="1">
              <a:spcBef>
                <a:spcPts val="0"/>
              </a:spcBef>
              <a:buNone/>
            </a:pPr>
            <a:r>
              <a:rPr lang="en-US" altLang="en-US" b="1" dirty="0"/>
              <a:t>*8:37  NU, M omit v. 37, It is found in Western texts, including the Latin tradition.</a:t>
            </a:r>
            <a:endParaRPr lang="en-US" altLang="en-US" b="1" dirty="0">
              <a:solidFill>
                <a:srgbClr val="30601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89091" name="Rectangle 3"/>
          <p:cNvSpPr>
            <a:spLocks noGrp="1" noChangeArrowheads="1"/>
          </p:cNvSpPr>
          <p:nvPr>
            <p:ph type="body" idx="1"/>
          </p:nvPr>
        </p:nvSpPr>
        <p:spPr>
          <a:xfrm>
            <a:off x="381000" y="1828800"/>
            <a:ext cx="8305800" cy="4724400"/>
          </a:xfrm>
        </p:spPr>
        <p:txBody>
          <a:bodyPr/>
          <a:lstStyle/>
          <a:p>
            <a:pPr eaLnBrk="1" hangingPunct="1">
              <a:spcBef>
                <a:spcPts val="0"/>
              </a:spcBef>
            </a:pPr>
            <a:r>
              <a:rPr lang="en-US" altLang="en-US" sz="4000" b="1" dirty="0">
                <a:solidFill>
                  <a:srgbClr val="FF0000"/>
                </a:solidFill>
              </a:rPr>
              <a:t>Acts 8:37</a:t>
            </a:r>
          </a:p>
          <a:p>
            <a:pPr lvl="1" eaLnBrk="1" hangingPunct="1">
              <a:spcBef>
                <a:spcPts val="0"/>
              </a:spcBef>
            </a:pPr>
            <a:r>
              <a:rPr lang="en-US" altLang="en-US" sz="3600" b="1" dirty="0">
                <a:solidFill>
                  <a:srgbClr val="306018"/>
                </a:solidFill>
              </a:rPr>
              <a:t>ASV – </a:t>
            </a:r>
            <a:r>
              <a:rPr lang="en-US" altLang="en-US" sz="3600" b="1" dirty="0">
                <a:solidFill>
                  <a:srgbClr val="0000FF"/>
                </a:solidFill>
              </a:rPr>
              <a:t>Omits this verse in the text and puts it in a footnote as follows:</a:t>
            </a:r>
          </a:p>
          <a:p>
            <a:pPr lvl="2" eaLnBrk="1" hangingPunct="1">
              <a:spcBef>
                <a:spcPts val="0"/>
              </a:spcBef>
            </a:pPr>
            <a:r>
              <a:rPr lang="en-US" altLang="en-US" sz="3200" b="1" dirty="0"/>
              <a:t>Some ancient authorities insert, wholly or in part, ver. 37</a:t>
            </a:r>
            <a:r>
              <a:rPr lang="en-US" altLang="en-US" sz="3200" b="1" dirty="0">
                <a:solidFill>
                  <a:srgbClr val="306018"/>
                </a:solidFill>
              </a:rPr>
              <a:t> </a:t>
            </a:r>
            <a:r>
              <a:rPr lang="en-US" altLang="en-US" sz="2800" b="1" dirty="0"/>
              <a:t>“And Philip said, If thou </a:t>
            </a:r>
            <a:r>
              <a:rPr lang="en-US" altLang="en-US" sz="2800" b="1" dirty="0" err="1"/>
              <a:t>believest</a:t>
            </a:r>
            <a:r>
              <a:rPr lang="en-US" altLang="en-US" sz="2800" b="1" dirty="0"/>
              <a:t> with all thine heart, thou </a:t>
            </a:r>
            <a:r>
              <a:rPr lang="en-US" altLang="en-US" sz="2800" b="1" dirty="0" err="1"/>
              <a:t>mayest</a:t>
            </a:r>
            <a:r>
              <a:rPr lang="en-US" altLang="en-US" sz="2800" b="1" dirty="0"/>
              <a:t>.  And he answered and said, I believe Jesus Christ is the Son of God.” </a:t>
            </a: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909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90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90115" name="Rectangle 3"/>
          <p:cNvSpPr>
            <a:spLocks noGrp="1" noChangeArrowheads="1"/>
          </p:cNvSpPr>
          <p:nvPr>
            <p:ph type="body" idx="1"/>
          </p:nvPr>
        </p:nvSpPr>
        <p:spPr>
          <a:xfrm>
            <a:off x="381000" y="1828800"/>
            <a:ext cx="8305800" cy="4724400"/>
          </a:xfrm>
        </p:spPr>
        <p:txBody>
          <a:bodyPr/>
          <a:lstStyle/>
          <a:p>
            <a:pPr eaLnBrk="1" hangingPunct="1">
              <a:spcBef>
                <a:spcPts val="0"/>
              </a:spcBef>
            </a:pPr>
            <a:r>
              <a:rPr lang="en-US" altLang="en-US" sz="4000" b="1" dirty="0">
                <a:solidFill>
                  <a:srgbClr val="FF0000"/>
                </a:solidFill>
              </a:rPr>
              <a:t>Acts 8:37</a:t>
            </a:r>
          </a:p>
          <a:p>
            <a:pPr lvl="1" eaLnBrk="1" hangingPunct="1">
              <a:spcBef>
                <a:spcPts val="0"/>
              </a:spcBef>
            </a:pPr>
            <a:r>
              <a:rPr lang="en-US" altLang="en-US" sz="3600" b="1" dirty="0">
                <a:solidFill>
                  <a:srgbClr val="306018"/>
                </a:solidFill>
              </a:rPr>
              <a:t>NASV treats it as follows:</a:t>
            </a:r>
          </a:p>
          <a:p>
            <a:pPr lvl="1" eaLnBrk="1" hangingPunct="1">
              <a:spcBef>
                <a:spcPts val="0"/>
              </a:spcBef>
            </a:pPr>
            <a:r>
              <a:rPr lang="en-US" altLang="en-US" sz="3200" b="1" dirty="0">
                <a:solidFill>
                  <a:srgbClr val="0000FF"/>
                </a:solidFill>
              </a:rPr>
              <a:t>“[</a:t>
            </a:r>
            <a:r>
              <a:rPr lang="en-US" altLang="en-US" sz="1800" b="1" dirty="0"/>
              <a:t>1</a:t>
            </a:r>
            <a:r>
              <a:rPr lang="en-US" altLang="en-US" sz="3200" b="1" dirty="0">
                <a:solidFill>
                  <a:srgbClr val="0000FF"/>
                </a:solidFill>
              </a:rPr>
              <a:t>And Philip said, ‘If you believe with all your heart, you may.’  And he answered and said, ‘I believe that Jesus Christ is the Son of God.’]”</a:t>
            </a:r>
          </a:p>
          <a:p>
            <a:pPr marL="457200" lvl="1" indent="0" algn="ctr" eaLnBrk="1" hangingPunct="1">
              <a:spcBef>
                <a:spcPts val="0"/>
              </a:spcBef>
              <a:buNone/>
            </a:pPr>
            <a:r>
              <a:rPr lang="en-US" altLang="en-US" sz="1800" b="1" dirty="0"/>
              <a:t>1</a:t>
            </a:r>
            <a:r>
              <a:rPr lang="en-US" altLang="en-US" sz="2400" b="1" dirty="0"/>
              <a:t> Early </a:t>
            </a:r>
            <a:r>
              <a:rPr lang="en-US" altLang="en-US" sz="2400" b="1" dirty="0" err="1"/>
              <a:t>mss</a:t>
            </a:r>
            <a:r>
              <a:rPr lang="en-US" altLang="en-US" sz="2400" b="1" dirty="0"/>
              <a:t> do not contain this 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01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0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uiExpand="1"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95235" name="Rectangle 3"/>
          <p:cNvSpPr>
            <a:spLocks noGrp="1" noChangeArrowheads="1"/>
          </p:cNvSpPr>
          <p:nvPr>
            <p:ph type="body" idx="1"/>
          </p:nvPr>
        </p:nvSpPr>
        <p:spPr>
          <a:xfrm>
            <a:off x="685800" y="1828800"/>
            <a:ext cx="8229600" cy="4724400"/>
          </a:xfrm>
        </p:spPr>
        <p:txBody>
          <a:bodyPr/>
          <a:lstStyle/>
          <a:p>
            <a:pPr eaLnBrk="1" hangingPunct="1">
              <a:spcBef>
                <a:spcPts val="0"/>
              </a:spcBef>
            </a:pPr>
            <a:r>
              <a:rPr lang="en-US" altLang="en-US" sz="3600" b="1" dirty="0"/>
              <a:t>But even these English versions present the Bible student with differences.</a:t>
            </a:r>
          </a:p>
          <a:p>
            <a:pPr lvl="1" eaLnBrk="1" hangingPunct="1">
              <a:spcBef>
                <a:spcPts val="0"/>
              </a:spcBef>
            </a:pPr>
            <a:r>
              <a:rPr lang="en-US" altLang="en-US" sz="3200" b="1" dirty="0">
                <a:solidFill>
                  <a:srgbClr val="0000FF"/>
                </a:solidFill>
              </a:rPr>
              <a:t>Different English texts in different versions</a:t>
            </a:r>
          </a:p>
          <a:p>
            <a:pPr lvl="2" eaLnBrk="1" hangingPunct="1">
              <a:spcBef>
                <a:spcPts val="0"/>
              </a:spcBef>
            </a:pPr>
            <a:r>
              <a:rPr lang="en-US" altLang="en-US" sz="2800" b="1" dirty="0">
                <a:solidFill>
                  <a:srgbClr val="306018"/>
                </a:solidFill>
              </a:rPr>
              <a:t>Another example:  </a:t>
            </a:r>
            <a:r>
              <a:rPr lang="en-US" altLang="en-US" sz="2800" b="1" dirty="0">
                <a:solidFill>
                  <a:srgbClr val="FF0000"/>
                </a:solidFill>
              </a:rPr>
              <a:t>1 John 5:7-8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91139" name="Rectangle 3"/>
          <p:cNvSpPr>
            <a:spLocks noGrp="1" noChangeArrowheads="1"/>
          </p:cNvSpPr>
          <p:nvPr>
            <p:ph type="body" idx="1"/>
          </p:nvPr>
        </p:nvSpPr>
        <p:spPr>
          <a:xfrm>
            <a:off x="381000" y="1828800"/>
            <a:ext cx="8305800" cy="4724400"/>
          </a:xfrm>
        </p:spPr>
        <p:txBody>
          <a:bodyPr/>
          <a:lstStyle/>
          <a:p>
            <a:pPr eaLnBrk="1" hangingPunct="1">
              <a:spcBef>
                <a:spcPts val="0"/>
              </a:spcBef>
            </a:pPr>
            <a:r>
              <a:rPr lang="en-US" altLang="en-US" sz="4000" b="1">
                <a:solidFill>
                  <a:srgbClr val="FF0000"/>
                </a:solidFill>
              </a:rPr>
              <a:t>I John 5:7-8</a:t>
            </a:r>
          </a:p>
          <a:p>
            <a:pPr lvl="1" eaLnBrk="1" hangingPunct="1">
              <a:spcBef>
                <a:spcPts val="0"/>
              </a:spcBef>
            </a:pPr>
            <a:r>
              <a:rPr lang="en-US" altLang="en-US" b="1">
                <a:solidFill>
                  <a:srgbClr val="306018"/>
                </a:solidFill>
              </a:rPr>
              <a:t>KJV -</a:t>
            </a:r>
            <a:r>
              <a:rPr lang="en-US" altLang="en-US" b="1">
                <a:solidFill>
                  <a:srgbClr val="FF0000"/>
                </a:solidFill>
              </a:rPr>
              <a:t> </a:t>
            </a:r>
            <a:r>
              <a:rPr lang="en-US" altLang="en-US" b="1">
                <a:solidFill>
                  <a:srgbClr val="0000FF"/>
                </a:solidFill>
              </a:rPr>
              <a:t>“7 For there are three that bear record in heaven, the Father, the Word, and the Holy Ghost:  and these three are one.  8 And there are three that bear witness in earth, the spirit, and the water, and the blood:  and these three agree in one.”</a:t>
            </a:r>
            <a:endParaRPr lang="en-US" altLang="en-US" sz="2400"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92163" name="Rectangle 3"/>
          <p:cNvSpPr>
            <a:spLocks noGrp="1" noChangeArrowheads="1"/>
          </p:cNvSpPr>
          <p:nvPr>
            <p:ph type="body" idx="1"/>
          </p:nvPr>
        </p:nvSpPr>
        <p:spPr>
          <a:xfrm>
            <a:off x="381000" y="1828800"/>
            <a:ext cx="8305800" cy="4724400"/>
          </a:xfrm>
        </p:spPr>
        <p:txBody>
          <a:bodyPr/>
          <a:lstStyle/>
          <a:p>
            <a:pPr eaLnBrk="1" hangingPunct="1">
              <a:spcBef>
                <a:spcPts val="0"/>
              </a:spcBef>
            </a:pPr>
            <a:r>
              <a:rPr lang="en-US" altLang="en-US" sz="4000" b="1" dirty="0">
                <a:solidFill>
                  <a:srgbClr val="FF0000"/>
                </a:solidFill>
              </a:rPr>
              <a:t>I John 5:7-8</a:t>
            </a:r>
          </a:p>
          <a:p>
            <a:pPr lvl="1" eaLnBrk="1" hangingPunct="1">
              <a:spcBef>
                <a:spcPts val="0"/>
              </a:spcBef>
            </a:pPr>
            <a:r>
              <a:rPr lang="en-US" altLang="en-US" b="1" dirty="0">
                <a:solidFill>
                  <a:srgbClr val="306018"/>
                </a:solidFill>
              </a:rPr>
              <a:t>NKJV -</a:t>
            </a:r>
            <a:r>
              <a:rPr lang="en-US" altLang="en-US" b="1" dirty="0">
                <a:solidFill>
                  <a:srgbClr val="FF0000"/>
                </a:solidFill>
              </a:rPr>
              <a:t> </a:t>
            </a:r>
            <a:r>
              <a:rPr lang="en-US" altLang="en-US" b="1" dirty="0">
                <a:solidFill>
                  <a:srgbClr val="0000FF"/>
                </a:solidFill>
              </a:rPr>
              <a:t>“7 For there are three who bear </a:t>
            </a:r>
            <a:r>
              <a:rPr lang="en-US" altLang="en-US" b="1" dirty="0"/>
              <a:t>*</a:t>
            </a:r>
            <a:r>
              <a:rPr lang="en-US" altLang="en-US" b="1" dirty="0">
                <a:solidFill>
                  <a:srgbClr val="0000FF"/>
                </a:solidFill>
              </a:rPr>
              <a:t>witness in heaven:  the Father, the Word, and the Holy Spirit:  and these three are one.  8 And there are three that bear witness on earth;  the Spirit, the water, and the blood; and these three agree as one.”</a:t>
            </a:r>
          </a:p>
          <a:p>
            <a:pPr marL="857250" lvl="2" indent="0" eaLnBrk="1" hangingPunct="1">
              <a:spcBef>
                <a:spcPts val="0"/>
              </a:spcBef>
              <a:buNone/>
            </a:pPr>
            <a:r>
              <a:rPr lang="en-US" altLang="en-US" b="1" dirty="0"/>
              <a:t>*5:7  NU, M omit the rest of v. 7 and through </a:t>
            </a:r>
            <a:r>
              <a:rPr lang="en-US" altLang="en-US" b="1" i="1" dirty="0"/>
              <a:t>on earth</a:t>
            </a:r>
            <a:r>
              <a:rPr lang="en-US" altLang="en-US" b="1" dirty="0"/>
              <a:t> of v. 8, a passage found in only 4 or 5 very late Greek </a:t>
            </a:r>
            <a:r>
              <a:rPr lang="en-US" altLang="en-US" b="1" dirty="0" err="1"/>
              <a:t>mss.</a:t>
            </a:r>
            <a:endParaRPr lang="en-US" alt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93187" name="Rectangle 3"/>
          <p:cNvSpPr>
            <a:spLocks noGrp="1" noChangeArrowheads="1"/>
          </p:cNvSpPr>
          <p:nvPr>
            <p:ph type="body" idx="1"/>
          </p:nvPr>
        </p:nvSpPr>
        <p:spPr>
          <a:xfrm>
            <a:off x="381000" y="1828800"/>
            <a:ext cx="8305800" cy="4724400"/>
          </a:xfrm>
        </p:spPr>
        <p:txBody>
          <a:bodyPr/>
          <a:lstStyle/>
          <a:p>
            <a:pPr eaLnBrk="1" hangingPunct="1">
              <a:spcBef>
                <a:spcPts val="0"/>
              </a:spcBef>
            </a:pPr>
            <a:r>
              <a:rPr lang="en-US" altLang="en-US" sz="4000" b="1" dirty="0">
                <a:solidFill>
                  <a:srgbClr val="FF0000"/>
                </a:solidFill>
              </a:rPr>
              <a:t>I John 5:7-8</a:t>
            </a:r>
          </a:p>
          <a:p>
            <a:pPr lvl="1" eaLnBrk="1" hangingPunct="1">
              <a:spcBef>
                <a:spcPts val="0"/>
              </a:spcBef>
            </a:pPr>
            <a:r>
              <a:rPr lang="en-US" altLang="en-US" b="1" dirty="0">
                <a:solidFill>
                  <a:srgbClr val="306018"/>
                </a:solidFill>
              </a:rPr>
              <a:t>ASV – </a:t>
            </a:r>
            <a:r>
              <a:rPr lang="en-US" altLang="en-US" b="1" dirty="0">
                <a:solidFill>
                  <a:srgbClr val="0000FF"/>
                </a:solidFill>
              </a:rPr>
              <a:t>“7 And it is the Spirit that </a:t>
            </a:r>
            <a:r>
              <a:rPr lang="en-US" altLang="en-US" b="1" dirty="0" err="1">
                <a:solidFill>
                  <a:srgbClr val="0000FF"/>
                </a:solidFill>
              </a:rPr>
              <a:t>beareth</a:t>
            </a:r>
            <a:r>
              <a:rPr lang="en-US" altLang="en-US" b="1" dirty="0">
                <a:solidFill>
                  <a:srgbClr val="0000FF"/>
                </a:solidFill>
              </a:rPr>
              <a:t> witness, because the Spirit is the truth.  8 For there are three who bear witness, the Spirit, and the water, and the blood:  and the three agree in one.”</a:t>
            </a:r>
          </a:p>
          <a:p>
            <a:pPr marL="457200" lvl="1" indent="0" algn="ctr" eaLnBrk="1" hangingPunct="1">
              <a:spcBef>
                <a:spcPts val="0"/>
              </a:spcBef>
              <a:buNone/>
            </a:pPr>
            <a:r>
              <a:rPr lang="en-US" altLang="en-US" sz="2400" b="1" dirty="0"/>
              <a:t>No footnote</a:t>
            </a:r>
            <a:endParaRPr lang="en-US"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1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94211" name="Rectangle 3"/>
          <p:cNvSpPr>
            <a:spLocks noGrp="1" noChangeArrowheads="1"/>
          </p:cNvSpPr>
          <p:nvPr>
            <p:ph type="body" idx="1"/>
          </p:nvPr>
        </p:nvSpPr>
        <p:spPr>
          <a:xfrm>
            <a:off x="381000" y="1828800"/>
            <a:ext cx="8305800" cy="4724400"/>
          </a:xfrm>
        </p:spPr>
        <p:txBody>
          <a:bodyPr/>
          <a:lstStyle/>
          <a:p>
            <a:pPr eaLnBrk="1" hangingPunct="1">
              <a:spcBef>
                <a:spcPts val="0"/>
              </a:spcBef>
            </a:pPr>
            <a:r>
              <a:rPr lang="en-US" altLang="en-US" sz="4000" b="1" dirty="0">
                <a:solidFill>
                  <a:srgbClr val="FF0000"/>
                </a:solidFill>
              </a:rPr>
              <a:t>I John 5:7-8</a:t>
            </a:r>
          </a:p>
          <a:p>
            <a:pPr lvl="1" eaLnBrk="1" hangingPunct="1">
              <a:spcBef>
                <a:spcPts val="0"/>
              </a:spcBef>
            </a:pPr>
            <a:r>
              <a:rPr lang="en-US" altLang="en-US" b="1" dirty="0">
                <a:solidFill>
                  <a:srgbClr val="306018"/>
                </a:solidFill>
              </a:rPr>
              <a:t>NASV – </a:t>
            </a:r>
            <a:r>
              <a:rPr lang="en-US" altLang="en-US" b="1" dirty="0">
                <a:solidFill>
                  <a:srgbClr val="0000FF"/>
                </a:solidFill>
              </a:rPr>
              <a:t>“7 And it is the Spirit who bears witness, because the Spirit is the truth.  8 For there are three that bear witness, the Spirit and the water and the blood;  and the three are in agreement.”</a:t>
            </a:r>
          </a:p>
          <a:p>
            <a:pPr marL="457200" lvl="1" indent="0" algn="ctr" eaLnBrk="1" hangingPunct="1">
              <a:spcBef>
                <a:spcPts val="0"/>
              </a:spcBef>
              <a:buNone/>
            </a:pPr>
            <a:r>
              <a:rPr lang="en-US" altLang="en-US" sz="2400" b="1" dirty="0"/>
              <a:t>No footnote</a:t>
            </a:r>
            <a:endParaRPr lang="en-US" altLang="en-US" sz="2000"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42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descr="Large confetti"/>
          <p:cNvSpPr>
            <a:spLocks noGrp="1" noChangeArrowheads="1"/>
          </p:cNvSpPr>
          <p:nvPr>
            <p:ph type="title"/>
          </p:nvPr>
        </p:nvSpPr>
        <p:spPr>
          <a:xfrm>
            <a:off x="685800" y="152400"/>
            <a:ext cx="7467600" cy="1371600"/>
          </a:xfrm>
        </p:spPr>
        <p:txBody>
          <a:bodyPr/>
          <a:lstStyle/>
          <a:p>
            <a:pPr algn="ctr" eaLnBrk="1" hangingPunct="1"/>
            <a:r>
              <a:rPr lang="en-US" altLang="en-US" b="1"/>
              <a:t>The Bible in the Common Tongue</a:t>
            </a:r>
          </a:p>
        </p:txBody>
      </p:sp>
      <p:sp>
        <p:nvSpPr>
          <p:cNvPr id="28675" name="Rectangle 3"/>
          <p:cNvSpPr>
            <a:spLocks noGrp="1" noChangeArrowheads="1"/>
          </p:cNvSpPr>
          <p:nvPr>
            <p:ph type="body" idx="1"/>
          </p:nvPr>
        </p:nvSpPr>
        <p:spPr>
          <a:xfrm>
            <a:off x="838200" y="1905000"/>
            <a:ext cx="7620000" cy="4572000"/>
          </a:xfrm>
        </p:spPr>
        <p:txBody>
          <a:bodyPr/>
          <a:lstStyle/>
          <a:p>
            <a:pPr eaLnBrk="1" hangingPunct="1">
              <a:lnSpc>
                <a:spcPct val="90000"/>
              </a:lnSpc>
              <a:spcBef>
                <a:spcPts val="0"/>
              </a:spcBef>
            </a:pPr>
            <a:r>
              <a:rPr lang="en-US" altLang="en-US" sz="3600" b="1"/>
              <a:t>Council of Toulouse in AD 1229</a:t>
            </a:r>
          </a:p>
          <a:p>
            <a:pPr lvl="1" eaLnBrk="1" hangingPunct="1">
              <a:lnSpc>
                <a:spcPct val="90000"/>
              </a:lnSpc>
              <a:spcBef>
                <a:spcPts val="0"/>
              </a:spcBef>
            </a:pPr>
            <a:r>
              <a:rPr lang="en-US" altLang="en-US" sz="3500" b="1">
                <a:solidFill>
                  <a:srgbClr val="006600"/>
                </a:solidFill>
              </a:rPr>
              <a:t>45 canons passed for the extinction of heresy and the reestablishment of peace</a:t>
            </a:r>
          </a:p>
          <a:p>
            <a:pPr lvl="1" eaLnBrk="1" hangingPunct="1">
              <a:lnSpc>
                <a:spcPct val="90000"/>
              </a:lnSpc>
              <a:spcBef>
                <a:spcPts val="0"/>
              </a:spcBef>
            </a:pPr>
            <a:r>
              <a:rPr lang="en-US" altLang="en-US" sz="3500" b="1">
                <a:solidFill>
                  <a:srgbClr val="006600"/>
                </a:solidFill>
              </a:rPr>
              <a:t>14</a:t>
            </a:r>
            <a:r>
              <a:rPr lang="en-US" altLang="en-US" sz="3500" b="1" baseline="30000">
                <a:solidFill>
                  <a:srgbClr val="006600"/>
                </a:solidFill>
              </a:rPr>
              <a:t>th</a:t>
            </a:r>
            <a:r>
              <a:rPr lang="en-US" altLang="en-US" sz="3500" b="1">
                <a:solidFill>
                  <a:srgbClr val="006600"/>
                </a:solidFill>
              </a:rPr>
              <a:t> canon forbade the Scriptures to the laity, or the translation of any portion of them into the common tongue.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63843" name="Rectangle 3"/>
          <p:cNvSpPr>
            <a:spLocks noGrp="1" noChangeArrowheads="1"/>
          </p:cNvSpPr>
          <p:nvPr>
            <p:ph type="body" idx="1"/>
          </p:nvPr>
        </p:nvSpPr>
        <p:spPr>
          <a:xfrm>
            <a:off x="685800" y="1828800"/>
            <a:ext cx="8305800" cy="4724400"/>
          </a:xfrm>
        </p:spPr>
        <p:txBody>
          <a:bodyPr/>
          <a:lstStyle/>
          <a:p>
            <a:pPr eaLnBrk="1" hangingPunct="1">
              <a:spcBef>
                <a:spcPts val="0"/>
              </a:spcBef>
            </a:pPr>
            <a:r>
              <a:rPr lang="en-US" altLang="en-US" sz="3600" b="1" dirty="0"/>
              <a:t>But even these English versions present the Bible student with differences.</a:t>
            </a:r>
          </a:p>
          <a:p>
            <a:pPr lvl="1" eaLnBrk="1" hangingPunct="1">
              <a:spcBef>
                <a:spcPts val="0"/>
              </a:spcBef>
            </a:pPr>
            <a:r>
              <a:rPr lang="en-US" altLang="en-US" sz="3200" b="1" dirty="0">
                <a:solidFill>
                  <a:srgbClr val="0000FF"/>
                </a:solidFill>
              </a:rPr>
              <a:t>Different English texts in different versions</a:t>
            </a:r>
          </a:p>
          <a:p>
            <a:pPr lvl="2" eaLnBrk="1" hangingPunct="1">
              <a:spcBef>
                <a:spcPts val="0"/>
              </a:spcBef>
            </a:pPr>
            <a:r>
              <a:rPr lang="en-US" altLang="en-US" sz="2800" b="1" dirty="0">
                <a:solidFill>
                  <a:srgbClr val="306018"/>
                </a:solidFill>
              </a:rPr>
              <a:t>A third example:  </a:t>
            </a:r>
            <a:r>
              <a:rPr lang="en-US" altLang="en-US" sz="2800" b="1" dirty="0">
                <a:solidFill>
                  <a:srgbClr val="D00000"/>
                </a:solidFill>
              </a:rPr>
              <a:t>Mark 16:9-20</a:t>
            </a:r>
            <a:endParaRPr lang="en-US" altLang="en-US" sz="2800" b="1" dirty="0">
              <a:solidFill>
                <a:srgbClr val="30601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uiExpand="1"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descr="Large confetti"/>
          <p:cNvSpPr>
            <a:spLocks noGrp="1" noChangeArrowheads="1"/>
          </p:cNvSpPr>
          <p:nvPr>
            <p:ph type="title"/>
          </p:nvPr>
        </p:nvSpPr>
        <p:spPr>
          <a:xfrm>
            <a:off x="1066800" y="0"/>
            <a:ext cx="7315200"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59747" name="Rectangle 3"/>
          <p:cNvSpPr>
            <a:spLocks noGrp="1" noChangeArrowheads="1"/>
          </p:cNvSpPr>
          <p:nvPr>
            <p:ph type="body" idx="1"/>
          </p:nvPr>
        </p:nvSpPr>
        <p:spPr>
          <a:xfrm>
            <a:off x="304800" y="1828800"/>
            <a:ext cx="8686800" cy="4724400"/>
          </a:xfrm>
        </p:spPr>
        <p:txBody>
          <a:bodyPr/>
          <a:lstStyle/>
          <a:p>
            <a:pPr eaLnBrk="1" hangingPunct="1">
              <a:spcBef>
                <a:spcPts val="0"/>
              </a:spcBef>
            </a:pPr>
            <a:r>
              <a:rPr lang="en-US" altLang="en-US" sz="4000" b="1" dirty="0">
                <a:solidFill>
                  <a:srgbClr val="D00000"/>
                </a:solidFill>
              </a:rPr>
              <a:t>Mark 16:9-20</a:t>
            </a:r>
          </a:p>
          <a:p>
            <a:pPr lvl="1" eaLnBrk="1" hangingPunct="1">
              <a:spcBef>
                <a:spcPts val="0"/>
              </a:spcBef>
            </a:pPr>
            <a:r>
              <a:rPr lang="en-US" altLang="en-US" b="1" dirty="0">
                <a:solidFill>
                  <a:srgbClr val="306018"/>
                </a:solidFill>
              </a:rPr>
              <a:t>KJV – </a:t>
            </a:r>
            <a:r>
              <a:rPr lang="en-US" altLang="en-US" b="1" dirty="0">
                <a:solidFill>
                  <a:srgbClr val="0000FF"/>
                </a:solidFill>
              </a:rPr>
              <a:t>“9 Now when </a:t>
            </a:r>
            <a:r>
              <a:rPr lang="en-US" altLang="en-US" b="1" i="1" dirty="0">
                <a:solidFill>
                  <a:srgbClr val="0000FF"/>
                </a:solidFill>
              </a:rPr>
              <a:t>Jesus</a:t>
            </a:r>
            <a:r>
              <a:rPr lang="en-US" altLang="en-US" b="1" dirty="0">
                <a:solidFill>
                  <a:srgbClr val="0000FF"/>
                </a:solidFill>
              </a:rPr>
              <a:t> was risen … 20 And they went forth, and preached every where, the Lord working with </a:t>
            </a:r>
            <a:r>
              <a:rPr lang="en-US" altLang="en-US" b="1" i="1" dirty="0">
                <a:solidFill>
                  <a:srgbClr val="0000FF"/>
                </a:solidFill>
              </a:rPr>
              <a:t>them</a:t>
            </a:r>
            <a:r>
              <a:rPr lang="en-US" altLang="en-US" b="1" dirty="0">
                <a:solidFill>
                  <a:srgbClr val="0000FF"/>
                </a:solidFill>
              </a:rPr>
              <a:t>, and confirming the word with signs following.  Amen.”</a:t>
            </a:r>
          </a:p>
          <a:p>
            <a:pPr marL="457200" lvl="1" indent="0" algn="ctr" eaLnBrk="1" hangingPunct="1">
              <a:spcBef>
                <a:spcPts val="0"/>
              </a:spcBef>
              <a:buNone/>
            </a:pPr>
            <a:r>
              <a:rPr lang="en-US" altLang="en-US" sz="2400" b="1" dirty="0"/>
              <a:t>No reference to any textual issues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97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9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descr="Large confetti"/>
          <p:cNvSpPr>
            <a:spLocks noGrp="1" noChangeArrowheads="1"/>
          </p:cNvSpPr>
          <p:nvPr>
            <p:ph type="title"/>
          </p:nvPr>
        </p:nvSpPr>
        <p:spPr>
          <a:xfrm>
            <a:off x="1066800" y="0"/>
            <a:ext cx="7315200"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64867" name="Rectangle 3"/>
          <p:cNvSpPr>
            <a:spLocks noGrp="1" noChangeArrowheads="1"/>
          </p:cNvSpPr>
          <p:nvPr>
            <p:ph type="body" idx="1"/>
          </p:nvPr>
        </p:nvSpPr>
        <p:spPr>
          <a:xfrm>
            <a:off x="304800" y="1828800"/>
            <a:ext cx="8686800" cy="4724400"/>
          </a:xfrm>
        </p:spPr>
        <p:txBody>
          <a:bodyPr/>
          <a:lstStyle/>
          <a:p>
            <a:pPr eaLnBrk="1" hangingPunct="1">
              <a:spcBef>
                <a:spcPts val="0"/>
              </a:spcBef>
            </a:pPr>
            <a:r>
              <a:rPr lang="en-US" altLang="en-US" sz="4000" b="1" dirty="0">
                <a:solidFill>
                  <a:srgbClr val="D00000"/>
                </a:solidFill>
              </a:rPr>
              <a:t>Mark 16:9-20</a:t>
            </a:r>
          </a:p>
          <a:p>
            <a:pPr lvl="1" eaLnBrk="1" hangingPunct="1">
              <a:spcBef>
                <a:spcPts val="0"/>
              </a:spcBef>
            </a:pPr>
            <a:r>
              <a:rPr lang="en-US" altLang="en-US" b="1" dirty="0">
                <a:solidFill>
                  <a:srgbClr val="306018"/>
                </a:solidFill>
              </a:rPr>
              <a:t>NKJV – </a:t>
            </a:r>
            <a:r>
              <a:rPr lang="en-US" altLang="en-US" b="1" dirty="0">
                <a:solidFill>
                  <a:srgbClr val="0000FF"/>
                </a:solidFill>
              </a:rPr>
              <a:t>“9 Now when </a:t>
            </a:r>
            <a:r>
              <a:rPr lang="en-US" altLang="en-US" b="1" i="1" dirty="0">
                <a:solidFill>
                  <a:srgbClr val="0000FF"/>
                </a:solidFill>
              </a:rPr>
              <a:t>He</a:t>
            </a:r>
            <a:r>
              <a:rPr lang="en-US" altLang="en-US" b="1" dirty="0">
                <a:solidFill>
                  <a:srgbClr val="0000FF"/>
                </a:solidFill>
              </a:rPr>
              <a:t> rose … 20 And they went out, and preached everywhere, the Lord working with them and confirming the word through the accompanying signs.  </a:t>
            </a:r>
            <a:r>
              <a:rPr lang="en-US" altLang="en-US" b="1" dirty="0"/>
              <a:t>*</a:t>
            </a:r>
            <a:r>
              <a:rPr lang="en-US" altLang="en-US" b="1" dirty="0">
                <a:solidFill>
                  <a:srgbClr val="0000FF"/>
                </a:solidFill>
              </a:rPr>
              <a:t>Amen.”</a:t>
            </a:r>
          </a:p>
          <a:p>
            <a:pPr lvl="1" eaLnBrk="1" hangingPunct="1">
              <a:spcBef>
                <a:spcPts val="0"/>
              </a:spcBef>
              <a:buFont typeface="Wingdings" panose="05000000000000000000" pitchFamily="2" charset="2"/>
              <a:buNone/>
            </a:pPr>
            <a:r>
              <a:rPr lang="en-US" altLang="en-US" b="1" dirty="0">
                <a:solidFill>
                  <a:srgbClr val="0000FF"/>
                </a:solidFill>
              </a:rPr>
              <a:t>     </a:t>
            </a:r>
            <a:r>
              <a:rPr lang="en-US" altLang="en-US" b="1" dirty="0"/>
              <a:t>*</a:t>
            </a:r>
            <a:r>
              <a:rPr lang="en-US" altLang="en-US" sz="2400" b="1" dirty="0"/>
              <a:t>16:20  </a:t>
            </a:r>
            <a:r>
              <a:rPr lang="en-US" altLang="en-US" sz="2400" b="1" dirty="0" err="1"/>
              <a:t>Vv</a:t>
            </a:r>
            <a:r>
              <a:rPr lang="en-US" altLang="en-US" sz="2400" b="1" dirty="0"/>
              <a:t> 9-20 are bracketed in NU as not original. </a:t>
            </a:r>
          </a:p>
          <a:p>
            <a:pPr lvl="1" eaLnBrk="1" hangingPunct="1">
              <a:spcBef>
                <a:spcPts val="0"/>
              </a:spcBef>
              <a:buFont typeface="Wingdings" panose="05000000000000000000" pitchFamily="2" charset="2"/>
              <a:buNone/>
            </a:pPr>
            <a:r>
              <a:rPr lang="en-US" altLang="en-US" sz="2400" b="1" dirty="0"/>
              <a:t>			They are lacking in Codex </a:t>
            </a:r>
            <a:r>
              <a:rPr lang="en-US" altLang="en-US" sz="2400" b="1" dirty="0" err="1"/>
              <a:t>Sinaiticus</a:t>
            </a:r>
            <a:r>
              <a:rPr lang="en-US" altLang="en-US" sz="2400" b="1" dirty="0"/>
              <a:t> and Codex 			</a:t>
            </a:r>
            <a:r>
              <a:rPr lang="en-US" altLang="en-US" sz="2400" b="1" dirty="0" err="1"/>
              <a:t>Vaticanus</a:t>
            </a:r>
            <a:r>
              <a:rPr lang="en-US" altLang="en-US" sz="2400" b="1" dirty="0"/>
              <a:t>, although nearly all other </a:t>
            </a:r>
            <a:r>
              <a:rPr lang="en-US" altLang="en-US" sz="2400" b="1" dirty="0" err="1"/>
              <a:t>mss.</a:t>
            </a:r>
            <a:r>
              <a:rPr lang="en-US" altLang="en-US" sz="2400" b="1" dirty="0"/>
              <a:t> of Mark 		contain them.</a:t>
            </a:r>
            <a:endParaRPr lang="en-US" altLang="en-US" b="1" dirty="0">
              <a:solidFill>
                <a:srgbClr val="0000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48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48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48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descr="Large confetti"/>
          <p:cNvSpPr>
            <a:spLocks noGrp="1" noChangeArrowheads="1"/>
          </p:cNvSpPr>
          <p:nvPr>
            <p:ph type="title"/>
          </p:nvPr>
        </p:nvSpPr>
        <p:spPr>
          <a:xfrm>
            <a:off x="1066800" y="0"/>
            <a:ext cx="7315200"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66915" name="Rectangle 3"/>
          <p:cNvSpPr>
            <a:spLocks noGrp="1" noChangeArrowheads="1"/>
          </p:cNvSpPr>
          <p:nvPr>
            <p:ph type="body" idx="1"/>
          </p:nvPr>
        </p:nvSpPr>
        <p:spPr>
          <a:xfrm>
            <a:off x="304800" y="1828800"/>
            <a:ext cx="8686800" cy="4724400"/>
          </a:xfrm>
        </p:spPr>
        <p:txBody>
          <a:bodyPr/>
          <a:lstStyle/>
          <a:p>
            <a:pPr eaLnBrk="1" hangingPunct="1">
              <a:spcBef>
                <a:spcPts val="0"/>
              </a:spcBef>
            </a:pPr>
            <a:r>
              <a:rPr lang="en-US" altLang="en-US" sz="4000" b="1" dirty="0">
                <a:solidFill>
                  <a:srgbClr val="D00000"/>
                </a:solidFill>
              </a:rPr>
              <a:t>Mark 16:9-20</a:t>
            </a:r>
          </a:p>
          <a:p>
            <a:pPr lvl="1" eaLnBrk="1" hangingPunct="1">
              <a:spcBef>
                <a:spcPts val="0"/>
              </a:spcBef>
            </a:pPr>
            <a:r>
              <a:rPr lang="en-US" altLang="en-US" b="1" dirty="0">
                <a:solidFill>
                  <a:srgbClr val="306018"/>
                </a:solidFill>
              </a:rPr>
              <a:t>ASV – </a:t>
            </a:r>
            <a:r>
              <a:rPr lang="en-US" altLang="en-US" b="1" dirty="0">
                <a:solidFill>
                  <a:srgbClr val="0000FF"/>
                </a:solidFill>
              </a:rPr>
              <a:t>“9 Now when he was risen … 20 And they went forth, and preached everywhere, the Lord working with them, and confirming the word by the signs that followed.  Amen.”</a:t>
            </a:r>
          </a:p>
          <a:p>
            <a:pPr lvl="1" eaLnBrk="1" hangingPunct="1">
              <a:spcBef>
                <a:spcPts val="0"/>
              </a:spcBef>
              <a:buFont typeface="Wingdings" panose="05000000000000000000" pitchFamily="2" charset="2"/>
              <a:buNone/>
            </a:pPr>
            <a:r>
              <a:rPr lang="en-US" altLang="en-US" sz="2400" b="1" dirty="0"/>
              <a:t>		Marginal note:  The two oldest Greek manuscripts, and 	some other authorities, omit from ver. 9 to the end.  Some 	other authorities have a different ending to the Gospel.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69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6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descr="Large confetti"/>
          <p:cNvSpPr>
            <a:spLocks noGrp="1" noChangeArrowheads="1"/>
          </p:cNvSpPr>
          <p:nvPr>
            <p:ph type="title"/>
          </p:nvPr>
        </p:nvSpPr>
        <p:spPr>
          <a:xfrm>
            <a:off x="1066800" y="0"/>
            <a:ext cx="7315200"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68963" name="Rectangle 3"/>
          <p:cNvSpPr>
            <a:spLocks noGrp="1" noChangeArrowheads="1"/>
          </p:cNvSpPr>
          <p:nvPr>
            <p:ph type="body" idx="1"/>
          </p:nvPr>
        </p:nvSpPr>
        <p:spPr>
          <a:xfrm>
            <a:off x="304800" y="1828800"/>
            <a:ext cx="8686800" cy="4724400"/>
          </a:xfrm>
        </p:spPr>
        <p:txBody>
          <a:bodyPr/>
          <a:lstStyle/>
          <a:p>
            <a:pPr eaLnBrk="1" hangingPunct="1">
              <a:spcBef>
                <a:spcPts val="0"/>
              </a:spcBef>
            </a:pPr>
            <a:r>
              <a:rPr lang="en-US" altLang="en-US" sz="4000" b="1">
                <a:solidFill>
                  <a:srgbClr val="D00000"/>
                </a:solidFill>
              </a:rPr>
              <a:t>Mark 16:9-20</a:t>
            </a:r>
          </a:p>
          <a:p>
            <a:pPr lvl="1" eaLnBrk="1" hangingPunct="1">
              <a:spcBef>
                <a:spcPts val="0"/>
              </a:spcBef>
            </a:pPr>
            <a:r>
              <a:rPr lang="en-US" altLang="en-US" b="1">
                <a:solidFill>
                  <a:srgbClr val="306018"/>
                </a:solidFill>
              </a:rPr>
              <a:t>NASV – </a:t>
            </a:r>
            <a:r>
              <a:rPr lang="en-US" altLang="en-US" b="1">
                <a:solidFill>
                  <a:srgbClr val="0000FF"/>
                </a:solidFill>
              </a:rPr>
              <a:t>“9 (Now after He had risen … 20 And they went out and preached everywhere, while the Lord worked with them, and confirmed the word by the signs that followed.)”</a:t>
            </a:r>
          </a:p>
          <a:p>
            <a:pPr lvl="1" eaLnBrk="1" hangingPunct="1">
              <a:spcBef>
                <a:spcPts val="0"/>
              </a:spcBef>
              <a:buFont typeface="Wingdings" panose="05000000000000000000" pitchFamily="2" charset="2"/>
              <a:buNone/>
            </a:pPr>
            <a:r>
              <a:rPr lang="en-US" altLang="en-US" sz="2400" b="1"/>
              <a:t>		Marginal note:  Some of the oldest mss. omit from verse 9 	through 20.  Many mss. add: </a:t>
            </a:r>
            <a:r>
              <a:rPr lang="en-US" altLang="en-US" sz="2400" b="1" i="1"/>
              <a:t>Amen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89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8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New Testament</a:t>
            </a:r>
          </a:p>
        </p:txBody>
      </p:sp>
      <p:sp>
        <p:nvSpPr>
          <p:cNvPr id="96259" name="Rectangle 3"/>
          <p:cNvSpPr>
            <a:spLocks noGrp="1" noChangeArrowheads="1"/>
          </p:cNvSpPr>
          <p:nvPr>
            <p:ph type="body" idx="1"/>
          </p:nvPr>
        </p:nvSpPr>
        <p:spPr>
          <a:xfrm>
            <a:off x="381000" y="1828800"/>
            <a:ext cx="8305800" cy="4724400"/>
          </a:xfrm>
        </p:spPr>
        <p:txBody>
          <a:bodyPr/>
          <a:lstStyle/>
          <a:p>
            <a:pPr eaLnBrk="1" hangingPunct="1">
              <a:lnSpc>
                <a:spcPct val="90000"/>
              </a:lnSpc>
              <a:spcBef>
                <a:spcPts val="0"/>
              </a:spcBef>
            </a:pPr>
            <a:r>
              <a:rPr lang="en-US" altLang="en-US" sz="3600" b="1">
                <a:solidFill>
                  <a:srgbClr val="306018"/>
                </a:solidFill>
              </a:rPr>
              <a:t>In our next lesson, we will focus on the New Testament as we deal with the question of </a:t>
            </a:r>
            <a:r>
              <a:rPr lang="en-US" altLang="en-US" sz="3600" b="1">
                <a:solidFill>
                  <a:srgbClr val="950D88"/>
                </a:solidFill>
              </a:rPr>
              <a:t>variations in the text</a:t>
            </a:r>
            <a:r>
              <a:rPr lang="en-US" altLang="en-US" sz="3600" b="1">
                <a:solidFill>
                  <a:srgbClr val="306018"/>
                </a:solidFill>
              </a:rPr>
              <a:t> of our English versions of the Bible.</a:t>
            </a:r>
          </a:p>
          <a:p>
            <a:pPr eaLnBrk="1" hangingPunct="1">
              <a:lnSpc>
                <a:spcPct val="90000"/>
              </a:lnSpc>
              <a:spcBef>
                <a:spcPts val="0"/>
              </a:spcBef>
            </a:pPr>
            <a:r>
              <a:rPr lang="en-US" altLang="en-US" sz="3600" b="1">
                <a:solidFill>
                  <a:srgbClr val="306018"/>
                </a:solidFill>
              </a:rPr>
              <a:t>There are variations in text of our English versions of the New Testament because there are </a:t>
            </a:r>
            <a:r>
              <a:rPr lang="en-US" altLang="en-US" sz="3600" b="1">
                <a:solidFill>
                  <a:srgbClr val="950D88"/>
                </a:solidFill>
              </a:rPr>
              <a:t>variations in the extant Greek manuscripts and versions of the New Testament.</a:t>
            </a:r>
            <a:endParaRPr lang="en-US" altLang="en-US" sz="2400" b="1" i="1">
              <a:solidFill>
                <a:srgbClr val="950D88"/>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New Testament</a:t>
            </a:r>
          </a:p>
        </p:txBody>
      </p:sp>
      <p:sp>
        <p:nvSpPr>
          <p:cNvPr id="158723" name="Rectangle 3"/>
          <p:cNvSpPr>
            <a:spLocks noGrp="1" noChangeArrowheads="1"/>
          </p:cNvSpPr>
          <p:nvPr>
            <p:ph type="body" idx="1"/>
          </p:nvPr>
        </p:nvSpPr>
        <p:spPr>
          <a:xfrm>
            <a:off x="381000" y="1828800"/>
            <a:ext cx="8305800" cy="4724400"/>
          </a:xfrm>
        </p:spPr>
        <p:txBody>
          <a:bodyPr/>
          <a:lstStyle/>
          <a:p>
            <a:pPr eaLnBrk="1" hangingPunct="1">
              <a:lnSpc>
                <a:spcPct val="90000"/>
              </a:lnSpc>
              <a:spcBef>
                <a:spcPts val="0"/>
              </a:spcBef>
            </a:pPr>
            <a:r>
              <a:rPr lang="en-US" altLang="en-US" sz="3600" b="1">
                <a:solidFill>
                  <a:srgbClr val="306018"/>
                </a:solidFill>
              </a:rPr>
              <a:t>There are variations in text of our English versions of the New Testament because there are </a:t>
            </a:r>
            <a:r>
              <a:rPr lang="en-US" altLang="en-US" sz="3600" b="1">
                <a:solidFill>
                  <a:srgbClr val="950D88"/>
                </a:solidFill>
              </a:rPr>
              <a:t>variations in the extant Greek manuscripts and versions of the New Testament.</a:t>
            </a:r>
          </a:p>
          <a:p>
            <a:pPr eaLnBrk="1" hangingPunct="1">
              <a:lnSpc>
                <a:spcPct val="90000"/>
              </a:lnSpc>
              <a:spcBef>
                <a:spcPts val="0"/>
              </a:spcBef>
            </a:pPr>
            <a:r>
              <a:rPr lang="en-US" altLang="en-US" sz="3600" b="1">
                <a:solidFill>
                  <a:srgbClr val="306018"/>
                </a:solidFill>
              </a:rPr>
              <a:t>There are more fundamentals about this subject that every Christian should know.  We will see you at the next lesson!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descr="Large confetti"/>
          <p:cNvSpPr>
            <a:spLocks noGrp="1" noChangeArrowheads="1"/>
          </p:cNvSpPr>
          <p:nvPr>
            <p:ph type="title"/>
          </p:nvPr>
        </p:nvSpPr>
        <p:spPr>
          <a:xfrm>
            <a:off x="1093788" y="0"/>
            <a:ext cx="7772400" cy="16002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38915" name="Rectangle 3"/>
          <p:cNvSpPr>
            <a:spLocks noGrp="1" noChangeArrowheads="1"/>
          </p:cNvSpPr>
          <p:nvPr>
            <p:ph type="body" idx="1"/>
          </p:nvPr>
        </p:nvSpPr>
        <p:spPr>
          <a:xfrm>
            <a:off x="685800" y="2133600"/>
            <a:ext cx="7772400" cy="4114800"/>
          </a:xfrm>
        </p:spPr>
        <p:txBody>
          <a:bodyPr/>
          <a:lstStyle/>
          <a:p>
            <a:pPr algn="ctr" eaLnBrk="1" hangingPunct="1">
              <a:buFontTx/>
              <a:buNone/>
            </a:pPr>
            <a:r>
              <a:rPr lang="en-US" altLang="en-US" sz="6000" b="1">
                <a:solidFill>
                  <a:srgbClr val="006600"/>
                </a:solidFill>
              </a:rPr>
              <a:t>“…The word of the Lord endures forever.”</a:t>
            </a:r>
          </a:p>
          <a:p>
            <a:pPr algn="ctr" eaLnBrk="1" hangingPunct="1">
              <a:buFontTx/>
              <a:buNone/>
            </a:pPr>
            <a:r>
              <a:rPr lang="en-US" altLang="en-US" sz="5400" b="1">
                <a:solidFill>
                  <a:srgbClr val="D00000"/>
                </a:solidFill>
              </a:rPr>
              <a:t>1 Peter 1:25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descr="Large confetti"/>
          <p:cNvSpPr>
            <a:spLocks noGrp="1" noChangeArrowheads="1"/>
          </p:cNvSpPr>
          <p:nvPr>
            <p:ph type="title"/>
          </p:nvPr>
        </p:nvSpPr>
        <p:spPr>
          <a:xfrm>
            <a:off x="685800" y="228600"/>
            <a:ext cx="7467600" cy="1295400"/>
          </a:xfrm>
        </p:spPr>
        <p:txBody>
          <a:bodyPr/>
          <a:lstStyle/>
          <a:p>
            <a:pPr algn="ctr" eaLnBrk="1" hangingPunct="1"/>
            <a:r>
              <a:rPr lang="en-US" altLang="en-US" b="1"/>
              <a:t>The Bible in the Common Tongue</a:t>
            </a:r>
          </a:p>
        </p:txBody>
      </p:sp>
      <p:sp>
        <p:nvSpPr>
          <p:cNvPr id="10243" name="Rectangle 3"/>
          <p:cNvSpPr>
            <a:spLocks noGrp="1" noChangeArrowheads="1"/>
          </p:cNvSpPr>
          <p:nvPr>
            <p:ph type="body" idx="1"/>
          </p:nvPr>
        </p:nvSpPr>
        <p:spPr>
          <a:xfrm>
            <a:off x="228600" y="2057400"/>
            <a:ext cx="8915400" cy="4572000"/>
          </a:xfrm>
        </p:spPr>
        <p:txBody>
          <a:bodyPr>
            <a:noAutofit/>
          </a:bodyPr>
          <a:lstStyle/>
          <a:p>
            <a:pPr lvl="1" eaLnBrk="1" hangingPunct="1">
              <a:lnSpc>
                <a:spcPct val="90000"/>
              </a:lnSpc>
              <a:spcBef>
                <a:spcPts val="0"/>
              </a:spcBef>
              <a:buFont typeface="Wingdings" panose="05000000000000000000" pitchFamily="2" charset="2"/>
              <a:buNone/>
            </a:pPr>
            <a:r>
              <a:rPr lang="en-US" altLang="en-US" sz="3500" dirty="0"/>
              <a:t>“</a:t>
            </a:r>
            <a:r>
              <a:rPr lang="en-US" altLang="en-US" sz="3500" b="1" dirty="0"/>
              <a:t>We also forbid the laity to possess any of the books of the Old or New Testaments, except, perhaps, the Psalter or Breviary for the Divine Offices, or the Hours of the Blessed Virgin, which some, out of devotion, wish to have; but having any of these books translated into the vulgar tongue, we strictly forbid.”</a:t>
            </a:r>
          </a:p>
          <a:p>
            <a:pPr lvl="1" eaLnBrk="1" hangingPunct="1">
              <a:lnSpc>
                <a:spcPct val="90000"/>
              </a:lnSpc>
              <a:spcBef>
                <a:spcPts val="0"/>
              </a:spcBef>
              <a:buFont typeface="Wingdings" panose="05000000000000000000" pitchFamily="2" charset="2"/>
              <a:buNone/>
            </a:pPr>
            <a:r>
              <a:rPr lang="en-US" altLang="en-US" sz="3500" b="1" dirty="0">
                <a:solidFill>
                  <a:srgbClr val="FF0000"/>
                </a:solidFill>
              </a:rPr>
              <a:t>  </a:t>
            </a:r>
            <a:r>
              <a:rPr lang="en-US" altLang="en-US" b="1" dirty="0">
                <a:solidFill>
                  <a:srgbClr val="FF0000"/>
                </a:solidFill>
              </a:rPr>
              <a:t>14</a:t>
            </a:r>
            <a:r>
              <a:rPr lang="en-US" altLang="en-US" b="1" baseline="30000" dirty="0">
                <a:solidFill>
                  <a:srgbClr val="FF0000"/>
                </a:solidFill>
              </a:rPr>
              <a:t>th</a:t>
            </a:r>
            <a:r>
              <a:rPr lang="en-US" altLang="en-US" b="1" dirty="0">
                <a:solidFill>
                  <a:srgbClr val="FF0000"/>
                </a:solidFill>
              </a:rPr>
              <a:t> Canon, Council of Toulouse, AD 1229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11267" name="Rectangle 3"/>
          <p:cNvSpPr>
            <a:spLocks noGrp="1" noChangeArrowheads="1"/>
          </p:cNvSpPr>
          <p:nvPr>
            <p:ph type="body" idx="1"/>
          </p:nvPr>
        </p:nvSpPr>
        <p:spPr>
          <a:xfrm>
            <a:off x="685800" y="1828800"/>
            <a:ext cx="7772400" cy="4648200"/>
          </a:xfrm>
        </p:spPr>
        <p:txBody>
          <a:bodyPr/>
          <a:lstStyle/>
          <a:p>
            <a:pPr eaLnBrk="1" hangingPunct="1">
              <a:lnSpc>
                <a:spcPct val="90000"/>
              </a:lnSpc>
              <a:spcBef>
                <a:spcPts val="0"/>
              </a:spcBef>
            </a:pPr>
            <a:r>
              <a:rPr lang="en-US" altLang="en-US" sz="3600" b="1" dirty="0"/>
              <a:t>How can we be confident that our English versions are trust-worthy, given that:</a:t>
            </a:r>
          </a:p>
          <a:p>
            <a:pPr lvl="1" eaLnBrk="1" hangingPunct="1">
              <a:lnSpc>
                <a:spcPct val="90000"/>
              </a:lnSpc>
              <a:spcBef>
                <a:spcPts val="0"/>
              </a:spcBef>
            </a:pPr>
            <a:r>
              <a:rPr lang="en-US" altLang="en-US" sz="3200" b="1" dirty="0">
                <a:solidFill>
                  <a:srgbClr val="0000FF"/>
                </a:solidFill>
              </a:rPr>
              <a:t>so much time has passed, </a:t>
            </a:r>
          </a:p>
          <a:p>
            <a:pPr lvl="1" eaLnBrk="1" hangingPunct="1">
              <a:lnSpc>
                <a:spcPct val="90000"/>
              </a:lnSpc>
              <a:spcBef>
                <a:spcPts val="0"/>
              </a:spcBef>
            </a:pPr>
            <a:r>
              <a:rPr lang="en-US" altLang="en-US" sz="3200" b="1" dirty="0">
                <a:solidFill>
                  <a:srgbClr val="0000FF"/>
                </a:solidFill>
              </a:rPr>
              <a:t>so many things have happened,</a:t>
            </a:r>
          </a:p>
          <a:p>
            <a:pPr lvl="1" eaLnBrk="1" hangingPunct="1">
              <a:lnSpc>
                <a:spcPct val="90000"/>
              </a:lnSpc>
              <a:spcBef>
                <a:spcPts val="0"/>
              </a:spcBef>
            </a:pPr>
            <a:r>
              <a:rPr lang="en-US" altLang="en-US" sz="3200" b="1" dirty="0">
                <a:solidFill>
                  <a:srgbClr val="0000FF"/>
                </a:solidFill>
              </a:rPr>
              <a:t>and given the difficulty of translating text from one language to another?</a:t>
            </a:r>
            <a:endParaRPr lang="en-US" altLang="en-US" sz="3200" dirty="0">
              <a:solidFill>
                <a:srgbClr val="0000FF"/>
              </a:solidFill>
            </a:endParaRPr>
          </a:p>
          <a:p>
            <a:pPr marL="0" indent="0" algn="ctr" eaLnBrk="1" hangingPunct="1">
              <a:lnSpc>
                <a:spcPct val="90000"/>
              </a:lnSpc>
              <a:spcBef>
                <a:spcPts val="0"/>
              </a:spcBef>
              <a:buNone/>
            </a:pPr>
            <a:r>
              <a:rPr lang="en-US" altLang="en-US" sz="3600" b="1" dirty="0">
                <a:solidFill>
                  <a:srgbClr val="D00000"/>
                </a:solidFill>
              </a:rPr>
              <a:t>A Good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2707" name="Rectangle 3"/>
          <p:cNvSpPr>
            <a:spLocks noGrp="1" noChangeArrowheads="1"/>
          </p:cNvSpPr>
          <p:nvPr>
            <p:ph type="body" idx="1"/>
          </p:nvPr>
        </p:nvSpPr>
        <p:spPr>
          <a:xfrm>
            <a:off x="685800" y="1828800"/>
            <a:ext cx="7772400" cy="4724400"/>
          </a:xfrm>
        </p:spPr>
        <p:txBody>
          <a:bodyPr/>
          <a:lstStyle/>
          <a:p>
            <a:pPr eaLnBrk="1" hangingPunct="1">
              <a:spcBef>
                <a:spcPts val="0"/>
              </a:spcBef>
            </a:pPr>
            <a:r>
              <a:rPr lang="en-US" altLang="en-US" sz="4400" b="1" dirty="0"/>
              <a:t>Some versions should </a:t>
            </a:r>
            <a:r>
              <a:rPr lang="en-US" altLang="en-US" sz="4400" b="1" dirty="0">
                <a:solidFill>
                  <a:srgbClr val="950D88"/>
                </a:solidFill>
              </a:rPr>
              <a:t>NOT</a:t>
            </a:r>
            <a:r>
              <a:rPr lang="en-US" altLang="en-US" sz="4400" b="1" dirty="0"/>
              <a:t> be trusted as careful translations</a:t>
            </a:r>
          </a:p>
          <a:p>
            <a:pPr lvl="1" eaLnBrk="1" hangingPunct="1">
              <a:spcBef>
                <a:spcPts val="0"/>
              </a:spcBef>
            </a:pPr>
            <a:r>
              <a:rPr lang="en-US" altLang="en-US" sz="4000" b="1" dirty="0">
                <a:solidFill>
                  <a:srgbClr val="306018"/>
                </a:solidFill>
              </a:rPr>
              <a:t>The New World Translation</a:t>
            </a:r>
          </a:p>
          <a:p>
            <a:pPr lvl="2" eaLnBrk="1" hangingPunct="1">
              <a:spcBef>
                <a:spcPts val="0"/>
              </a:spcBef>
            </a:pPr>
            <a:r>
              <a:rPr lang="en-US" altLang="en-US" sz="3600" b="1" dirty="0">
                <a:solidFill>
                  <a:srgbClr val="0000FF"/>
                </a:solidFill>
              </a:rPr>
              <a:t>Because it was translated by the </a:t>
            </a:r>
            <a:r>
              <a:rPr lang="en-US" altLang="en-US" sz="3600" b="1" dirty="0">
                <a:solidFill>
                  <a:srgbClr val="950D88"/>
                </a:solidFill>
              </a:rPr>
              <a:t>Jehovah’s Witness</a:t>
            </a:r>
            <a:r>
              <a:rPr lang="en-US" altLang="en-US" sz="3600" b="1" dirty="0">
                <a:solidFill>
                  <a:srgbClr val="0000FF"/>
                </a:solidFill>
              </a:rPr>
              <a:t> organization and thus contains its bias</a:t>
            </a:r>
          </a:p>
          <a:p>
            <a:pPr lvl="2" eaLnBrk="1" hangingPunct="1">
              <a:spcBef>
                <a:spcPts val="0"/>
              </a:spcBef>
            </a:pPr>
            <a:r>
              <a:rPr lang="en-US" altLang="en-US" sz="3600" b="1" dirty="0">
                <a:solidFill>
                  <a:srgbClr val="0000FF"/>
                </a:solidFill>
              </a:rPr>
              <a:t>Example of </a:t>
            </a:r>
            <a:r>
              <a:rPr lang="en-US" altLang="en-US" sz="3600" b="1" dirty="0">
                <a:solidFill>
                  <a:srgbClr val="FF0000"/>
                </a:solidFill>
              </a:rPr>
              <a:t>John 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3731" name="Rectangle 3"/>
          <p:cNvSpPr>
            <a:spLocks noGrp="1" noChangeArrowheads="1"/>
          </p:cNvSpPr>
          <p:nvPr>
            <p:ph type="body" idx="1"/>
          </p:nvPr>
        </p:nvSpPr>
        <p:spPr>
          <a:xfrm>
            <a:off x="685800" y="1828800"/>
            <a:ext cx="7772400" cy="4572000"/>
          </a:xfrm>
        </p:spPr>
        <p:txBody>
          <a:bodyPr/>
          <a:lstStyle/>
          <a:p>
            <a:pPr eaLnBrk="1" hangingPunct="1">
              <a:spcBef>
                <a:spcPts val="0"/>
              </a:spcBef>
            </a:pPr>
            <a:r>
              <a:rPr lang="en-US" altLang="en-US" sz="4400" b="1" dirty="0">
                <a:solidFill>
                  <a:srgbClr val="306018"/>
                </a:solidFill>
              </a:rPr>
              <a:t>Some versions should </a:t>
            </a:r>
            <a:r>
              <a:rPr lang="en-US" altLang="en-US" sz="4400" b="1" dirty="0">
                <a:solidFill>
                  <a:srgbClr val="950D88"/>
                </a:solidFill>
              </a:rPr>
              <a:t>NOT</a:t>
            </a:r>
            <a:r>
              <a:rPr lang="en-US" altLang="en-US" sz="4400" b="1" dirty="0">
                <a:solidFill>
                  <a:srgbClr val="306018"/>
                </a:solidFill>
              </a:rPr>
              <a:t> be trusted as careful translations</a:t>
            </a:r>
          </a:p>
          <a:p>
            <a:pPr lvl="1" eaLnBrk="1" hangingPunct="1">
              <a:spcBef>
                <a:spcPts val="0"/>
              </a:spcBef>
            </a:pPr>
            <a:r>
              <a:rPr lang="en-US" altLang="en-US" sz="4000" b="1" dirty="0">
                <a:solidFill>
                  <a:srgbClr val="0000FF"/>
                </a:solidFill>
              </a:rPr>
              <a:t>The New World Translation</a:t>
            </a:r>
          </a:p>
          <a:p>
            <a:pPr lvl="2" eaLnBrk="1" hangingPunct="1">
              <a:spcBef>
                <a:spcPts val="0"/>
              </a:spcBef>
            </a:pPr>
            <a:r>
              <a:rPr lang="en-US" altLang="en-US" sz="3600" b="1" dirty="0">
                <a:solidFill>
                  <a:srgbClr val="950D88"/>
                </a:solidFill>
              </a:rPr>
              <a:t>“In the beginning was the Word, and the Word was with God, and the Word was </a:t>
            </a:r>
            <a:r>
              <a:rPr lang="en-US" altLang="en-US" sz="3600" b="1" dirty="0"/>
              <a:t>a god</a:t>
            </a:r>
            <a:r>
              <a:rPr lang="en-US" altLang="en-US" sz="3600" b="1" dirty="0">
                <a:solidFill>
                  <a:srgbClr val="950D88"/>
                </a:solidFill>
              </a:rPr>
              <a:t>.”</a:t>
            </a:r>
            <a:endParaRPr lang="en-US" altLang="en-US" sz="3600" b="1" dirty="0">
              <a:solidFill>
                <a:srgbClr val="FF0000"/>
              </a:solidFill>
            </a:endParaRPr>
          </a:p>
          <a:p>
            <a:pPr marL="914400" lvl="2" indent="0" algn="ctr" eaLnBrk="1" hangingPunct="1">
              <a:spcBef>
                <a:spcPts val="0"/>
              </a:spcBef>
              <a:buNone/>
            </a:pPr>
            <a:r>
              <a:rPr lang="en-US" altLang="en-US" sz="2800" b="1" dirty="0">
                <a:solidFill>
                  <a:srgbClr val="FF0000"/>
                </a:solidFill>
              </a:rPr>
              <a:t>John 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7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4755" name="Rectangle 3"/>
          <p:cNvSpPr>
            <a:spLocks noGrp="1" noChangeArrowheads="1"/>
          </p:cNvSpPr>
          <p:nvPr>
            <p:ph type="body" idx="1"/>
          </p:nvPr>
        </p:nvSpPr>
        <p:spPr>
          <a:xfrm>
            <a:off x="685800" y="1828800"/>
            <a:ext cx="8153400" cy="4724400"/>
          </a:xfrm>
        </p:spPr>
        <p:txBody>
          <a:bodyPr/>
          <a:lstStyle/>
          <a:p>
            <a:pPr eaLnBrk="1" hangingPunct="1">
              <a:spcBef>
                <a:spcPts val="0"/>
              </a:spcBef>
            </a:pPr>
            <a:r>
              <a:rPr lang="en-US" altLang="en-US" sz="4400" b="1"/>
              <a:t>Some versions should </a:t>
            </a:r>
            <a:r>
              <a:rPr lang="en-US" altLang="en-US" sz="4400" b="1">
                <a:solidFill>
                  <a:srgbClr val="950D88"/>
                </a:solidFill>
              </a:rPr>
              <a:t>NOT</a:t>
            </a:r>
            <a:r>
              <a:rPr lang="en-US" altLang="en-US" sz="4400" b="1"/>
              <a:t> be trusted as careful translations</a:t>
            </a:r>
          </a:p>
          <a:p>
            <a:pPr lvl="1" eaLnBrk="1" hangingPunct="1">
              <a:spcBef>
                <a:spcPts val="0"/>
              </a:spcBef>
            </a:pPr>
            <a:r>
              <a:rPr lang="en-US" altLang="en-US" sz="4000" b="1">
                <a:solidFill>
                  <a:srgbClr val="306018"/>
                </a:solidFill>
              </a:rPr>
              <a:t>The Living Bible:  Paraphrased</a:t>
            </a:r>
          </a:p>
          <a:p>
            <a:pPr lvl="2" eaLnBrk="1" hangingPunct="1">
              <a:spcBef>
                <a:spcPts val="0"/>
              </a:spcBef>
            </a:pPr>
            <a:r>
              <a:rPr lang="en-US" altLang="en-US" sz="3600" b="1">
                <a:solidFill>
                  <a:srgbClr val="0000FF"/>
                </a:solidFill>
              </a:rPr>
              <a:t>Because it was produced by </a:t>
            </a:r>
            <a:r>
              <a:rPr lang="en-US" altLang="en-US" sz="3600" b="1">
                <a:solidFill>
                  <a:srgbClr val="950D88"/>
                </a:solidFill>
              </a:rPr>
              <a:t>one man</a:t>
            </a:r>
            <a:r>
              <a:rPr lang="en-US" altLang="en-US" sz="3600" b="1">
                <a:solidFill>
                  <a:srgbClr val="0000FF"/>
                </a:solidFill>
              </a:rPr>
              <a:t> </a:t>
            </a:r>
            <a:r>
              <a:rPr lang="en-US" altLang="en-US" sz="2800" b="1">
                <a:solidFill>
                  <a:srgbClr val="0000FF"/>
                </a:solidFill>
              </a:rPr>
              <a:t>(Kenneth Taylor)</a:t>
            </a:r>
          </a:p>
          <a:p>
            <a:pPr lvl="2" eaLnBrk="1" hangingPunct="1">
              <a:spcBef>
                <a:spcPts val="0"/>
              </a:spcBef>
            </a:pPr>
            <a:r>
              <a:rPr lang="en-US" altLang="en-US" sz="3600" b="1">
                <a:solidFill>
                  <a:srgbClr val="0000FF"/>
                </a:solidFill>
              </a:rPr>
              <a:t>It is a </a:t>
            </a:r>
            <a:r>
              <a:rPr lang="en-US" altLang="en-US" sz="3600" b="1">
                <a:solidFill>
                  <a:srgbClr val="950D88"/>
                </a:solidFill>
              </a:rPr>
              <a:t>rephrasing of </a:t>
            </a:r>
            <a:r>
              <a:rPr lang="en-US" altLang="en-US" sz="3600" b="1">
                <a:solidFill>
                  <a:srgbClr val="0000FF"/>
                </a:solidFill>
              </a:rPr>
              <a:t>the Bible </a:t>
            </a:r>
            <a:r>
              <a:rPr lang="en-US" altLang="en-US" sz="3600" b="1">
                <a:solidFill>
                  <a:srgbClr val="950D88"/>
                </a:solidFill>
              </a:rPr>
              <a:t>“thought for thought”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descr="Large confetti"/>
          <p:cNvSpPr>
            <a:spLocks noGrp="1" noChangeArrowheads="1"/>
          </p:cNvSpPr>
          <p:nvPr>
            <p:ph type="title"/>
          </p:nvPr>
        </p:nvSpPr>
        <p:spPr>
          <a:xfrm>
            <a:off x="1093788" y="0"/>
            <a:ext cx="7288212" cy="1524000"/>
          </a:xfrm>
        </p:spPr>
        <p:txBody>
          <a:bodyPr/>
          <a:lstStyle/>
          <a:p>
            <a:pPr algn="ctr" eaLnBrk="1" hangingPunct="1"/>
            <a:r>
              <a:rPr lang="en-US" altLang="en-US" sz="4800" b="1">
                <a:latin typeface="Benguiat Bk BT" pitchFamily="18" charset="0"/>
              </a:rPr>
              <a:t>English Versions </a:t>
            </a:r>
            <a:br>
              <a:rPr lang="en-US" altLang="en-US" sz="4800" b="1">
                <a:latin typeface="Benguiat Bk BT" pitchFamily="18" charset="0"/>
              </a:rPr>
            </a:br>
            <a:r>
              <a:rPr lang="en-US" altLang="en-US" sz="4800" b="1">
                <a:latin typeface="Benguiat Bk BT" pitchFamily="18" charset="0"/>
              </a:rPr>
              <a:t>of the Bible</a:t>
            </a:r>
          </a:p>
        </p:txBody>
      </p:sp>
      <p:sp>
        <p:nvSpPr>
          <p:cNvPr id="75779" name="Rectangle 3"/>
          <p:cNvSpPr>
            <a:spLocks noGrp="1" noChangeArrowheads="1"/>
          </p:cNvSpPr>
          <p:nvPr>
            <p:ph type="body" idx="1"/>
          </p:nvPr>
        </p:nvSpPr>
        <p:spPr>
          <a:xfrm>
            <a:off x="685800" y="1828800"/>
            <a:ext cx="8153400" cy="4724400"/>
          </a:xfrm>
        </p:spPr>
        <p:txBody>
          <a:bodyPr/>
          <a:lstStyle/>
          <a:p>
            <a:pPr eaLnBrk="1" hangingPunct="1">
              <a:spcBef>
                <a:spcPts val="0"/>
              </a:spcBef>
            </a:pPr>
            <a:r>
              <a:rPr lang="en-US" altLang="en-US" sz="4400" b="1" dirty="0"/>
              <a:t>Some versions should </a:t>
            </a:r>
            <a:r>
              <a:rPr lang="en-US" altLang="en-US" sz="4400" b="1" dirty="0">
                <a:solidFill>
                  <a:srgbClr val="950D88"/>
                </a:solidFill>
              </a:rPr>
              <a:t>NOT</a:t>
            </a:r>
            <a:r>
              <a:rPr lang="en-US" altLang="en-US" sz="4400" b="1" dirty="0"/>
              <a:t> be trusted as careful translations</a:t>
            </a:r>
          </a:p>
          <a:p>
            <a:pPr lvl="1" eaLnBrk="1" hangingPunct="1">
              <a:spcBef>
                <a:spcPts val="0"/>
              </a:spcBef>
            </a:pPr>
            <a:r>
              <a:rPr lang="en-US" altLang="en-US" sz="4000" b="1" dirty="0">
                <a:solidFill>
                  <a:srgbClr val="306018"/>
                </a:solidFill>
              </a:rPr>
              <a:t>The Living Bible:  Paraphrased</a:t>
            </a:r>
          </a:p>
          <a:p>
            <a:pPr lvl="2" eaLnBrk="1" hangingPunct="1">
              <a:spcBef>
                <a:spcPts val="0"/>
              </a:spcBef>
            </a:pPr>
            <a:r>
              <a:rPr lang="en-US" altLang="en-US" sz="3600" b="1" dirty="0">
                <a:solidFill>
                  <a:srgbClr val="0000FF"/>
                </a:solidFill>
              </a:rPr>
              <a:t>It is filled with </a:t>
            </a:r>
            <a:r>
              <a:rPr lang="en-US" altLang="en-US" sz="3600" b="1" dirty="0">
                <a:solidFill>
                  <a:srgbClr val="950D88"/>
                </a:solidFill>
              </a:rPr>
              <a:t>faults and weaknesses</a:t>
            </a:r>
            <a:r>
              <a:rPr lang="en-US" altLang="en-US" sz="3600" b="1" dirty="0">
                <a:solidFill>
                  <a:srgbClr val="0000FF"/>
                </a:solidFill>
              </a:rPr>
              <a:t> reflecting his own biases</a:t>
            </a:r>
          </a:p>
          <a:p>
            <a:pPr lvl="2" eaLnBrk="1" hangingPunct="1">
              <a:spcBef>
                <a:spcPts val="0"/>
              </a:spcBef>
            </a:pPr>
            <a:r>
              <a:rPr lang="en-US" altLang="en-US" sz="3600" b="1" dirty="0">
                <a:solidFill>
                  <a:srgbClr val="0000FF"/>
                </a:solidFill>
              </a:rPr>
              <a:t>Examples:  </a:t>
            </a:r>
            <a:r>
              <a:rPr lang="en-US" altLang="en-US" sz="3600" b="1" dirty="0">
                <a:solidFill>
                  <a:srgbClr val="FF0000"/>
                </a:solidFill>
              </a:rPr>
              <a:t>Eph. 2:3b; 1 Pet. 3:21a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57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bldLvl="2" autoUpdateAnimBg="0"/>
    </p:bldLst>
  </p:timing>
</p:sld>
</file>

<file path=ppt/theme/theme1.xml><?xml version="1.0" encoding="utf-8"?>
<a:theme xmlns:a="http://schemas.openxmlformats.org/drawingml/2006/main" name="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Designs\Ricepaper.pot</Template>
  <TotalTime>2860</TotalTime>
  <Words>1750</Words>
  <Application>Microsoft Office PowerPoint</Application>
  <PresentationFormat>On-screen Show (4:3)</PresentationFormat>
  <Paragraphs>168</Paragraphs>
  <Slides>37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Times New Roman</vt:lpstr>
      <vt:lpstr>Arial</vt:lpstr>
      <vt:lpstr>Wingdings</vt:lpstr>
      <vt:lpstr>Benguiat Bk BT</vt:lpstr>
      <vt:lpstr>Ricepaper</vt:lpstr>
      <vt:lpstr>How We Got The Bible</vt:lpstr>
      <vt:lpstr>The Bible in the Common Tongue</vt:lpstr>
      <vt:lpstr>The Bible in the Common Tongue</vt:lpstr>
      <vt:lpstr>The Bible in the Common Tongue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Bible</vt:lpstr>
      <vt:lpstr>English Versions  of the New Testament</vt:lpstr>
      <vt:lpstr>English Versions  of the New Testament</vt:lpstr>
      <vt:lpstr>English Versions  of the Bible</vt:lpstr>
    </vt:vector>
  </TitlesOfParts>
  <Company>College View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College View Church of Christ</dc:creator>
  <cp:lastModifiedBy>Marshall Reid</cp:lastModifiedBy>
  <cp:revision>138</cp:revision>
  <dcterms:created xsi:type="dcterms:W3CDTF">2004-06-15T20:32:01Z</dcterms:created>
  <dcterms:modified xsi:type="dcterms:W3CDTF">2016-10-03T16:19:32Z</dcterms:modified>
</cp:coreProperties>
</file>