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5.xml" ContentType="application/vnd.openxmlformats-officedocument.themeOverride+xml"/>
  <Override PartName="/ppt/notesSlides/notesSlide21.xml" ContentType="application/vnd.openxmlformats-officedocument.presentationml.notesSlide+xml"/>
  <Override PartName="/ppt/theme/themeOverride6.xml" ContentType="application/vnd.openxmlformats-officedocument.themeOverride+xml"/>
  <Override PartName="/ppt/notesSlides/notesSlide22.xml" ContentType="application/vnd.openxmlformats-officedocument.presentationml.notesSlide+xml"/>
  <Override PartName="/ppt/theme/themeOverride7.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8.xml" ContentType="application/vnd.openxmlformats-officedocument.themeOverride+xml"/>
  <Override PartName="/ppt/notesSlides/notesSlide25.xml" ContentType="application/vnd.openxmlformats-officedocument.presentationml.notesSlide+xml"/>
  <Override PartName="/ppt/theme/themeOverride9.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2" r:id="rId4"/>
    <p:sldMasterId id="2147483732" r:id="rId5"/>
    <p:sldMasterId id="2147483744" r:id="rId6"/>
    <p:sldMasterId id="2147484164" r:id="rId7"/>
    <p:sldMasterId id="2147484176" r:id="rId8"/>
    <p:sldMasterId id="2147484322" r:id="rId9"/>
    <p:sldMasterId id="2147484359" r:id="rId10"/>
    <p:sldMasterId id="2147485330" r:id="rId11"/>
  </p:sldMasterIdLst>
  <p:notesMasterIdLst>
    <p:notesMasterId r:id="rId52"/>
  </p:notesMasterIdLst>
  <p:handoutMasterIdLst>
    <p:handoutMasterId r:id="rId53"/>
  </p:handoutMasterIdLst>
  <p:sldIdLst>
    <p:sldId id="413" r:id="rId12"/>
    <p:sldId id="398" r:id="rId13"/>
    <p:sldId id="369" r:id="rId14"/>
    <p:sldId id="404" r:id="rId15"/>
    <p:sldId id="405" r:id="rId16"/>
    <p:sldId id="406" r:id="rId17"/>
    <p:sldId id="407" r:id="rId18"/>
    <p:sldId id="256" r:id="rId19"/>
    <p:sldId id="370" r:id="rId20"/>
    <p:sldId id="283" r:id="rId21"/>
    <p:sldId id="285" r:id="rId22"/>
    <p:sldId id="286" r:id="rId23"/>
    <p:sldId id="287" r:id="rId24"/>
    <p:sldId id="288" r:id="rId25"/>
    <p:sldId id="284" r:id="rId26"/>
    <p:sldId id="375" r:id="rId27"/>
    <p:sldId id="332" r:id="rId28"/>
    <p:sldId id="355" r:id="rId29"/>
    <p:sldId id="376" r:id="rId30"/>
    <p:sldId id="377" r:id="rId31"/>
    <p:sldId id="378" r:id="rId32"/>
    <p:sldId id="298" r:id="rId33"/>
    <p:sldId id="379" r:id="rId34"/>
    <p:sldId id="357" r:id="rId35"/>
    <p:sldId id="380" r:id="rId36"/>
    <p:sldId id="412" r:id="rId37"/>
    <p:sldId id="381" r:id="rId38"/>
    <p:sldId id="313" r:id="rId39"/>
    <p:sldId id="323" r:id="rId40"/>
    <p:sldId id="324" r:id="rId41"/>
    <p:sldId id="384" r:id="rId42"/>
    <p:sldId id="385" r:id="rId43"/>
    <p:sldId id="386" r:id="rId44"/>
    <p:sldId id="387" r:id="rId45"/>
    <p:sldId id="373" r:id="rId46"/>
    <p:sldId id="388" r:id="rId47"/>
    <p:sldId id="389" r:id="rId48"/>
    <p:sldId id="371" r:id="rId49"/>
    <p:sldId id="326" r:id="rId50"/>
    <p:sldId id="390" r:id="rId51"/>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B3858"/>
    <a:srgbClr val="335B98"/>
    <a:srgbClr val="315994"/>
    <a:srgbClr val="D00000"/>
    <a:srgbClr val="618FFD"/>
    <a:srgbClr val="114FFB"/>
    <a:srgbClr val="A2C1FE"/>
    <a:srgbClr val="AB011D"/>
    <a:srgbClr val="095712"/>
    <a:srgbClr val="14C2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671" autoAdjust="0"/>
  </p:normalViewPr>
  <p:slideViewPr>
    <p:cSldViewPr>
      <p:cViewPr varScale="1">
        <p:scale>
          <a:sx n="69" d="100"/>
          <a:sy n="69" d="100"/>
        </p:scale>
        <p:origin x="655"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2813" y="4343400"/>
            <a:ext cx="5029200" cy="4113213"/>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3"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9271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0375" algn="l" defTabSz="9271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20750" algn="l" defTabSz="9271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81125" algn="l" defTabSz="9271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41500" algn="l" defTabSz="9271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b="1">
              <a:solidFill>
                <a:srgbClr val="000000"/>
              </a:solidFill>
              <a:latin typeface="Arial" panose="020B0604020202020204" pitchFamily="34" charset="0"/>
            </a:endParaRPr>
          </a:p>
        </p:txBody>
      </p:sp>
      <p:sp>
        <p:nvSpPr>
          <p:cNvPr id="37891"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solidFill>
                  <a:srgbClr val="000000"/>
                </a:solidFill>
              </a:rPr>
              <a:t>1</a:t>
            </a:r>
          </a:p>
        </p:txBody>
      </p:sp>
      <p:sp>
        <p:nvSpPr>
          <p:cNvPr id="37892"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b="1">
              <a:solidFill>
                <a:srgbClr val="000000"/>
              </a:solidFill>
              <a:latin typeface="Arial" panose="020B0604020202020204" pitchFamily="34" charset="0"/>
            </a:endParaRPr>
          </a:p>
        </p:txBody>
      </p:sp>
      <p:sp>
        <p:nvSpPr>
          <p:cNvPr id="37893"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b="1">
              <a:solidFill>
                <a:srgbClr val="000000"/>
              </a:solidFill>
              <a:latin typeface="Arial" panose="020B0604020202020204" pitchFamily="34" charset="0"/>
            </a:endParaRPr>
          </a:p>
        </p:txBody>
      </p:sp>
      <p:sp>
        <p:nvSpPr>
          <p:cNvPr id="37894" name="Rectangle 6"/>
          <p:cNvSpPr>
            <a:spLocks noGrp="1" noRot="1" noChangeAspect="1" noChangeArrowheads="1" noTextEdit="1"/>
          </p:cNvSpPr>
          <p:nvPr>
            <p:ph type="sldImg"/>
          </p:nvPr>
        </p:nvSpPr>
        <p:spPr>
          <a:xfrm>
            <a:off x="1150938" y="692150"/>
            <a:ext cx="4556125" cy="3416300"/>
          </a:xfrm>
          <a:ln cap="flat"/>
        </p:spPr>
      </p:sp>
      <p:sp>
        <p:nvSpPr>
          <p:cNvPr id="3789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0419"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33</a:t>
            </a:r>
          </a:p>
        </p:txBody>
      </p:sp>
      <p:sp>
        <p:nvSpPr>
          <p:cNvPr id="60420"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0421"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0422" name="Rectangle 6"/>
          <p:cNvSpPr>
            <a:spLocks noGrp="1" noRot="1" noChangeAspect="1" noChangeArrowheads="1" noTextEdit="1"/>
          </p:cNvSpPr>
          <p:nvPr>
            <p:ph type="sldImg"/>
          </p:nvPr>
        </p:nvSpPr>
        <p:spPr>
          <a:xfrm>
            <a:off x="1150938" y="692150"/>
            <a:ext cx="4556125" cy="3416300"/>
          </a:xfrm>
          <a:ln cap="flat"/>
        </p:spPr>
      </p:sp>
      <p:sp>
        <p:nvSpPr>
          <p:cNvPr id="6042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2467"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29</a:t>
            </a:r>
          </a:p>
        </p:txBody>
      </p:sp>
      <p:sp>
        <p:nvSpPr>
          <p:cNvPr id="62468"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2469"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2470" name="Rectangle 6"/>
          <p:cNvSpPr>
            <a:spLocks noGrp="1" noRot="1" noChangeAspect="1" noChangeArrowheads="1" noTextEdit="1"/>
          </p:cNvSpPr>
          <p:nvPr>
            <p:ph type="sldImg"/>
          </p:nvPr>
        </p:nvSpPr>
        <p:spPr>
          <a:xfrm>
            <a:off x="1150938" y="692150"/>
            <a:ext cx="4556125" cy="3416300"/>
          </a:xfrm>
          <a:ln cap="flat"/>
        </p:spPr>
      </p:sp>
      <p:sp>
        <p:nvSpPr>
          <p:cNvPr id="6247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b="1">
              <a:solidFill>
                <a:srgbClr val="000000"/>
              </a:solidFill>
              <a:latin typeface="Arial" panose="020B0604020202020204" pitchFamily="34" charset="0"/>
            </a:endParaRPr>
          </a:p>
        </p:txBody>
      </p:sp>
      <p:sp>
        <p:nvSpPr>
          <p:cNvPr id="64515"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solidFill>
                  <a:srgbClr val="000000"/>
                </a:solidFill>
              </a:rPr>
              <a:t>46</a:t>
            </a:r>
          </a:p>
        </p:txBody>
      </p:sp>
      <p:sp>
        <p:nvSpPr>
          <p:cNvPr id="64516"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b="1">
              <a:solidFill>
                <a:srgbClr val="000000"/>
              </a:solidFill>
              <a:latin typeface="Arial" panose="020B0604020202020204" pitchFamily="34" charset="0"/>
            </a:endParaRPr>
          </a:p>
        </p:txBody>
      </p:sp>
      <p:sp>
        <p:nvSpPr>
          <p:cNvPr id="64517"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b="1">
              <a:solidFill>
                <a:srgbClr val="000000"/>
              </a:solidFill>
              <a:latin typeface="Arial" panose="020B0604020202020204" pitchFamily="34" charset="0"/>
            </a:endParaRPr>
          </a:p>
        </p:txBody>
      </p:sp>
      <p:sp>
        <p:nvSpPr>
          <p:cNvPr id="64518" name="Rectangle 6"/>
          <p:cNvSpPr>
            <a:spLocks noGrp="1" noRot="1" noChangeAspect="1" noChangeArrowheads="1" noTextEdit="1"/>
          </p:cNvSpPr>
          <p:nvPr>
            <p:ph type="sldImg"/>
          </p:nvPr>
        </p:nvSpPr>
        <p:spPr>
          <a:xfrm>
            <a:off x="1150938" y="692150"/>
            <a:ext cx="4556125" cy="3416300"/>
          </a:xfrm>
          <a:ln cap="flat"/>
        </p:spPr>
      </p:sp>
      <p:sp>
        <p:nvSpPr>
          <p:cNvPr id="6451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656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8611"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49</a:t>
            </a:r>
          </a:p>
        </p:txBody>
      </p:sp>
      <p:sp>
        <p:nvSpPr>
          <p:cNvPr id="68612"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8613"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68614" name="Rectangle 6"/>
          <p:cNvSpPr>
            <a:spLocks noGrp="1" noRot="1" noChangeAspect="1" noChangeArrowheads="1" noTextEdit="1"/>
          </p:cNvSpPr>
          <p:nvPr>
            <p:ph type="sldImg"/>
          </p:nvPr>
        </p:nvSpPr>
        <p:spPr>
          <a:xfrm>
            <a:off x="1150938" y="692150"/>
            <a:ext cx="4556125" cy="3416300"/>
          </a:xfrm>
          <a:ln cap="flat"/>
        </p:spPr>
      </p:sp>
      <p:sp>
        <p:nvSpPr>
          <p:cNvPr id="6861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rgbClr val="000000"/>
              </a:solidFill>
            </a:endParaRPr>
          </a:p>
        </p:txBody>
      </p:sp>
      <p:sp>
        <p:nvSpPr>
          <p:cNvPr id="70659"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solidFill>
                  <a:srgbClr val="000000"/>
                </a:solidFill>
              </a:rPr>
              <a:t>49</a:t>
            </a:r>
          </a:p>
        </p:txBody>
      </p:sp>
      <p:sp>
        <p:nvSpPr>
          <p:cNvPr id="70660"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rgbClr val="000000"/>
              </a:solidFill>
            </a:endParaRPr>
          </a:p>
        </p:txBody>
      </p:sp>
      <p:sp>
        <p:nvSpPr>
          <p:cNvPr id="70661"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rgbClr val="000000"/>
              </a:solidFill>
            </a:endParaRPr>
          </a:p>
        </p:txBody>
      </p:sp>
      <p:sp>
        <p:nvSpPr>
          <p:cNvPr id="70662" name="Rectangle 6"/>
          <p:cNvSpPr>
            <a:spLocks noGrp="1" noRot="1" noChangeAspect="1" noChangeArrowheads="1" noTextEdit="1"/>
          </p:cNvSpPr>
          <p:nvPr>
            <p:ph type="sldImg"/>
          </p:nvPr>
        </p:nvSpPr>
        <p:spPr>
          <a:xfrm>
            <a:off x="1150938" y="692150"/>
            <a:ext cx="4556125" cy="3416300"/>
          </a:xfrm>
          <a:ln cap="flat"/>
        </p:spPr>
      </p:sp>
      <p:sp>
        <p:nvSpPr>
          <p:cNvPr id="7066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rgbClr val="000000"/>
              </a:solidFill>
            </a:endParaRPr>
          </a:p>
        </p:txBody>
      </p:sp>
      <p:sp>
        <p:nvSpPr>
          <p:cNvPr id="72707"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solidFill>
                  <a:srgbClr val="000000"/>
                </a:solidFill>
              </a:rPr>
              <a:t>49</a:t>
            </a:r>
          </a:p>
        </p:txBody>
      </p:sp>
      <p:sp>
        <p:nvSpPr>
          <p:cNvPr id="72708"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rgbClr val="000000"/>
              </a:solidFill>
            </a:endParaRPr>
          </a:p>
        </p:txBody>
      </p:sp>
      <p:sp>
        <p:nvSpPr>
          <p:cNvPr id="72709"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rgbClr val="000000"/>
              </a:solidFill>
            </a:endParaRPr>
          </a:p>
        </p:txBody>
      </p:sp>
      <p:sp>
        <p:nvSpPr>
          <p:cNvPr id="72710" name="Rectangle 6"/>
          <p:cNvSpPr>
            <a:spLocks noGrp="1" noRot="1" noChangeAspect="1" noChangeArrowheads="1" noTextEdit="1"/>
          </p:cNvSpPr>
          <p:nvPr>
            <p:ph type="sldImg"/>
          </p:nvPr>
        </p:nvSpPr>
        <p:spPr>
          <a:xfrm>
            <a:off x="1150938" y="692150"/>
            <a:ext cx="4556125" cy="3416300"/>
          </a:xfrm>
          <a:ln cap="flat"/>
        </p:spPr>
      </p:sp>
      <p:sp>
        <p:nvSpPr>
          <p:cNvPr id="7271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rgbClr val="000000"/>
              </a:solidFill>
            </a:endParaRPr>
          </a:p>
        </p:txBody>
      </p:sp>
      <p:sp>
        <p:nvSpPr>
          <p:cNvPr id="74755"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solidFill>
                  <a:srgbClr val="000000"/>
                </a:solidFill>
              </a:rPr>
              <a:t>49</a:t>
            </a:r>
          </a:p>
        </p:txBody>
      </p:sp>
      <p:sp>
        <p:nvSpPr>
          <p:cNvPr id="74756"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rgbClr val="000000"/>
              </a:solidFill>
            </a:endParaRPr>
          </a:p>
        </p:txBody>
      </p:sp>
      <p:sp>
        <p:nvSpPr>
          <p:cNvPr id="74757"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rgbClr val="000000"/>
              </a:solidFill>
            </a:endParaRPr>
          </a:p>
        </p:txBody>
      </p:sp>
      <p:sp>
        <p:nvSpPr>
          <p:cNvPr id="74758" name="Rectangle 6"/>
          <p:cNvSpPr>
            <a:spLocks noGrp="1" noRot="1" noChangeAspect="1" noChangeArrowheads="1" noTextEdit="1"/>
          </p:cNvSpPr>
          <p:nvPr>
            <p:ph type="sldImg"/>
          </p:nvPr>
        </p:nvSpPr>
        <p:spPr>
          <a:xfrm>
            <a:off x="1150938" y="692150"/>
            <a:ext cx="4556125" cy="3416300"/>
          </a:xfrm>
          <a:ln cap="flat"/>
        </p:spPr>
      </p:sp>
      <p:sp>
        <p:nvSpPr>
          <p:cNvPr id="7475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03"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45</a:t>
            </a:r>
          </a:p>
        </p:txBody>
      </p:sp>
      <p:sp>
        <p:nvSpPr>
          <p:cNvPr id="76804"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05"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76806" name="Rectangle 6"/>
          <p:cNvSpPr>
            <a:spLocks noGrp="1" noRot="1" noChangeAspect="1" noChangeArrowheads="1" noTextEdit="1"/>
          </p:cNvSpPr>
          <p:nvPr>
            <p:ph type="sldImg"/>
          </p:nvPr>
        </p:nvSpPr>
        <p:spPr>
          <a:xfrm>
            <a:off x="1150938" y="692150"/>
            <a:ext cx="4556125" cy="3416300"/>
          </a:xfrm>
          <a:ln cap="flat"/>
        </p:spPr>
      </p:sp>
      <p:sp>
        <p:nvSpPr>
          <p:cNvPr id="7680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rgbClr val="000000"/>
              </a:solidFill>
            </a:endParaRPr>
          </a:p>
        </p:txBody>
      </p:sp>
      <p:sp>
        <p:nvSpPr>
          <p:cNvPr id="78851"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solidFill>
                  <a:srgbClr val="000000"/>
                </a:solidFill>
              </a:rPr>
              <a:t>45</a:t>
            </a:r>
          </a:p>
        </p:txBody>
      </p:sp>
      <p:sp>
        <p:nvSpPr>
          <p:cNvPr id="78852"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rgbClr val="000000"/>
              </a:solidFill>
            </a:endParaRPr>
          </a:p>
        </p:txBody>
      </p:sp>
      <p:sp>
        <p:nvSpPr>
          <p:cNvPr id="78853"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solidFill>
                <a:srgbClr val="000000"/>
              </a:solidFill>
            </a:endParaRPr>
          </a:p>
        </p:txBody>
      </p:sp>
      <p:sp>
        <p:nvSpPr>
          <p:cNvPr id="78854" name="Rectangle 6"/>
          <p:cNvSpPr>
            <a:spLocks noGrp="1" noRot="1" noChangeAspect="1" noChangeArrowheads="1" noTextEdit="1"/>
          </p:cNvSpPr>
          <p:nvPr>
            <p:ph type="sldImg"/>
          </p:nvPr>
        </p:nvSpPr>
        <p:spPr>
          <a:xfrm>
            <a:off x="1150938" y="692150"/>
            <a:ext cx="4556125" cy="3416300"/>
          </a:xfrm>
          <a:ln cap="flat"/>
        </p:spPr>
      </p:sp>
      <p:sp>
        <p:nvSpPr>
          <p:cNvPr id="7885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50938" y="692150"/>
            <a:ext cx="4556125" cy="3416300"/>
          </a:xfrm>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0899"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49</a:t>
            </a:r>
          </a:p>
        </p:txBody>
      </p:sp>
      <p:sp>
        <p:nvSpPr>
          <p:cNvPr id="80900"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0901"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0902" name="Rectangle 6"/>
          <p:cNvSpPr>
            <a:spLocks noGrp="1" noRot="1" noChangeAspect="1" noChangeArrowheads="1" noTextEdit="1"/>
          </p:cNvSpPr>
          <p:nvPr>
            <p:ph type="sldImg"/>
          </p:nvPr>
        </p:nvSpPr>
        <p:spPr>
          <a:xfrm>
            <a:off x="1150938" y="692150"/>
            <a:ext cx="4556125" cy="3416300"/>
          </a:xfrm>
          <a:ln cap="flat"/>
        </p:spPr>
      </p:sp>
      <p:sp>
        <p:nvSpPr>
          <p:cNvPr id="8090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50938" y="692150"/>
            <a:ext cx="4556125" cy="3416300"/>
          </a:xfrm>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50938" y="692150"/>
            <a:ext cx="4556125" cy="3416300"/>
          </a:xfrm>
          <a:ln cap="flat"/>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50938" y="692150"/>
            <a:ext cx="4556125" cy="3416300"/>
          </a:xfrm>
          <a:ln cap="flat"/>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0115"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65</a:t>
            </a:r>
          </a:p>
        </p:txBody>
      </p:sp>
      <p:sp>
        <p:nvSpPr>
          <p:cNvPr id="90116"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0117"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0118" name="Rectangle 6"/>
          <p:cNvSpPr>
            <a:spLocks noGrp="1" noRot="1" noChangeAspect="1" noChangeArrowheads="1" noTextEdit="1"/>
          </p:cNvSpPr>
          <p:nvPr>
            <p:ph type="sldImg"/>
          </p:nvPr>
        </p:nvSpPr>
        <p:spPr>
          <a:xfrm>
            <a:off x="1150938" y="692150"/>
            <a:ext cx="4556125" cy="3416300"/>
          </a:xfrm>
          <a:ln cap="flat"/>
        </p:spPr>
      </p:sp>
      <p:sp>
        <p:nvSpPr>
          <p:cNvPr id="9011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63"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66</a:t>
            </a:r>
          </a:p>
        </p:txBody>
      </p:sp>
      <p:sp>
        <p:nvSpPr>
          <p:cNvPr id="92164"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65"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2166" name="Rectangle 6"/>
          <p:cNvSpPr>
            <a:spLocks noGrp="1" noRot="1" noChangeAspect="1" noChangeArrowheads="1" noTextEdit="1"/>
          </p:cNvSpPr>
          <p:nvPr>
            <p:ph type="sldImg"/>
          </p:nvPr>
        </p:nvSpPr>
        <p:spPr>
          <a:xfrm>
            <a:off x="1150938" y="692150"/>
            <a:ext cx="4556125" cy="3416300"/>
          </a:xfrm>
          <a:ln cap="flat"/>
        </p:spPr>
      </p:sp>
      <p:sp>
        <p:nvSpPr>
          <p:cNvPr id="9216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94E8769-FF75-414F-BF32-86946466228F}" type="slidenum">
              <a:rPr lang="en-US" altLang="en-US">
                <a:solidFill>
                  <a:srgbClr val="000000"/>
                </a:solidFill>
                <a:latin typeface="Arial" panose="020B0604020202020204" pitchFamily="34" charset="0"/>
              </a:rPr>
              <a:pPr/>
              <a:t>31</a:t>
            </a:fld>
            <a:endParaRPr lang="en-US" altLang="en-US">
              <a:solidFill>
                <a:srgbClr val="000000"/>
              </a:solidFill>
              <a:latin typeface="Arial" panose="020B0604020202020204" pitchFamily="34" charset="0"/>
            </a:endParaRPr>
          </a:p>
        </p:txBody>
      </p:sp>
      <p:sp>
        <p:nvSpPr>
          <p:cNvPr id="94211"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solidFill>
                <a:srgbClr val="000000"/>
              </a:solidFill>
              <a:latin typeface="Arial" panose="020B0604020202020204" pitchFamily="34" charset="0"/>
            </a:endParaRPr>
          </a:p>
        </p:txBody>
      </p:sp>
      <p:sp>
        <p:nvSpPr>
          <p:cNvPr id="94212"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solidFill>
                  <a:srgbClr val="000000"/>
                </a:solidFill>
              </a:rPr>
              <a:t>46</a:t>
            </a:r>
          </a:p>
        </p:txBody>
      </p:sp>
      <p:sp>
        <p:nvSpPr>
          <p:cNvPr id="94213"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solidFill>
                <a:srgbClr val="000000"/>
              </a:solidFill>
              <a:latin typeface="Arial" panose="020B0604020202020204" pitchFamily="34" charset="0"/>
            </a:endParaRPr>
          </a:p>
        </p:txBody>
      </p:sp>
      <p:sp>
        <p:nvSpPr>
          <p:cNvPr id="94214"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solidFill>
                <a:srgbClr val="000000"/>
              </a:solidFill>
              <a:latin typeface="Arial" panose="020B0604020202020204" pitchFamily="34" charset="0"/>
            </a:endParaRPr>
          </a:p>
        </p:txBody>
      </p:sp>
      <p:sp>
        <p:nvSpPr>
          <p:cNvPr id="94215" name="Rectangle 6"/>
          <p:cNvSpPr>
            <a:spLocks noGrp="1" noRot="1" noChangeAspect="1" noChangeArrowheads="1" noTextEdit="1"/>
          </p:cNvSpPr>
          <p:nvPr>
            <p:ph type="sldImg"/>
          </p:nvPr>
        </p:nvSpPr>
        <p:spPr>
          <a:xfrm>
            <a:off x="1150938" y="692150"/>
            <a:ext cx="4556125" cy="3416300"/>
          </a:xfrm>
          <a:ln cap="flat"/>
        </p:spPr>
      </p:sp>
      <p:sp>
        <p:nvSpPr>
          <p:cNvPr id="94216"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6259"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67</a:t>
            </a:r>
          </a:p>
        </p:txBody>
      </p:sp>
      <p:sp>
        <p:nvSpPr>
          <p:cNvPr id="96260"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6261"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6262" name="Rectangle 6"/>
          <p:cNvSpPr>
            <a:spLocks noGrp="1" noRot="1" noChangeAspect="1" noChangeArrowheads="1" noTextEdit="1"/>
          </p:cNvSpPr>
          <p:nvPr>
            <p:ph type="sldImg"/>
          </p:nvPr>
        </p:nvSpPr>
        <p:spPr>
          <a:xfrm>
            <a:off x="1150938" y="692150"/>
            <a:ext cx="4556125" cy="3416300"/>
          </a:xfrm>
          <a:ln cap="flat"/>
        </p:spPr>
      </p:sp>
      <p:sp>
        <p:nvSpPr>
          <p:cNvPr id="9626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8307"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67</a:t>
            </a:r>
          </a:p>
        </p:txBody>
      </p:sp>
      <p:sp>
        <p:nvSpPr>
          <p:cNvPr id="98308"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8309"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98310" name="Rectangle 6"/>
          <p:cNvSpPr>
            <a:spLocks noGrp="1" noRot="1" noChangeAspect="1" noChangeArrowheads="1" noTextEdit="1"/>
          </p:cNvSpPr>
          <p:nvPr>
            <p:ph type="sldImg"/>
          </p:nvPr>
        </p:nvSpPr>
        <p:spPr>
          <a:xfrm>
            <a:off x="1150938" y="692150"/>
            <a:ext cx="4556125" cy="3416300"/>
          </a:xfrm>
          <a:ln cap="flat"/>
        </p:spPr>
      </p:sp>
      <p:sp>
        <p:nvSpPr>
          <p:cNvPr id="9831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0355"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67</a:t>
            </a:r>
          </a:p>
        </p:txBody>
      </p:sp>
      <p:sp>
        <p:nvSpPr>
          <p:cNvPr id="100356"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0357"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0358" name="Rectangle 6"/>
          <p:cNvSpPr>
            <a:spLocks noGrp="1" noRot="1" noChangeAspect="1" noChangeArrowheads="1" noTextEdit="1"/>
          </p:cNvSpPr>
          <p:nvPr>
            <p:ph type="sldImg"/>
          </p:nvPr>
        </p:nvSpPr>
        <p:spPr>
          <a:xfrm>
            <a:off x="1150938" y="692150"/>
            <a:ext cx="4556125" cy="3416300"/>
          </a:xfrm>
          <a:ln cap="flat"/>
        </p:spPr>
      </p:sp>
      <p:sp>
        <p:nvSpPr>
          <p:cNvPr id="10035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b="1">
              <a:solidFill>
                <a:srgbClr val="000000"/>
              </a:solidFill>
              <a:latin typeface="Arial" panose="020B0604020202020204" pitchFamily="34" charset="0"/>
            </a:endParaRPr>
          </a:p>
        </p:txBody>
      </p:sp>
      <p:sp>
        <p:nvSpPr>
          <p:cNvPr id="43011"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solidFill>
                  <a:srgbClr val="000000"/>
                </a:solidFill>
              </a:rPr>
              <a:t>45</a:t>
            </a:r>
          </a:p>
        </p:txBody>
      </p:sp>
      <p:sp>
        <p:nvSpPr>
          <p:cNvPr id="43012"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b="1">
              <a:solidFill>
                <a:srgbClr val="000000"/>
              </a:solidFill>
              <a:latin typeface="Arial" panose="020B0604020202020204" pitchFamily="34" charset="0"/>
            </a:endParaRPr>
          </a:p>
        </p:txBody>
      </p:sp>
      <p:sp>
        <p:nvSpPr>
          <p:cNvPr id="43013"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b="1">
              <a:solidFill>
                <a:srgbClr val="000000"/>
              </a:solidFill>
              <a:latin typeface="Arial" panose="020B0604020202020204" pitchFamily="34" charset="0"/>
            </a:endParaRPr>
          </a:p>
        </p:txBody>
      </p:sp>
      <p:sp>
        <p:nvSpPr>
          <p:cNvPr id="43014" name="Rectangle 6"/>
          <p:cNvSpPr>
            <a:spLocks noGrp="1" noRot="1" noChangeAspect="1" noChangeArrowheads="1" noTextEdit="1"/>
          </p:cNvSpPr>
          <p:nvPr>
            <p:ph type="sldImg"/>
          </p:nvPr>
        </p:nvSpPr>
        <p:spPr>
          <a:xfrm>
            <a:off x="1150938" y="692150"/>
            <a:ext cx="4556125" cy="3416300"/>
          </a:xfrm>
          <a:ln cap="flat"/>
        </p:spPr>
      </p:sp>
      <p:sp>
        <p:nvSpPr>
          <p:cNvPr id="4301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03"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67</a:t>
            </a:r>
          </a:p>
        </p:txBody>
      </p:sp>
      <p:sp>
        <p:nvSpPr>
          <p:cNvPr id="102404"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05"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06" name="Rectangle 6"/>
          <p:cNvSpPr>
            <a:spLocks noGrp="1" noRot="1" noChangeAspect="1" noChangeArrowheads="1" noTextEdit="1"/>
          </p:cNvSpPr>
          <p:nvPr>
            <p:ph type="sldImg"/>
          </p:nvPr>
        </p:nvSpPr>
        <p:spPr>
          <a:xfrm>
            <a:off x="1150938" y="692150"/>
            <a:ext cx="4556125" cy="3416300"/>
          </a:xfrm>
          <a:ln cap="flat"/>
        </p:spPr>
      </p:sp>
      <p:sp>
        <p:nvSpPr>
          <p:cNvPr id="10240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4451"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67</a:t>
            </a:r>
          </a:p>
        </p:txBody>
      </p:sp>
      <p:sp>
        <p:nvSpPr>
          <p:cNvPr id="104452"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4453"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4454" name="Rectangle 6"/>
          <p:cNvSpPr>
            <a:spLocks noGrp="1" noRot="1" noChangeAspect="1" noChangeArrowheads="1" noTextEdit="1"/>
          </p:cNvSpPr>
          <p:nvPr>
            <p:ph type="sldImg"/>
          </p:nvPr>
        </p:nvSpPr>
        <p:spPr>
          <a:xfrm>
            <a:off x="1150938" y="692150"/>
            <a:ext cx="4556125" cy="3416300"/>
          </a:xfrm>
          <a:ln cap="flat"/>
        </p:spPr>
      </p:sp>
      <p:sp>
        <p:nvSpPr>
          <p:cNvPr id="10445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499"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67</a:t>
            </a:r>
          </a:p>
        </p:txBody>
      </p:sp>
      <p:sp>
        <p:nvSpPr>
          <p:cNvPr id="106500"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01"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6502" name="Rectangle 6"/>
          <p:cNvSpPr>
            <a:spLocks noGrp="1" noRot="1" noChangeAspect="1" noChangeArrowheads="1" noTextEdit="1"/>
          </p:cNvSpPr>
          <p:nvPr>
            <p:ph type="sldImg"/>
          </p:nvPr>
        </p:nvSpPr>
        <p:spPr>
          <a:xfrm>
            <a:off x="1150938" y="692150"/>
            <a:ext cx="4556125" cy="3416300"/>
          </a:xfrm>
          <a:ln cap="flat"/>
        </p:spPr>
      </p:sp>
      <p:sp>
        <p:nvSpPr>
          <p:cNvPr id="106503"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547"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67</a:t>
            </a:r>
          </a:p>
        </p:txBody>
      </p:sp>
      <p:sp>
        <p:nvSpPr>
          <p:cNvPr id="108548"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549"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8550" name="Rectangle 6"/>
          <p:cNvSpPr>
            <a:spLocks noGrp="1" noRot="1" noChangeAspect="1" noChangeArrowheads="1" noTextEdit="1"/>
          </p:cNvSpPr>
          <p:nvPr>
            <p:ph type="sldImg"/>
          </p:nvPr>
        </p:nvSpPr>
        <p:spPr>
          <a:xfrm>
            <a:off x="1150938" y="692150"/>
            <a:ext cx="4556125" cy="3416300"/>
          </a:xfrm>
          <a:ln cap="flat"/>
        </p:spPr>
      </p:sp>
      <p:sp>
        <p:nvSpPr>
          <p:cNvPr id="10855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0595"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68</a:t>
            </a:r>
          </a:p>
        </p:txBody>
      </p:sp>
      <p:sp>
        <p:nvSpPr>
          <p:cNvPr id="110596"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0597"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0598" name="Rectangle 6"/>
          <p:cNvSpPr>
            <a:spLocks noGrp="1" noRot="1" noChangeAspect="1" noChangeArrowheads="1" noTextEdit="1"/>
          </p:cNvSpPr>
          <p:nvPr>
            <p:ph type="sldImg"/>
          </p:nvPr>
        </p:nvSpPr>
        <p:spPr>
          <a:xfrm>
            <a:off x="1150938" y="692150"/>
            <a:ext cx="4556125" cy="3416300"/>
          </a:xfrm>
          <a:ln cap="flat"/>
        </p:spPr>
      </p:sp>
      <p:sp>
        <p:nvSpPr>
          <p:cNvPr id="11059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50938" y="692150"/>
            <a:ext cx="4556125" cy="3416300"/>
          </a:xfrm>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8131"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1</a:t>
            </a:r>
          </a:p>
        </p:txBody>
      </p:sp>
      <p:sp>
        <p:nvSpPr>
          <p:cNvPr id="48132"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8133"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48134" name="Rectangle 6"/>
          <p:cNvSpPr>
            <a:spLocks noGrp="1" noRot="1" noChangeAspect="1" noChangeArrowheads="1" noTextEdit="1"/>
          </p:cNvSpPr>
          <p:nvPr>
            <p:ph type="sldImg"/>
          </p:nvPr>
        </p:nvSpPr>
        <p:spPr>
          <a:xfrm>
            <a:off x="1150938" y="692150"/>
            <a:ext cx="4556125" cy="3416300"/>
          </a:xfrm>
          <a:ln cap="flat"/>
        </p:spPr>
      </p:sp>
      <p:sp>
        <p:nvSpPr>
          <p:cNvPr id="4813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7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2227"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28</a:t>
            </a:r>
          </a:p>
        </p:txBody>
      </p:sp>
      <p:sp>
        <p:nvSpPr>
          <p:cNvPr id="52228"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2229"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2230" name="Rectangle 6"/>
          <p:cNvSpPr>
            <a:spLocks noGrp="1" noRot="1" noChangeAspect="1" noChangeArrowheads="1" noTextEdit="1"/>
          </p:cNvSpPr>
          <p:nvPr>
            <p:ph type="sldImg"/>
          </p:nvPr>
        </p:nvSpPr>
        <p:spPr>
          <a:xfrm>
            <a:off x="1150938" y="692150"/>
            <a:ext cx="4556125" cy="3416300"/>
          </a:xfrm>
          <a:ln cap="flat"/>
        </p:spPr>
      </p:sp>
      <p:sp>
        <p:nvSpPr>
          <p:cNvPr id="52231"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4275"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30</a:t>
            </a:r>
          </a:p>
        </p:txBody>
      </p:sp>
      <p:sp>
        <p:nvSpPr>
          <p:cNvPr id="54276"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4277"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4278" name="Rectangle 6"/>
          <p:cNvSpPr>
            <a:spLocks noGrp="1" noRot="1" noChangeAspect="1" noChangeArrowheads="1" noTextEdit="1"/>
          </p:cNvSpPr>
          <p:nvPr>
            <p:ph type="sldImg"/>
          </p:nvPr>
        </p:nvSpPr>
        <p:spPr>
          <a:xfrm>
            <a:off x="1150938" y="692150"/>
            <a:ext cx="4556125" cy="3416300"/>
          </a:xfrm>
          <a:ln cap="flat"/>
        </p:spPr>
      </p:sp>
      <p:sp>
        <p:nvSpPr>
          <p:cNvPr id="5427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6323"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31</a:t>
            </a:r>
          </a:p>
        </p:txBody>
      </p:sp>
      <p:sp>
        <p:nvSpPr>
          <p:cNvPr id="56324"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6325"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6326" name="Rectangle 6"/>
          <p:cNvSpPr>
            <a:spLocks noGrp="1" noRot="1" noChangeAspect="1" noChangeArrowheads="1" noTextEdit="1"/>
          </p:cNvSpPr>
          <p:nvPr>
            <p:ph type="sldImg"/>
          </p:nvPr>
        </p:nvSpPr>
        <p:spPr>
          <a:xfrm>
            <a:off x="1150938" y="692150"/>
            <a:ext cx="4556125" cy="3416300"/>
          </a:xfrm>
          <a:ln cap="flat"/>
        </p:spPr>
      </p:sp>
      <p:sp>
        <p:nvSpPr>
          <p:cNvPr id="5632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884613" y="0"/>
            <a:ext cx="29733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8371" name="Rectangle 3"/>
          <p:cNvSpPr>
            <a:spLocks noChangeArrowheads="1"/>
          </p:cNvSpPr>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lvl1pPr defTabSz="927100">
              <a:spcBef>
                <a:spcPct val="30000"/>
              </a:spcBef>
              <a:defRPr sz="1200">
                <a:solidFill>
                  <a:schemeClr val="tx1"/>
                </a:solidFill>
                <a:latin typeface="Times New Roman" panose="02020603050405020304" pitchFamily="18" charset="0"/>
              </a:defRPr>
            </a:lvl1pPr>
            <a:lvl2pPr marL="742950" indent="-285750" defTabSz="927100">
              <a:spcBef>
                <a:spcPct val="30000"/>
              </a:spcBef>
              <a:defRPr sz="1200">
                <a:solidFill>
                  <a:schemeClr val="tx1"/>
                </a:solidFill>
                <a:latin typeface="Times New Roman" panose="02020603050405020304" pitchFamily="18" charset="0"/>
              </a:defRPr>
            </a:lvl2pPr>
            <a:lvl3pPr marL="1143000" indent="-228600" defTabSz="927100">
              <a:spcBef>
                <a:spcPct val="30000"/>
              </a:spcBef>
              <a:defRPr sz="1200">
                <a:solidFill>
                  <a:schemeClr val="tx1"/>
                </a:solidFill>
                <a:latin typeface="Times New Roman" panose="02020603050405020304" pitchFamily="18" charset="0"/>
              </a:defRPr>
            </a:lvl3pPr>
            <a:lvl4pPr marL="1600200" indent="-228600" defTabSz="927100">
              <a:spcBef>
                <a:spcPct val="30000"/>
              </a:spcBef>
              <a:defRPr sz="1200">
                <a:solidFill>
                  <a:schemeClr val="tx1"/>
                </a:solidFill>
                <a:latin typeface="Times New Roman" panose="02020603050405020304" pitchFamily="18" charset="0"/>
              </a:defRPr>
            </a:lvl4pPr>
            <a:lvl5pPr marL="2057400" indent="-228600" defTabSz="927100">
              <a:spcBef>
                <a:spcPct val="30000"/>
              </a:spcBef>
              <a:defRPr sz="1200">
                <a:solidFill>
                  <a:schemeClr val="tx1"/>
                </a:solidFill>
                <a:latin typeface="Times New Roman" panose="02020603050405020304" pitchFamily="18" charset="0"/>
              </a:defRPr>
            </a:lvl5pPr>
            <a:lvl6pPr marL="2514600" indent="-228600" defTabSz="9271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71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71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71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000" i="1"/>
              <a:t>32</a:t>
            </a:r>
          </a:p>
        </p:txBody>
      </p:sp>
      <p:sp>
        <p:nvSpPr>
          <p:cNvPr id="58372" name="Rectangle 4"/>
          <p:cNvSpPr>
            <a:spLocks noChangeArrowheads="1"/>
          </p:cNvSpPr>
          <p:nvPr/>
        </p:nvSpPr>
        <p:spPr bwMode="auto">
          <a:xfrm>
            <a:off x="0" y="868680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8373" name="Rectangle 5"/>
          <p:cNvSpPr>
            <a:spLocks noChangeArrowheads="1"/>
          </p:cNvSpPr>
          <p:nvPr/>
        </p:nvSpPr>
        <p:spPr bwMode="auto">
          <a:xfrm>
            <a:off x="0" y="0"/>
            <a:ext cx="2970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8374" name="Rectangle 6"/>
          <p:cNvSpPr>
            <a:spLocks noGrp="1" noRot="1" noChangeAspect="1" noChangeArrowheads="1" noTextEdit="1"/>
          </p:cNvSpPr>
          <p:nvPr>
            <p:ph type="sldImg"/>
          </p:nvPr>
        </p:nvSpPr>
        <p:spPr>
          <a:xfrm>
            <a:off x="1150938" y="692150"/>
            <a:ext cx="4556125" cy="3416300"/>
          </a:xfrm>
          <a:ln cap="flat"/>
        </p:spPr>
      </p:sp>
      <p:sp>
        <p:nvSpPr>
          <p:cNvPr id="58375"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74489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3587749"/>
      </p:ext>
    </p:extLst>
  </p:cSld>
  <p:clrMapOvr>
    <a:masterClrMapping/>
  </p:clrMapOvr>
  <p:transition spd="slow"/>
</p:sldLayout>
</file>

<file path=ppt/slideLayouts/slideLayout10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BA1224EE-4100-4955-BEDC-8FF9AB48EEC2}" type="slidenum">
              <a:rPr lang="en-US" altLang="en-US"/>
              <a:pPr>
                <a:defRPr/>
              </a:pPr>
              <a:t>‹#›</a:t>
            </a:fld>
            <a:endParaRPr lang="en-US" altLang="en-US"/>
          </a:p>
        </p:txBody>
      </p:sp>
    </p:spTree>
    <p:extLst>
      <p:ext uri="{BB962C8B-B14F-4D97-AF65-F5344CB8AC3E}">
        <p14:creationId xmlns:p14="http://schemas.microsoft.com/office/powerpoint/2010/main" val="42188701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79536924"/>
      </p:ext>
    </p:extLst>
  </p:cSld>
  <p:clrMapOvr>
    <a:masterClrMapping/>
  </p:clrMapOvr>
  <p:transition spd="slow"/>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50295"/>
      </p:ext>
    </p:extLst>
  </p:cSld>
  <p:clrMapOvr>
    <a:masterClrMapping/>
  </p:clrMapOvr>
  <p:transition spd="slow"/>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3072377"/>
      </p:ext>
    </p:extLst>
  </p:cSld>
  <p:clrMapOvr>
    <a:masterClrMapping/>
  </p:clrMapOvr>
  <p:transition spd="slow"/>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6321268"/>
      </p:ext>
    </p:extLst>
  </p:cSld>
  <p:clrMapOvr>
    <a:masterClrMapping/>
  </p:clrMapOvr>
  <p:transition spd="slow"/>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5930108"/>
      </p:ext>
    </p:extLst>
  </p:cSld>
  <p:clrMapOvr>
    <a:masterClrMapping/>
  </p:clrMapOvr>
  <p:transition spd="slow"/>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4301"/>
      </p:ext>
    </p:extLst>
  </p:cSld>
  <p:clrMapOvr>
    <a:masterClrMapping/>
  </p:clrMapOvr>
  <p:transition spd="slow"/>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977985"/>
      </p:ext>
    </p:extLst>
  </p:cSld>
  <p:clrMapOvr>
    <a:masterClrMapping/>
  </p:clrMapOvr>
  <p:transition spd="slow"/>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17996207"/>
      </p:ext>
    </p:extLst>
  </p:cSld>
  <p:clrMapOvr>
    <a:masterClrMapping/>
  </p:clrMapOvr>
  <p:transition spd="slow"/>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10855899"/>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3615893"/>
      </p:ext>
    </p:extLst>
  </p:cSld>
  <p:clrMapOvr>
    <a:masterClrMapping/>
  </p:clrMapOvr>
  <p:transition spd="slow"/>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3286952"/>
      </p:ext>
    </p:extLst>
  </p:cSld>
  <p:clrMapOvr>
    <a:masterClrMapping/>
  </p:clrMapOvr>
  <p:transition spd="slow"/>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2298546"/>
      </p:ext>
    </p:extLst>
  </p:cSld>
  <p:clrMapOvr>
    <a:masterClrMapping/>
  </p:clrMapOvr>
  <p:transition spd="slow"/>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569834640"/>
      </p:ext>
    </p:extLst>
  </p:cSld>
  <p:clrMapOvr>
    <a:masterClrMapping/>
  </p:clrMapOvr>
  <p:transition spd="slow"/>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9192187"/>
      </p:ext>
    </p:extLst>
  </p:cSld>
  <p:clrMapOvr>
    <a:masterClrMapping/>
  </p:clrMapOvr>
  <p:transition spd="slow"/>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58780201"/>
      </p:ext>
    </p:extLst>
  </p:cSld>
  <p:clrMapOvr>
    <a:masterClrMapping/>
  </p:clrMapOvr>
  <p:transition spd="slow"/>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2814609"/>
      </p:ext>
    </p:extLst>
  </p:cSld>
  <p:clrMapOvr>
    <a:masterClrMapping/>
  </p:clrMapOvr>
  <p:transition spd="slow"/>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5823515"/>
      </p:ext>
    </p:extLst>
  </p:cSld>
  <p:clrMapOvr>
    <a:masterClrMapping/>
  </p:clrMapOvr>
  <p:transition spd="slow"/>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07782"/>
      </p:ext>
    </p:extLst>
  </p:cSld>
  <p:clrMapOvr>
    <a:masterClrMapping/>
  </p:clrMapOvr>
  <p:transition spd="slow"/>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687872"/>
      </p:ext>
    </p:extLst>
  </p:cSld>
  <p:clrMapOvr>
    <a:masterClrMapping/>
  </p:clrMapOvr>
  <p:transition spd="slow"/>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535124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6137816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34112090"/>
      </p:ext>
    </p:extLst>
  </p:cSld>
  <p:clrMapOvr>
    <a:masterClrMapping/>
  </p:clrMapOvr>
  <p:transition spd="slow"/>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5403865"/>
      </p:ext>
    </p:extLst>
  </p:cSld>
  <p:clrMapOvr>
    <a:masterClrMapping/>
  </p:clrMapOvr>
  <p:transition spd="slow"/>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7268458"/>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00569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8628534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229297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369733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922192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75214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749578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996894"/>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19553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613975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4684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3073281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282834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8304741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123515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425926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08615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4400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573829"/>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107369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8565926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940497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957005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4367511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273575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5398220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151228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93050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047820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594087"/>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3313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9516773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413032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171496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570327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72DB6FA2-50D9-4DF3-AF55-BAEF8DA19F26}" type="slidenum">
              <a:rPr lang="en-US" altLang="en-US"/>
              <a:pPr>
                <a:defRPr/>
              </a:pPr>
              <a:t>‹#›</a:t>
            </a:fld>
            <a:endParaRPr lang="en-US" altLang="en-US"/>
          </a:p>
        </p:txBody>
      </p:sp>
    </p:spTree>
    <p:extLst>
      <p:ext uri="{BB962C8B-B14F-4D97-AF65-F5344CB8AC3E}">
        <p14:creationId xmlns:p14="http://schemas.microsoft.com/office/powerpoint/2010/main" val="4207666093"/>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EA8BCC9E-7EB6-4CA3-8057-EBA2632915B4}" type="slidenum">
              <a:rPr lang="en-US" altLang="en-US"/>
              <a:pPr>
                <a:defRPr/>
              </a:pPr>
              <a:t>‹#›</a:t>
            </a:fld>
            <a:endParaRPr lang="en-US" altLang="en-US"/>
          </a:p>
        </p:txBody>
      </p:sp>
    </p:spTree>
    <p:extLst>
      <p:ext uri="{BB962C8B-B14F-4D97-AF65-F5344CB8AC3E}">
        <p14:creationId xmlns:p14="http://schemas.microsoft.com/office/powerpoint/2010/main" val="1354320614"/>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524A2374-9EC4-48BE-B38D-7FE9CB2430F9}" type="slidenum">
              <a:rPr lang="en-US" altLang="en-US"/>
              <a:pPr>
                <a:defRPr/>
              </a:pPr>
              <a:t>‹#›</a:t>
            </a:fld>
            <a:endParaRPr lang="en-US" altLang="en-US"/>
          </a:p>
        </p:txBody>
      </p:sp>
    </p:spTree>
    <p:extLst>
      <p:ext uri="{BB962C8B-B14F-4D97-AF65-F5344CB8AC3E}">
        <p14:creationId xmlns:p14="http://schemas.microsoft.com/office/powerpoint/2010/main" val="756434494"/>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1B6DAB88-7D75-4236-B800-39DA8F96D5CE}" type="slidenum">
              <a:rPr lang="en-US" altLang="en-US"/>
              <a:pPr>
                <a:defRPr/>
              </a:pPr>
              <a:t>‹#›</a:t>
            </a:fld>
            <a:endParaRPr lang="en-US" altLang="en-US"/>
          </a:p>
        </p:txBody>
      </p:sp>
    </p:spTree>
    <p:extLst>
      <p:ext uri="{BB962C8B-B14F-4D97-AF65-F5344CB8AC3E}">
        <p14:creationId xmlns:p14="http://schemas.microsoft.com/office/powerpoint/2010/main" val="1038367249"/>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ACBA9E7C-DC91-451C-BA6B-AB854BA538BA}" type="slidenum">
              <a:rPr lang="en-US" altLang="en-US"/>
              <a:pPr>
                <a:defRPr/>
              </a:pPr>
              <a:t>‹#›</a:t>
            </a:fld>
            <a:endParaRPr lang="en-US" altLang="en-US"/>
          </a:p>
        </p:txBody>
      </p:sp>
    </p:spTree>
    <p:extLst>
      <p:ext uri="{BB962C8B-B14F-4D97-AF65-F5344CB8AC3E}">
        <p14:creationId xmlns:p14="http://schemas.microsoft.com/office/powerpoint/2010/main" val="33828902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7758131"/>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6EA7314E-DE61-40D9-B37F-0A9457741A9B}" type="slidenum">
              <a:rPr lang="en-US" altLang="en-US"/>
              <a:pPr>
                <a:defRPr/>
              </a:pPr>
              <a:t>‹#›</a:t>
            </a:fld>
            <a:endParaRPr lang="en-US" altLang="en-US"/>
          </a:p>
        </p:txBody>
      </p:sp>
    </p:spTree>
    <p:extLst>
      <p:ext uri="{BB962C8B-B14F-4D97-AF65-F5344CB8AC3E}">
        <p14:creationId xmlns:p14="http://schemas.microsoft.com/office/powerpoint/2010/main" val="4135663897"/>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F2404BCC-F91D-447D-B4A1-57D8993E44DF}" type="slidenum">
              <a:rPr lang="en-US" altLang="en-US"/>
              <a:pPr>
                <a:defRPr/>
              </a:pPr>
              <a:t>‹#›</a:t>
            </a:fld>
            <a:endParaRPr lang="en-US" altLang="en-US"/>
          </a:p>
        </p:txBody>
      </p:sp>
    </p:spTree>
    <p:extLst>
      <p:ext uri="{BB962C8B-B14F-4D97-AF65-F5344CB8AC3E}">
        <p14:creationId xmlns:p14="http://schemas.microsoft.com/office/powerpoint/2010/main" val="1702726511"/>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C7FE39D1-F284-4A94-8FE8-F9E3CBE2609F}" type="slidenum">
              <a:rPr lang="en-US" altLang="en-US"/>
              <a:pPr>
                <a:defRPr/>
              </a:pPr>
              <a:t>‹#›</a:t>
            </a:fld>
            <a:endParaRPr lang="en-US" altLang="en-US"/>
          </a:p>
        </p:txBody>
      </p:sp>
    </p:spTree>
    <p:extLst>
      <p:ext uri="{BB962C8B-B14F-4D97-AF65-F5344CB8AC3E}">
        <p14:creationId xmlns:p14="http://schemas.microsoft.com/office/powerpoint/2010/main" val="726012724"/>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049417E8-4099-47FF-9430-76B519F2CCA8}" type="slidenum">
              <a:rPr lang="en-US" altLang="en-US"/>
              <a:pPr>
                <a:defRPr/>
              </a:pPr>
              <a:t>‹#›</a:t>
            </a:fld>
            <a:endParaRPr lang="en-US" altLang="en-US"/>
          </a:p>
        </p:txBody>
      </p:sp>
    </p:spTree>
    <p:extLst>
      <p:ext uri="{BB962C8B-B14F-4D97-AF65-F5344CB8AC3E}">
        <p14:creationId xmlns:p14="http://schemas.microsoft.com/office/powerpoint/2010/main" val="3850095464"/>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8587058D-C90C-4316-9FE2-75DECA00A0A0}" type="slidenum">
              <a:rPr lang="en-US" altLang="en-US"/>
              <a:pPr>
                <a:defRPr/>
              </a:pPr>
              <a:t>‹#›</a:t>
            </a:fld>
            <a:endParaRPr lang="en-US" altLang="en-US"/>
          </a:p>
        </p:txBody>
      </p:sp>
    </p:spTree>
    <p:extLst>
      <p:ext uri="{BB962C8B-B14F-4D97-AF65-F5344CB8AC3E}">
        <p14:creationId xmlns:p14="http://schemas.microsoft.com/office/powerpoint/2010/main" val="1781019642"/>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anose="02020603050405020304" pitchFamily="18" charset="0"/>
              </a:defRPr>
            </a:lvl1pPr>
          </a:lstStyle>
          <a:p>
            <a:pPr>
              <a:defRPr/>
            </a:pPr>
            <a:fld id="{F6A8CEDB-63E1-43D0-809C-01A56796C9B6}" type="slidenum">
              <a:rPr lang="en-US" altLang="en-US"/>
              <a:pPr>
                <a:defRPr/>
              </a:pPr>
              <a:t>‹#›</a:t>
            </a:fld>
            <a:endParaRPr lang="en-US" altLang="en-US"/>
          </a:p>
        </p:txBody>
      </p:sp>
    </p:spTree>
    <p:extLst>
      <p:ext uri="{BB962C8B-B14F-4D97-AF65-F5344CB8AC3E}">
        <p14:creationId xmlns:p14="http://schemas.microsoft.com/office/powerpoint/2010/main" val="2174575569"/>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80597700"/>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2073991"/>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27579806"/>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218677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22786242"/>
      </p:ext>
    </p:extLst>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378456"/>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7498848"/>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403944"/>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92664134"/>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6806538"/>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2390309"/>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745127"/>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47367169"/>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6045584"/>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0016686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2839342"/>
      </p:ext>
    </p:extLst>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7151702"/>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8865607"/>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2816398"/>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950446"/>
      </p:ext>
    </p:extLst>
  </p:cSld>
  <p:clrMapOvr>
    <a:masterClrMapping/>
  </p:clrMapOvr>
  <p:transition spd="slow"/>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1024561"/>
      </p:ext>
    </p:extLst>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36581964"/>
      </p:ext>
    </p:extLst>
  </p:cSld>
  <p:clrMapOvr>
    <a:masterClrMapping/>
  </p:clrMapOvr>
  <p:transition spd="slow"/>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2674456"/>
      </p:ext>
    </p:extLst>
  </p:cSld>
  <p:clrMapOvr>
    <a:masterClrMapping/>
  </p:clrMapOvr>
  <p:transition spd="slow"/>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5906400"/>
      </p:ext>
    </p:extLst>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88589856"/>
      </p:ext>
    </p:extLst>
  </p:cSld>
  <p:clrMapOvr>
    <a:masterClrMapping/>
  </p:clrMapOvr>
  <p:transition spd="slow"/>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55128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9815940"/>
      </p:ext>
    </p:extLst>
  </p:cSld>
  <p:clrMapOvr>
    <a:masterClrMapping/>
  </p:clrMapOvr>
  <p:transition spd="slow"/>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35075259"/>
      </p:ext>
    </p:extLst>
  </p:cSld>
  <p:clrMapOvr>
    <a:masterClrMapping/>
  </p:clrMapOvr>
  <p:transition spd="slow"/>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7221816"/>
      </p:ext>
    </p:extLst>
  </p:cSld>
  <p:clrMapOvr>
    <a:masterClrMapping/>
  </p:clrMapOvr>
  <p:transition spd="slow"/>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06373"/>
      </p:ext>
    </p:extLst>
  </p:cSld>
  <p:clrMapOvr>
    <a:masterClrMapping/>
  </p:clrMapOvr>
  <p:transition spd="slow"/>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7571359"/>
      </p:ext>
    </p:extLst>
  </p:cSld>
  <p:clrMapOvr>
    <a:masterClrMapping/>
  </p:clrMapOvr>
  <p:transition spd="slow"/>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160350"/>
      </p:ext>
    </p:extLst>
  </p:cSld>
  <p:clrMapOvr>
    <a:masterClrMapping/>
  </p:clrMapOvr>
  <p:transition spd="slow"/>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5275945"/>
      </p:ext>
    </p:extLst>
  </p:cSld>
  <p:clrMapOvr>
    <a:masterClrMapping/>
  </p:clrMapOvr>
  <p:transition spd="slow"/>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3441736"/>
      </p:ext>
    </p:extLst>
  </p:cSld>
  <p:clrMapOvr>
    <a:masterClrMapping/>
  </p:clrMapOvr>
  <p:transition spd="slow"/>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423933"/>
      </p:ext>
    </p:extLst>
  </p:cSld>
  <p:clrMapOvr>
    <a:masterClrMapping/>
  </p:clrMapOvr>
  <p:transition spd="slow"/>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2156798"/>
      </p:ext>
    </p:extLst>
  </p:cSld>
  <p:clrMapOvr>
    <a:masterClrMapping/>
  </p:clrMapOvr>
  <p:transition spd="slow"/>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6C0314CC-4B1A-4A30-8A33-6129D812A0C6}" type="slidenum">
              <a:rPr lang="en-US" altLang="en-US"/>
              <a:pPr>
                <a:defRPr/>
              </a:pPr>
              <a:t>‹#›</a:t>
            </a:fld>
            <a:endParaRPr lang="en-US" altLang="en-US"/>
          </a:p>
        </p:txBody>
      </p:sp>
    </p:spTree>
    <p:extLst>
      <p:ext uri="{BB962C8B-B14F-4D97-AF65-F5344CB8AC3E}">
        <p14:creationId xmlns:p14="http://schemas.microsoft.com/office/powerpoint/2010/main" val="328229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34638695"/>
      </p:ext>
    </p:extLst>
  </p:cSld>
  <p:clrMapOvr>
    <a:masterClrMapping/>
  </p:clrMapOvr>
  <p:transition spd="slow"/>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8F7B014B-1089-4A37-B10B-93D48A7C6462}" type="slidenum">
              <a:rPr lang="en-US" altLang="en-US"/>
              <a:pPr>
                <a:defRPr/>
              </a:pPr>
              <a:t>‹#›</a:t>
            </a:fld>
            <a:endParaRPr lang="en-US" altLang="en-US"/>
          </a:p>
        </p:txBody>
      </p:sp>
    </p:spTree>
    <p:extLst>
      <p:ext uri="{BB962C8B-B14F-4D97-AF65-F5344CB8AC3E}">
        <p14:creationId xmlns:p14="http://schemas.microsoft.com/office/powerpoint/2010/main" val="3681119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637569BA-F16D-48F5-B0E4-52DA1B873D13}" type="slidenum">
              <a:rPr lang="en-US" altLang="en-US"/>
              <a:pPr>
                <a:defRPr/>
              </a:pPr>
              <a:t>‹#›</a:t>
            </a:fld>
            <a:endParaRPr lang="en-US" altLang="en-US"/>
          </a:p>
        </p:txBody>
      </p:sp>
    </p:spTree>
    <p:extLst>
      <p:ext uri="{BB962C8B-B14F-4D97-AF65-F5344CB8AC3E}">
        <p14:creationId xmlns:p14="http://schemas.microsoft.com/office/powerpoint/2010/main" val="4947800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06B8DFEA-8E4F-4B70-BFBB-8ABB14DD7FB2}" type="slidenum">
              <a:rPr lang="en-US" altLang="en-US"/>
              <a:pPr>
                <a:defRPr/>
              </a:pPr>
              <a:t>‹#›</a:t>
            </a:fld>
            <a:endParaRPr lang="en-US" altLang="en-US"/>
          </a:p>
        </p:txBody>
      </p:sp>
    </p:spTree>
    <p:extLst>
      <p:ext uri="{BB962C8B-B14F-4D97-AF65-F5344CB8AC3E}">
        <p14:creationId xmlns:p14="http://schemas.microsoft.com/office/powerpoint/2010/main" val="38581914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96908BF3-E24A-4B38-9516-126777D6CBB0}" type="slidenum">
              <a:rPr lang="en-US" altLang="en-US"/>
              <a:pPr>
                <a:defRPr/>
              </a:pPr>
              <a:t>‹#›</a:t>
            </a:fld>
            <a:endParaRPr lang="en-US" altLang="en-US"/>
          </a:p>
        </p:txBody>
      </p:sp>
    </p:spTree>
    <p:extLst>
      <p:ext uri="{BB962C8B-B14F-4D97-AF65-F5344CB8AC3E}">
        <p14:creationId xmlns:p14="http://schemas.microsoft.com/office/powerpoint/2010/main" val="34955416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4BD01E50-6F34-4D58-9C82-BB0E49A72770}" type="slidenum">
              <a:rPr lang="en-US" altLang="en-US"/>
              <a:pPr>
                <a:defRPr/>
              </a:pPr>
              <a:t>‹#›</a:t>
            </a:fld>
            <a:endParaRPr lang="en-US" altLang="en-US"/>
          </a:p>
        </p:txBody>
      </p:sp>
    </p:spTree>
    <p:extLst>
      <p:ext uri="{BB962C8B-B14F-4D97-AF65-F5344CB8AC3E}">
        <p14:creationId xmlns:p14="http://schemas.microsoft.com/office/powerpoint/2010/main" val="26527038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72766633-A927-429A-8D64-98B8DE70D08C}" type="slidenum">
              <a:rPr lang="en-US" altLang="en-US"/>
              <a:pPr>
                <a:defRPr/>
              </a:pPr>
              <a:t>‹#›</a:t>
            </a:fld>
            <a:endParaRPr lang="en-US" altLang="en-US"/>
          </a:p>
        </p:txBody>
      </p:sp>
    </p:spTree>
    <p:extLst>
      <p:ext uri="{BB962C8B-B14F-4D97-AF65-F5344CB8AC3E}">
        <p14:creationId xmlns:p14="http://schemas.microsoft.com/office/powerpoint/2010/main" val="38902929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20A7E3D5-3986-4E5A-B561-F190E31FB324}" type="slidenum">
              <a:rPr lang="en-US" altLang="en-US"/>
              <a:pPr>
                <a:defRPr/>
              </a:pPr>
              <a:t>‹#›</a:t>
            </a:fld>
            <a:endParaRPr lang="en-US" altLang="en-US"/>
          </a:p>
        </p:txBody>
      </p:sp>
    </p:spTree>
    <p:extLst>
      <p:ext uri="{BB962C8B-B14F-4D97-AF65-F5344CB8AC3E}">
        <p14:creationId xmlns:p14="http://schemas.microsoft.com/office/powerpoint/2010/main" val="11941130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78E21022-132E-435F-AB32-CBA5598969BB}" type="slidenum">
              <a:rPr lang="en-US" altLang="en-US"/>
              <a:pPr>
                <a:defRPr/>
              </a:pPr>
              <a:t>‹#›</a:t>
            </a:fld>
            <a:endParaRPr lang="en-US" altLang="en-US"/>
          </a:p>
        </p:txBody>
      </p:sp>
    </p:spTree>
    <p:extLst>
      <p:ext uri="{BB962C8B-B14F-4D97-AF65-F5344CB8AC3E}">
        <p14:creationId xmlns:p14="http://schemas.microsoft.com/office/powerpoint/2010/main" val="5855365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9C4B6243-057A-40BF-A33E-6BB748E5906F}" type="slidenum">
              <a:rPr lang="en-US" altLang="en-US"/>
              <a:pPr>
                <a:defRPr/>
              </a:pPr>
              <a:t>‹#›</a:t>
            </a:fld>
            <a:endParaRPr lang="en-US" altLang="en-US"/>
          </a:p>
        </p:txBody>
      </p:sp>
    </p:spTree>
    <p:extLst>
      <p:ext uri="{BB962C8B-B14F-4D97-AF65-F5344CB8AC3E}">
        <p14:creationId xmlns:p14="http://schemas.microsoft.com/office/powerpoint/2010/main" val="13077193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A7661328-FE2F-48B9-89C0-0A131A67EF25}" type="slidenum">
              <a:rPr lang="en-US" altLang="en-US"/>
              <a:pPr>
                <a:defRPr/>
              </a:pPr>
              <a:t>‹#›</a:t>
            </a:fld>
            <a:endParaRPr lang="en-US" altLang="en-US"/>
          </a:p>
        </p:txBody>
      </p:sp>
    </p:spTree>
    <p:extLst>
      <p:ext uri="{BB962C8B-B14F-4D97-AF65-F5344CB8AC3E}">
        <p14:creationId xmlns:p14="http://schemas.microsoft.com/office/powerpoint/2010/main" val="55169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E3EC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011" r:id="rId1"/>
    <p:sldLayoutId id="2147486012" r:id="rId2"/>
    <p:sldLayoutId id="2147486013" r:id="rId3"/>
    <p:sldLayoutId id="2147486014" r:id="rId4"/>
    <p:sldLayoutId id="2147486015" r:id="rId5"/>
    <p:sldLayoutId id="2147486016" r:id="rId6"/>
    <p:sldLayoutId id="2147486017" r:id="rId7"/>
    <p:sldLayoutId id="2147486018" r:id="rId8"/>
    <p:sldLayoutId id="2147486019" r:id="rId9"/>
    <p:sldLayoutId id="2147486020" r:id="rId10"/>
    <p:sldLayoutId id="2147486021" r:id="rId11"/>
  </p:sldLayoutIdLst>
  <p:transition spd="slow"/>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SzPct val="100000"/>
        <a:buChar char="•"/>
        <a:defRPr sz="30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400" b="1">
          <a:solidFill>
            <a:schemeClr val="tx1"/>
          </a:solidFill>
          <a:latin typeface="+mn-lt"/>
        </a:defRPr>
      </a:lvl2pPr>
      <a:lvl3pPr marL="1143000" indent="-228600" algn="l" rtl="0" eaLnBrk="0" fontAlgn="base" hangingPunct="0">
        <a:spcBef>
          <a:spcPct val="20000"/>
        </a:spcBef>
        <a:spcAft>
          <a:spcPct val="0"/>
        </a:spcAft>
        <a:buSzPct val="100000"/>
        <a:buChar char="•"/>
        <a:defRPr sz="2000" b="1">
          <a:solidFill>
            <a:schemeClr val="tx1"/>
          </a:solidFill>
          <a:latin typeface="+mn-lt"/>
        </a:defRPr>
      </a:lvl3pPr>
      <a:lvl4pPr marL="1600200" indent="-228600" algn="l" rtl="0" eaLnBrk="0" fontAlgn="base" hangingPunct="0">
        <a:spcBef>
          <a:spcPct val="20000"/>
        </a:spcBef>
        <a:spcAft>
          <a:spcPct val="0"/>
        </a:spcAft>
        <a:buSzPct val="100000"/>
        <a:buChar char="–"/>
        <a:defRPr sz="2000" b="1">
          <a:solidFill>
            <a:schemeClr val="tx1"/>
          </a:solidFill>
          <a:latin typeface="+mn-lt"/>
        </a:defRPr>
      </a:lvl4pPr>
      <a:lvl5pPr marL="2057400" indent="-228600" algn="l" rtl="0" eaLnBrk="0" fontAlgn="base" hangingPunct="0">
        <a:spcBef>
          <a:spcPct val="20000"/>
        </a:spcBef>
        <a:spcAft>
          <a:spcPct val="0"/>
        </a:spcAft>
        <a:buSzPct val="100000"/>
        <a:buChar char="•"/>
        <a:defRPr sz="2000" b="1">
          <a:solidFill>
            <a:schemeClr val="tx1"/>
          </a:solidFill>
          <a:latin typeface="+mn-lt"/>
        </a:defRPr>
      </a:lvl5pPr>
      <a:lvl6pPr marL="2514600" indent="-228600" algn="l" rtl="0" eaLnBrk="0" fontAlgn="base" hangingPunct="0">
        <a:spcBef>
          <a:spcPct val="20000"/>
        </a:spcBef>
        <a:spcAft>
          <a:spcPct val="0"/>
        </a:spcAft>
        <a:buSzPct val="100000"/>
        <a:buChar char="•"/>
        <a:defRPr b="1">
          <a:solidFill>
            <a:schemeClr val="tx1"/>
          </a:solidFill>
          <a:latin typeface="+mn-lt"/>
        </a:defRPr>
      </a:lvl6pPr>
      <a:lvl7pPr marL="2971800" indent="-228600" algn="l" rtl="0" eaLnBrk="0" fontAlgn="base" hangingPunct="0">
        <a:spcBef>
          <a:spcPct val="20000"/>
        </a:spcBef>
        <a:spcAft>
          <a:spcPct val="0"/>
        </a:spcAft>
        <a:buSzPct val="100000"/>
        <a:buChar char="•"/>
        <a:defRPr b="1">
          <a:solidFill>
            <a:schemeClr val="tx1"/>
          </a:solidFill>
          <a:latin typeface="+mn-lt"/>
        </a:defRPr>
      </a:lvl7pPr>
      <a:lvl8pPr marL="3429000" indent="-228600" algn="l" rtl="0" eaLnBrk="0" fontAlgn="base" hangingPunct="0">
        <a:spcBef>
          <a:spcPct val="20000"/>
        </a:spcBef>
        <a:spcAft>
          <a:spcPct val="0"/>
        </a:spcAft>
        <a:buSzPct val="100000"/>
        <a:buChar char="•"/>
        <a:defRPr b="1">
          <a:solidFill>
            <a:schemeClr val="tx1"/>
          </a:solidFill>
          <a:latin typeface="+mn-lt"/>
        </a:defRPr>
      </a:lvl8pPr>
      <a:lvl9pPr marL="3886200" indent="-228600" algn="l" rtl="0" eaLnBrk="0" fontAlgn="base" hangingPunct="0">
        <a:spcBef>
          <a:spcPct val="20000"/>
        </a:spcBef>
        <a:spcAft>
          <a:spcPct val="0"/>
        </a:spcAft>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E3ECFF"/>
            </a:gs>
          </a:gsLst>
          <a:lin ang="2700000" scaled="1"/>
        </a:gra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088" r:id="rId1"/>
    <p:sldLayoutId id="2147486089" r:id="rId2"/>
    <p:sldLayoutId id="2147486090" r:id="rId3"/>
    <p:sldLayoutId id="2147486091" r:id="rId4"/>
    <p:sldLayoutId id="2147486092" r:id="rId5"/>
    <p:sldLayoutId id="2147486093" r:id="rId6"/>
    <p:sldLayoutId id="2147486094" r:id="rId7"/>
    <p:sldLayoutId id="2147486095" r:id="rId8"/>
    <p:sldLayoutId id="2147486096" r:id="rId9"/>
    <p:sldLayoutId id="2147486097" r:id="rId10"/>
    <p:sldLayoutId id="2147486098" r:id="rId11"/>
  </p:sldLayoutIdLst>
  <p:transition spd="slow"/>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SzPct val="100000"/>
        <a:buChar char="•"/>
        <a:defRPr sz="30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400" b="1">
          <a:solidFill>
            <a:schemeClr val="tx1"/>
          </a:solidFill>
          <a:latin typeface="+mn-lt"/>
        </a:defRPr>
      </a:lvl2pPr>
      <a:lvl3pPr marL="1143000" indent="-228600" algn="l" rtl="0" eaLnBrk="0" fontAlgn="base" hangingPunct="0">
        <a:spcBef>
          <a:spcPct val="20000"/>
        </a:spcBef>
        <a:spcAft>
          <a:spcPct val="0"/>
        </a:spcAft>
        <a:buSzPct val="100000"/>
        <a:buChar char="•"/>
        <a:defRPr sz="2000" b="1">
          <a:solidFill>
            <a:schemeClr val="tx1"/>
          </a:solidFill>
          <a:latin typeface="+mn-lt"/>
        </a:defRPr>
      </a:lvl3pPr>
      <a:lvl4pPr marL="1600200" indent="-228600" algn="l" rtl="0" eaLnBrk="0" fontAlgn="base" hangingPunct="0">
        <a:spcBef>
          <a:spcPct val="20000"/>
        </a:spcBef>
        <a:spcAft>
          <a:spcPct val="0"/>
        </a:spcAft>
        <a:buSzPct val="100000"/>
        <a:buChar char="–"/>
        <a:defRPr sz="2000" b="1">
          <a:solidFill>
            <a:schemeClr val="tx1"/>
          </a:solidFill>
          <a:latin typeface="+mn-lt"/>
        </a:defRPr>
      </a:lvl4pPr>
      <a:lvl5pPr marL="2057400" indent="-228600" algn="l" rtl="0" eaLnBrk="0" fontAlgn="base" hangingPunct="0">
        <a:spcBef>
          <a:spcPct val="20000"/>
        </a:spcBef>
        <a:spcAft>
          <a:spcPct val="0"/>
        </a:spcAft>
        <a:buSzPct val="100000"/>
        <a:buChar char="•"/>
        <a:defRPr sz="2000" b="1">
          <a:solidFill>
            <a:schemeClr val="tx1"/>
          </a:solidFill>
          <a:latin typeface="+mn-lt"/>
        </a:defRPr>
      </a:lvl5pPr>
      <a:lvl6pPr marL="2514600" indent="-228600" algn="l" rtl="0" fontAlgn="base">
        <a:spcBef>
          <a:spcPct val="20000"/>
        </a:spcBef>
        <a:spcAft>
          <a:spcPct val="0"/>
        </a:spcAft>
        <a:buSzPct val="100000"/>
        <a:buChar char="•"/>
        <a:defRPr b="1">
          <a:solidFill>
            <a:schemeClr val="tx1"/>
          </a:solidFill>
          <a:latin typeface="+mn-lt"/>
        </a:defRPr>
      </a:lvl6pPr>
      <a:lvl7pPr marL="2971800" indent="-228600" algn="l" rtl="0" fontAlgn="base">
        <a:spcBef>
          <a:spcPct val="20000"/>
        </a:spcBef>
        <a:spcAft>
          <a:spcPct val="0"/>
        </a:spcAft>
        <a:buSzPct val="100000"/>
        <a:buChar char="•"/>
        <a:defRPr b="1">
          <a:solidFill>
            <a:schemeClr val="tx1"/>
          </a:solidFill>
          <a:latin typeface="+mn-lt"/>
        </a:defRPr>
      </a:lvl7pPr>
      <a:lvl8pPr marL="3429000" indent="-228600" algn="l" rtl="0" fontAlgn="base">
        <a:spcBef>
          <a:spcPct val="20000"/>
        </a:spcBef>
        <a:spcAft>
          <a:spcPct val="0"/>
        </a:spcAft>
        <a:buSzPct val="100000"/>
        <a:buChar char="•"/>
        <a:defRPr b="1">
          <a:solidFill>
            <a:schemeClr val="tx1"/>
          </a:solidFill>
          <a:latin typeface="+mn-lt"/>
        </a:defRPr>
      </a:lvl8pPr>
      <a:lvl9pPr marL="3886200" indent="-228600" algn="l" rtl="0" fontAlgn="base">
        <a:spcBef>
          <a:spcPct val="20000"/>
        </a:spcBef>
        <a:spcAft>
          <a:spcPct val="0"/>
        </a:spcAft>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E3ECFF"/>
            </a:gs>
          </a:gsLst>
          <a:lin ang="2700000" scaled="1"/>
        </a:gra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099" r:id="rId1"/>
    <p:sldLayoutId id="2147486100" r:id="rId2"/>
    <p:sldLayoutId id="2147486101" r:id="rId3"/>
    <p:sldLayoutId id="2147486102" r:id="rId4"/>
    <p:sldLayoutId id="2147486103" r:id="rId5"/>
    <p:sldLayoutId id="2147486104" r:id="rId6"/>
    <p:sldLayoutId id="2147486105" r:id="rId7"/>
    <p:sldLayoutId id="2147486106" r:id="rId8"/>
    <p:sldLayoutId id="2147486107" r:id="rId9"/>
    <p:sldLayoutId id="2147486108" r:id="rId10"/>
    <p:sldLayoutId id="2147486109" r:id="rId11"/>
  </p:sldLayoutIdLst>
  <p:transition spd="slow"/>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SzPct val="100000"/>
        <a:buChar char="•"/>
        <a:defRPr sz="30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400" b="1">
          <a:solidFill>
            <a:schemeClr val="tx1"/>
          </a:solidFill>
          <a:latin typeface="+mn-lt"/>
        </a:defRPr>
      </a:lvl2pPr>
      <a:lvl3pPr marL="1143000" indent="-228600" algn="l" rtl="0" eaLnBrk="0" fontAlgn="base" hangingPunct="0">
        <a:spcBef>
          <a:spcPct val="20000"/>
        </a:spcBef>
        <a:spcAft>
          <a:spcPct val="0"/>
        </a:spcAft>
        <a:buSzPct val="100000"/>
        <a:buChar char="•"/>
        <a:defRPr sz="2000" b="1">
          <a:solidFill>
            <a:schemeClr val="tx1"/>
          </a:solidFill>
          <a:latin typeface="+mn-lt"/>
        </a:defRPr>
      </a:lvl3pPr>
      <a:lvl4pPr marL="1600200" indent="-228600" algn="l" rtl="0" eaLnBrk="0" fontAlgn="base" hangingPunct="0">
        <a:spcBef>
          <a:spcPct val="20000"/>
        </a:spcBef>
        <a:spcAft>
          <a:spcPct val="0"/>
        </a:spcAft>
        <a:buSzPct val="100000"/>
        <a:buChar char="–"/>
        <a:defRPr sz="2000" b="1">
          <a:solidFill>
            <a:schemeClr val="tx1"/>
          </a:solidFill>
          <a:latin typeface="+mn-lt"/>
        </a:defRPr>
      </a:lvl4pPr>
      <a:lvl5pPr marL="2057400" indent="-228600" algn="l" rtl="0" eaLnBrk="0" fontAlgn="base" hangingPunct="0">
        <a:spcBef>
          <a:spcPct val="20000"/>
        </a:spcBef>
        <a:spcAft>
          <a:spcPct val="0"/>
        </a:spcAft>
        <a:buSzPct val="100000"/>
        <a:buChar char="•"/>
        <a:defRPr sz="2000" b="1">
          <a:solidFill>
            <a:schemeClr val="tx1"/>
          </a:solidFill>
          <a:latin typeface="+mn-lt"/>
        </a:defRPr>
      </a:lvl5pPr>
      <a:lvl6pPr marL="2514600" indent="-228600" algn="l" rtl="0" fontAlgn="base">
        <a:spcBef>
          <a:spcPct val="20000"/>
        </a:spcBef>
        <a:spcAft>
          <a:spcPct val="0"/>
        </a:spcAft>
        <a:buSzPct val="100000"/>
        <a:buChar char="•"/>
        <a:defRPr b="1">
          <a:solidFill>
            <a:schemeClr val="tx1"/>
          </a:solidFill>
          <a:latin typeface="+mn-lt"/>
        </a:defRPr>
      </a:lvl6pPr>
      <a:lvl7pPr marL="2971800" indent="-228600" algn="l" rtl="0" fontAlgn="base">
        <a:spcBef>
          <a:spcPct val="20000"/>
        </a:spcBef>
        <a:spcAft>
          <a:spcPct val="0"/>
        </a:spcAft>
        <a:buSzPct val="100000"/>
        <a:buChar char="•"/>
        <a:defRPr b="1">
          <a:solidFill>
            <a:schemeClr val="tx1"/>
          </a:solidFill>
          <a:latin typeface="+mn-lt"/>
        </a:defRPr>
      </a:lvl7pPr>
      <a:lvl8pPr marL="3429000" indent="-228600" algn="l" rtl="0" fontAlgn="base">
        <a:spcBef>
          <a:spcPct val="20000"/>
        </a:spcBef>
        <a:spcAft>
          <a:spcPct val="0"/>
        </a:spcAft>
        <a:buSzPct val="100000"/>
        <a:buChar char="•"/>
        <a:defRPr b="1">
          <a:solidFill>
            <a:schemeClr val="tx1"/>
          </a:solidFill>
          <a:latin typeface="+mn-lt"/>
        </a:defRPr>
      </a:lvl8pPr>
      <a:lvl9pPr marL="3886200" indent="-228600" algn="l" rtl="0" fontAlgn="base">
        <a:spcBef>
          <a:spcPct val="20000"/>
        </a:spcBef>
        <a:spcAft>
          <a:spcPct val="0"/>
        </a:spcAft>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E3ECFF"/>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022" r:id="rId1"/>
    <p:sldLayoutId id="2147486023" r:id="rId2"/>
    <p:sldLayoutId id="2147486024" r:id="rId3"/>
    <p:sldLayoutId id="2147486025" r:id="rId4"/>
    <p:sldLayoutId id="2147486026" r:id="rId5"/>
    <p:sldLayoutId id="2147486027" r:id="rId6"/>
    <p:sldLayoutId id="2147486028" r:id="rId7"/>
    <p:sldLayoutId id="2147486029" r:id="rId8"/>
    <p:sldLayoutId id="2147486030" r:id="rId9"/>
    <p:sldLayoutId id="2147486031" r:id="rId10"/>
    <p:sldLayoutId id="2147486032" r:id="rId11"/>
  </p:sldLayoutIdLst>
  <p:transition/>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SzPct val="100000"/>
        <a:buChar char="•"/>
        <a:defRPr sz="30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400" b="1">
          <a:solidFill>
            <a:schemeClr val="tx1"/>
          </a:solidFill>
          <a:latin typeface="+mn-lt"/>
        </a:defRPr>
      </a:lvl2pPr>
      <a:lvl3pPr marL="1143000" indent="-228600" algn="l" rtl="0" eaLnBrk="0" fontAlgn="base" hangingPunct="0">
        <a:spcBef>
          <a:spcPct val="20000"/>
        </a:spcBef>
        <a:spcAft>
          <a:spcPct val="0"/>
        </a:spcAft>
        <a:buSzPct val="100000"/>
        <a:buChar char="•"/>
        <a:defRPr sz="2000" b="1">
          <a:solidFill>
            <a:schemeClr val="tx1"/>
          </a:solidFill>
          <a:latin typeface="+mn-lt"/>
        </a:defRPr>
      </a:lvl3pPr>
      <a:lvl4pPr marL="1600200" indent="-228600" algn="l" rtl="0" eaLnBrk="0" fontAlgn="base" hangingPunct="0">
        <a:spcBef>
          <a:spcPct val="20000"/>
        </a:spcBef>
        <a:spcAft>
          <a:spcPct val="0"/>
        </a:spcAft>
        <a:buSzPct val="100000"/>
        <a:buChar char="–"/>
        <a:defRPr sz="2000" b="1">
          <a:solidFill>
            <a:schemeClr val="tx1"/>
          </a:solidFill>
          <a:latin typeface="+mn-lt"/>
        </a:defRPr>
      </a:lvl4pPr>
      <a:lvl5pPr marL="2057400" indent="-228600" algn="l" rtl="0" eaLnBrk="0" fontAlgn="base" hangingPunct="0">
        <a:spcBef>
          <a:spcPct val="20000"/>
        </a:spcBef>
        <a:spcAft>
          <a:spcPct val="0"/>
        </a:spcAft>
        <a:buSzPct val="100000"/>
        <a:buChar char="•"/>
        <a:defRPr sz="2000" b="1">
          <a:solidFill>
            <a:schemeClr val="tx1"/>
          </a:solidFill>
          <a:latin typeface="+mn-lt"/>
        </a:defRPr>
      </a:lvl5pPr>
      <a:lvl6pPr marL="2514600" indent="-228600" algn="l" rtl="0" fontAlgn="base">
        <a:spcBef>
          <a:spcPct val="20000"/>
        </a:spcBef>
        <a:spcAft>
          <a:spcPct val="0"/>
        </a:spcAft>
        <a:buSzPct val="100000"/>
        <a:buChar char="•"/>
        <a:defRPr sz="2000" b="1">
          <a:solidFill>
            <a:schemeClr val="tx1"/>
          </a:solidFill>
          <a:latin typeface="+mn-lt"/>
        </a:defRPr>
      </a:lvl6pPr>
      <a:lvl7pPr marL="2971800" indent="-228600" algn="l" rtl="0" fontAlgn="base">
        <a:spcBef>
          <a:spcPct val="20000"/>
        </a:spcBef>
        <a:spcAft>
          <a:spcPct val="0"/>
        </a:spcAft>
        <a:buSzPct val="100000"/>
        <a:buChar char="•"/>
        <a:defRPr sz="2000" b="1">
          <a:solidFill>
            <a:schemeClr val="tx1"/>
          </a:solidFill>
          <a:latin typeface="+mn-lt"/>
        </a:defRPr>
      </a:lvl7pPr>
      <a:lvl8pPr marL="3429000" indent="-228600" algn="l" rtl="0" fontAlgn="base">
        <a:spcBef>
          <a:spcPct val="20000"/>
        </a:spcBef>
        <a:spcAft>
          <a:spcPct val="0"/>
        </a:spcAft>
        <a:buSzPct val="100000"/>
        <a:buChar char="•"/>
        <a:defRPr sz="2000" b="1">
          <a:solidFill>
            <a:schemeClr val="tx1"/>
          </a:solidFill>
          <a:latin typeface="+mn-lt"/>
        </a:defRPr>
      </a:lvl8pPr>
      <a:lvl9pPr marL="3886200" indent="-228600" algn="l" rtl="0" fontAlgn="base">
        <a:spcBef>
          <a:spcPct val="2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E3ECFF"/>
            </a:gs>
          </a:gsLst>
          <a:lin ang="2700000" scaled="1"/>
        </a:gra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033" r:id="rId1"/>
    <p:sldLayoutId id="2147486034" r:id="rId2"/>
    <p:sldLayoutId id="2147486035" r:id="rId3"/>
    <p:sldLayoutId id="2147486036" r:id="rId4"/>
    <p:sldLayoutId id="2147486037" r:id="rId5"/>
    <p:sldLayoutId id="2147486038" r:id="rId6"/>
    <p:sldLayoutId id="2147486039" r:id="rId7"/>
    <p:sldLayoutId id="2147486040" r:id="rId8"/>
    <p:sldLayoutId id="2147486041" r:id="rId9"/>
    <p:sldLayoutId id="2147486042" r:id="rId10"/>
    <p:sldLayoutId id="2147486043" r:id="rId11"/>
  </p:sldLayoutIdLst>
  <p:transition/>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SzPct val="100000"/>
        <a:buChar char="•"/>
        <a:defRPr sz="30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400" b="1">
          <a:solidFill>
            <a:schemeClr val="tx1"/>
          </a:solidFill>
          <a:latin typeface="+mn-lt"/>
        </a:defRPr>
      </a:lvl2pPr>
      <a:lvl3pPr marL="1143000" indent="-228600" algn="l" rtl="0" eaLnBrk="0" fontAlgn="base" hangingPunct="0">
        <a:spcBef>
          <a:spcPct val="20000"/>
        </a:spcBef>
        <a:spcAft>
          <a:spcPct val="0"/>
        </a:spcAft>
        <a:buSzPct val="100000"/>
        <a:buChar char="•"/>
        <a:defRPr sz="2000" b="1">
          <a:solidFill>
            <a:schemeClr val="tx1"/>
          </a:solidFill>
          <a:latin typeface="+mn-lt"/>
        </a:defRPr>
      </a:lvl3pPr>
      <a:lvl4pPr marL="1600200" indent="-228600" algn="l" rtl="0" eaLnBrk="0" fontAlgn="base" hangingPunct="0">
        <a:spcBef>
          <a:spcPct val="20000"/>
        </a:spcBef>
        <a:spcAft>
          <a:spcPct val="0"/>
        </a:spcAft>
        <a:buSzPct val="100000"/>
        <a:buChar char="–"/>
        <a:defRPr sz="2000" b="1">
          <a:solidFill>
            <a:schemeClr val="tx1"/>
          </a:solidFill>
          <a:latin typeface="+mn-lt"/>
        </a:defRPr>
      </a:lvl4pPr>
      <a:lvl5pPr marL="2057400" indent="-228600" algn="l" rtl="0" eaLnBrk="0" fontAlgn="base" hangingPunct="0">
        <a:spcBef>
          <a:spcPct val="20000"/>
        </a:spcBef>
        <a:spcAft>
          <a:spcPct val="0"/>
        </a:spcAft>
        <a:buSzPct val="100000"/>
        <a:buChar char="•"/>
        <a:defRPr sz="2000" b="1">
          <a:solidFill>
            <a:schemeClr val="tx1"/>
          </a:solidFill>
          <a:latin typeface="+mn-lt"/>
        </a:defRPr>
      </a:lvl5pPr>
      <a:lvl6pPr marL="2514600" indent="-228600" algn="l" rtl="0" fontAlgn="base">
        <a:spcBef>
          <a:spcPct val="20000"/>
        </a:spcBef>
        <a:spcAft>
          <a:spcPct val="0"/>
        </a:spcAft>
        <a:buSzPct val="100000"/>
        <a:buChar char="•"/>
        <a:defRPr b="1">
          <a:solidFill>
            <a:schemeClr val="tx1"/>
          </a:solidFill>
          <a:latin typeface="+mn-lt"/>
        </a:defRPr>
      </a:lvl6pPr>
      <a:lvl7pPr marL="2971800" indent="-228600" algn="l" rtl="0" fontAlgn="base">
        <a:spcBef>
          <a:spcPct val="20000"/>
        </a:spcBef>
        <a:spcAft>
          <a:spcPct val="0"/>
        </a:spcAft>
        <a:buSzPct val="100000"/>
        <a:buChar char="•"/>
        <a:defRPr b="1">
          <a:solidFill>
            <a:schemeClr val="tx1"/>
          </a:solidFill>
          <a:latin typeface="+mn-lt"/>
        </a:defRPr>
      </a:lvl7pPr>
      <a:lvl8pPr marL="3429000" indent="-228600" algn="l" rtl="0" fontAlgn="base">
        <a:spcBef>
          <a:spcPct val="20000"/>
        </a:spcBef>
        <a:spcAft>
          <a:spcPct val="0"/>
        </a:spcAft>
        <a:buSzPct val="100000"/>
        <a:buChar char="•"/>
        <a:defRPr b="1">
          <a:solidFill>
            <a:schemeClr val="tx1"/>
          </a:solidFill>
          <a:latin typeface="+mn-lt"/>
        </a:defRPr>
      </a:lvl8pPr>
      <a:lvl9pPr marL="3886200" indent="-228600" algn="l" rtl="0" fontAlgn="base">
        <a:spcBef>
          <a:spcPct val="20000"/>
        </a:spcBef>
        <a:spcAft>
          <a:spcPct val="0"/>
        </a:spcAft>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E3ECFF"/>
            </a:gs>
          </a:gsLst>
          <a:lin ang="27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044" r:id="rId1"/>
    <p:sldLayoutId id="2147486045" r:id="rId2"/>
    <p:sldLayoutId id="2147486046" r:id="rId3"/>
    <p:sldLayoutId id="2147486047" r:id="rId4"/>
    <p:sldLayoutId id="2147486048" r:id="rId5"/>
    <p:sldLayoutId id="2147486049" r:id="rId6"/>
    <p:sldLayoutId id="2147486050" r:id="rId7"/>
    <p:sldLayoutId id="2147486051" r:id="rId8"/>
    <p:sldLayoutId id="2147486052" r:id="rId9"/>
    <p:sldLayoutId id="2147486053" r:id="rId10"/>
    <p:sldLayoutId id="2147486054" r:id="rId11"/>
  </p:sldLayoutIdLst>
  <p:transition/>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SzPct val="100000"/>
        <a:buChar char="•"/>
        <a:defRPr sz="30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400" b="1">
          <a:solidFill>
            <a:schemeClr val="tx1"/>
          </a:solidFill>
          <a:latin typeface="+mn-lt"/>
        </a:defRPr>
      </a:lvl2pPr>
      <a:lvl3pPr marL="1143000" indent="-228600" algn="l" rtl="0" eaLnBrk="0" fontAlgn="base" hangingPunct="0">
        <a:spcBef>
          <a:spcPct val="20000"/>
        </a:spcBef>
        <a:spcAft>
          <a:spcPct val="0"/>
        </a:spcAft>
        <a:buSzPct val="100000"/>
        <a:buChar char="•"/>
        <a:defRPr sz="2000" b="1">
          <a:solidFill>
            <a:schemeClr val="tx1"/>
          </a:solidFill>
          <a:latin typeface="+mn-lt"/>
        </a:defRPr>
      </a:lvl3pPr>
      <a:lvl4pPr marL="1600200" indent="-228600" algn="l" rtl="0" eaLnBrk="0" fontAlgn="base" hangingPunct="0">
        <a:spcBef>
          <a:spcPct val="20000"/>
        </a:spcBef>
        <a:spcAft>
          <a:spcPct val="0"/>
        </a:spcAft>
        <a:buSzPct val="100000"/>
        <a:buChar char="–"/>
        <a:defRPr sz="2000" b="1">
          <a:solidFill>
            <a:schemeClr val="tx1"/>
          </a:solidFill>
          <a:latin typeface="+mn-lt"/>
        </a:defRPr>
      </a:lvl4pPr>
      <a:lvl5pPr marL="2057400" indent="-228600" algn="l" rtl="0" eaLnBrk="0" fontAlgn="base" hangingPunct="0">
        <a:spcBef>
          <a:spcPct val="20000"/>
        </a:spcBef>
        <a:spcAft>
          <a:spcPct val="0"/>
        </a:spcAft>
        <a:buSzPct val="100000"/>
        <a:buChar char="•"/>
        <a:defRPr sz="2000" b="1">
          <a:solidFill>
            <a:schemeClr val="tx1"/>
          </a:solidFill>
          <a:latin typeface="+mn-lt"/>
        </a:defRPr>
      </a:lvl5pPr>
      <a:lvl6pPr marL="2514600" indent="-228600" algn="l" rtl="0" fontAlgn="base">
        <a:spcBef>
          <a:spcPct val="20000"/>
        </a:spcBef>
        <a:spcAft>
          <a:spcPct val="0"/>
        </a:spcAft>
        <a:buSzPct val="100000"/>
        <a:buChar char="•"/>
        <a:defRPr b="1">
          <a:solidFill>
            <a:schemeClr val="tx1"/>
          </a:solidFill>
          <a:latin typeface="+mn-lt"/>
        </a:defRPr>
      </a:lvl6pPr>
      <a:lvl7pPr marL="2971800" indent="-228600" algn="l" rtl="0" fontAlgn="base">
        <a:spcBef>
          <a:spcPct val="20000"/>
        </a:spcBef>
        <a:spcAft>
          <a:spcPct val="0"/>
        </a:spcAft>
        <a:buSzPct val="100000"/>
        <a:buChar char="•"/>
        <a:defRPr b="1">
          <a:solidFill>
            <a:schemeClr val="tx1"/>
          </a:solidFill>
          <a:latin typeface="+mn-lt"/>
        </a:defRPr>
      </a:lvl7pPr>
      <a:lvl8pPr marL="3429000" indent="-228600" algn="l" rtl="0" fontAlgn="base">
        <a:spcBef>
          <a:spcPct val="20000"/>
        </a:spcBef>
        <a:spcAft>
          <a:spcPct val="0"/>
        </a:spcAft>
        <a:buSzPct val="100000"/>
        <a:buChar char="•"/>
        <a:defRPr b="1">
          <a:solidFill>
            <a:schemeClr val="tx1"/>
          </a:solidFill>
          <a:latin typeface="+mn-lt"/>
        </a:defRPr>
      </a:lvl8pPr>
      <a:lvl9pPr marL="3886200" indent="-228600" algn="l" rtl="0" fontAlgn="base">
        <a:spcBef>
          <a:spcPct val="20000"/>
        </a:spcBef>
        <a:spcAft>
          <a:spcPct val="0"/>
        </a:spcAft>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83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defRPr>
            </a:lvl1pPr>
          </a:lstStyle>
          <a:p>
            <a:pPr>
              <a:defRPr/>
            </a:pPr>
            <a:endParaRPr lang="en-US"/>
          </a:p>
        </p:txBody>
      </p:sp>
      <p:sp>
        <p:nvSpPr>
          <p:cNvPr id="983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defRPr>
            </a:lvl1pPr>
          </a:lstStyle>
          <a:p>
            <a:pPr>
              <a:defRPr/>
            </a:pPr>
            <a:endParaRPr lang="en-US"/>
          </a:p>
        </p:txBody>
      </p:sp>
      <p:sp>
        <p:nvSpPr>
          <p:cNvPr id="983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4540142F-18E6-4D16-AC53-1345D368664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110" r:id="rId1"/>
    <p:sldLayoutId id="2147486111" r:id="rId2"/>
    <p:sldLayoutId id="2147486112" r:id="rId3"/>
    <p:sldLayoutId id="2147486113" r:id="rId4"/>
    <p:sldLayoutId id="2147486114" r:id="rId5"/>
    <p:sldLayoutId id="2147486115" r:id="rId6"/>
    <p:sldLayoutId id="2147486116" r:id="rId7"/>
    <p:sldLayoutId id="2147486117" r:id="rId8"/>
    <p:sldLayoutId id="2147486118" r:id="rId9"/>
    <p:sldLayoutId id="2147486119" r:id="rId10"/>
    <p:sldLayoutId id="2147486120"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ECF3FF"/>
            </a:gs>
          </a:gsLst>
          <a:lin ang="2700000" scaled="1"/>
        </a:gra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055" r:id="rId1"/>
    <p:sldLayoutId id="2147486056" r:id="rId2"/>
    <p:sldLayoutId id="2147486057" r:id="rId3"/>
    <p:sldLayoutId id="2147486058" r:id="rId4"/>
    <p:sldLayoutId id="2147486059" r:id="rId5"/>
    <p:sldLayoutId id="2147486060" r:id="rId6"/>
    <p:sldLayoutId id="2147486061" r:id="rId7"/>
    <p:sldLayoutId id="2147486062" r:id="rId8"/>
    <p:sldLayoutId id="2147486063" r:id="rId9"/>
    <p:sldLayoutId id="2147486064" r:id="rId10"/>
    <p:sldLayoutId id="2147486065" r:id="rId11"/>
  </p:sldLayoutIdLst>
  <p:transition spd="slow"/>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SzPct val="100000"/>
        <a:buChar char="•"/>
        <a:defRPr sz="30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400" b="1">
          <a:solidFill>
            <a:schemeClr val="tx1"/>
          </a:solidFill>
          <a:latin typeface="+mn-lt"/>
        </a:defRPr>
      </a:lvl2pPr>
      <a:lvl3pPr marL="1143000" indent="-228600" algn="l" rtl="0" eaLnBrk="0" fontAlgn="base" hangingPunct="0">
        <a:spcBef>
          <a:spcPct val="20000"/>
        </a:spcBef>
        <a:spcAft>
          <a:spcPct val="0"/>
        </a:spcAft>
        <a:buSzPct val="100000"/>
        <a:buChar char="•"/>
        <a:defRPr sz="2000" b="1">
          <a:solidFill>
            <a:schemeClr val="tx1"/>
          </a:solidFill>
          <a:latin typeface="+mn-lt"/>
        </a:defRPr>
      </a:lvl3pPr>
      <a:lvl4pPr marL="1600200" indent="-228600" algn="l" rtl="0" eaLnBrk="0" fontAlgn="base" hangingPunct="0">
        <a:spcBef>
          <a:spcPct val="20000"/>
        </a:spcBef>
        <a:spcAft>
          <a:spcPct val="0"/>
        </a:spcAft>
        <a:buSzPct val="100000"/>
        <a:buChar char="–"/>
        <a:defRPr sz="2000" b="1">
          <a:solidFill>
            <a:schemeClr val="tx1"/>
          </a:solidFill>
          <a:latin typeface="+mn-lt"/>
        </a:defRPr>
      </a:lvl4pPr>
      <a:lvl5pPr marL="2057400" indent="-228600" algn="l" rtl="0" eaLnBrk="0" fontAlgn="base" hangingPunct="0">
        <a:spcBef>
          <a:spcPct val="20000"/>
        </a:spcBef>
        <a:spcAft>
          <a:spcPct val="0"/>
        </a:spcAft>
        <a:buSzPct val="100000"/>
        <a:buChar char="•"/>
        <a:defRPr sz="2000" b="1">
          <a:solidFill>
            <a:schemeClr val="tx1"/>
          </a:solidFill>
          <a:latin typeface="+mn-lt"/>
        </a:defRPr>
      </a:lvl5pPr>
      <a:lvl6pPr marL="2514600" indent="-228600" algn="l" rtl="0" fontAlgn="base">
        <a:spcBef>
          <a:spcPct val="20000"/>
        </a:spcBef>
        <a:spcAft>
          <a:spcPct val="0"/>
        </a:spcAft>
        <a:buSzPct val="100000"/>
        <a:buChar char="•"/>
        <a:defRPr b="1">
          <a:solidFill>
            <a:schemeClr val="tx1"/>
          </a:solidFill>
          <a:latin typeface="+mn-lt"/>
        </a:defRPr>
      </a:lvl6pPr>
      <a:lvl7pPr marL="2971800" indent="-228600" algn="l" rtl="0" fontAlgn="base">
        <a:spcBef>
          <a:spcPct val="20000"/>
        </a:spcBef>
        <a:spcAft>
          <a:spcPct val="0"/>
        </a:spcAft>
        <a:buSzPct val="100000"/>
        <a:buChar char="•"/>
        <a:defRPr b="1">
          <a:solidFill>
            <a:schemeClr val="tx1"/>
          </a:solidFill>
          <a:latin typeface="+mn-lt"/>
        </a:defRPr>
      </a:lvl7pPr>
      <a:lvl8pPr marL="3429000" indent="-228600" algn="l" rtl="0" fontAlgn="base">
        <a:spcBef>
          <a:spcPct val="20000"/>
        </a:spcBef>
        <a:spcAft>
          <a:spcPct val="0"/>
        </a:spcAft>
        <a:buSzPct val="100000"/>
        <a:buChar char="•"/>
        <a:defRPr b="1">
          <a:solidFill>
            <a:schemeClr val="tx1"/>
          </a:solidFill>
          <a:latin typeface="+mn-lt"/>
        </a:defRPr>
      </a:lvl8pPr>
      <a:lvl9pPr marL="3886200" indent="-228600" algn="l" rtl="0" fontAlgn="base">
        <a:spcBef>
          <a:spcPct val="20000"/>
        </a:spcBef>
        <a:spcAft>
          <a:spcPct val="0"/>
        </a:spcAft>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E3ECFF"/>
            </a:gs>
          </a:gsLst>
          <a:lin ang="2700000" scaled="1"/>
        </a:gra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685800" y="609600"/>
            <a:ext cx="7772400" cy="1143000"/>
          </a:xfrm>
          <a:prstGeom prst="rect">
            <a:avLst/>
          </a:prstGeom>
          <a:noFill/>
          <a:ln>
            <a:noFill/>
          </a:ln>
          <a:effectLs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066" r:id="rId1"/>
    <p:sldLayoutId id="2147486067" r:id="rId2"/>
    <p:sldLayoutId id="2147486068" r:id="rId3"/>
    <p:sldLayoutId id="2147486069" r:id="rId4"/>
    <p:sldLayoutId id="2147486070" r:id="rId5"/>
    <p:sldLayoutId id="2147486071" r:id="rId6"/>
    <p:sldLayoutId id="2147486072" r:id="rId7"/>
    <p:sldLayoutId id="2147486073" r:id="rId8"/>
    <p:sldLayoutId id="2147486074" r:id="rId9"/>
    <p:sldLayoutId id="2147486075" r:id="rId10"/>
    <p:sldLayoutId id="2147486076" r:id="rId11"/>
  </p:sldLayoutIdLst>
  <p:transition spd="slow"/>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SzPct val="100000"/>
        <a:buChar char="•"/>
        <a:defRPr sz="30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400" b="1">
          <a:solidFill>
            <a:schemeClr val="tx1"/>
          </a:solidFill>
          <a:latin typeface="+mn-lt"/>
        </a:defRPr>
      </a:lvl2pPr>
      <a:lvl3pPr marL="1143000" indent="-228600" algn="l" rtl="0" eaLnBrk="0" fontAlgn="base" hangingPunct="0">
        <a:spcBef>
          <a:spcPct val="20000"/>
        </a:spcBef>
        <a:spcAft>
          <a:spcPct val="0"/>
        </a:spcAft>
        <a:buSzPct val="100000"/>
        <a:buChar char="•"/>
        <a:defRPr sz="2000" b="1">
          <a:solidFill>
            <a:schemeClr val="tx1"/>
          </a:solidFill>
          <a:latin typeface="+mn-lt"/>
        </a:defRPr>
      </a:lvl3pPr>
      <a:lvl4pPr marL="1600200" indent="-228600" algn="l" rtl="0" eaLnBrk="0" fontAlgn="base" hangingPunct="0">
        <a:spcBef>
          <a:spcPct val="20000"/>
        </a:spcBef>
        <a:spcAft>
          <a:spcPct val="0"/>
        </a:spcAft>
        <a:buSzPct val="100000"/>
        <a:buChar char="–"/>
        <a:defRPr sz="2000" b="1">
          <a:solidFill>
            <a:schemeClr val="tx1"/>
          </a:solidFill>
          <a:latin typeface="+mn-lt"/>
        </a:defRPr>
      </a:lvl4pPr>
      <a:lvl5pPr marL="2057400" indent="-228600" algn="l" rtl="0" eaLnBrk="0" fontAlgn="base" hangingPunct="0">
        <a:spcBef>
          <a:spcPct val="20000"/>
        </a:spcBef>
        <a:spcAft>
          <a:spcPct val="0"/>
        </a:spcAft>
        <a:buSzPct val="100000"/>
        <a:buChar char="•"/>
        <a:defRPr sz="2000" b="1">
          <a:solidFill>
            <a:schemeClr val="tx1"/>
          </a:solidFill>
          <a:latin typeface="+mn-lt"/>
        </a:defRPr>
      </a:lvl5pPr>
      <a:lvl6pPr marL="2514600" indent="-228600" algn="l" rtl="0" fontAlgn="base">
        <a:spcBef>
          <a:spcPct val="20000"/>
        </a:spcBef>
        <a:spcAft>
          <a:spcPct val="0"/>
        </a:spcAft>
        <a:buSzPct val="100000"/>
        <a:buChar char="•"/>
        <a:defRPr b="1">
          <a:solidFill>
            <a:schemeClr val="tx1"/>
          </a:solidFill>
          <a:latin typeface="+mn-lt"/>
        </a:defRPr>
      </a:lvl6pPr>
      <a:lvl7pPr marL="2971800" indent="-228600" algn="l" rtl="0" fontAlgn="base">
        <a:spcBef>
          <a:spcPct val="20000"/>
        </a:spcBef>
        <a:spcAft>
          <a:spcPct val="0"/>
        </a:spcAft>
        <a:buSzPct val="100000"/>
        <a:buChar char="•"/>
        <a:defRPr b="1">
          <a:solidFill>
            <a:schemeClr val="tx1"/>
          </a:solidFill>
          <a:latin typeface="+mn-lt"/>
        </a:defRPr>
      </a:lvl7pPr>
      <a:lvl8pPr marL="3429000" indent="-228600" algn="l" rtl="0" fontAlgn="base">
        <a:spcBef>
          <a:spcPct val="20000"/>
        </a:spcBef>
        <a:spcAft>
          <a:spcPct val="0"/>
        </a:spcAft>
        <a:buSzPct val="100000"/>
        <a:buChar char="•"/>
        <a:defRPr b="1">
          <a:solidFill>
            <a:schemeClr val="tx1"/>
          </a:solidFill>
          <a:latin typeface="+mn-lt"/>
        </a:defRPr>
      </a:lvl8pPr>
      <a:lvl9pPr marL="3886200" indent="-228600" algn="l" rtl="0" fontAlgn="base">
        <a:spcBef>
          <a:spcPct val="20000"/>
        </a:spcBef>
        <a:spcAft>
          <a:spcPct val="0"/>
        </a:spcAft>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E3EC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6077" r:id="rId1"/>
    <p:sldLayoutId id="2147486078" r:id="rId2"/>
    <p:sldLayoutId id="2147486079" r:id="rId3"/>
    <p:sldLayoutId id="2147486080" r:id="rId4"/>
    <p:sldLayoutId id="2147486081" r:id="rId5"/>
    <p:sldLayoutId id="2147486082" r:id="rId6"/>
    <p:sldLayoutId id="2147486083" r:id="rId7"/>
    <p:sldLayoutId id="2147486084" r:id="rId8"/>
    <p:sldLayoutId id="2147486085" r:id="rId9"/>
    <p:sldLayoutId id="2147486086" r:id="rId10"/>
    <p:sldLayoutId id="2147486087" r:id="rId11"/>
  </p:sldLayoutIdLst>
  <p:transition spd="slow"/>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SzPct val="100000"/>
        <a:buChar char="•"/>
        <a:defRPr sz="30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400" b="1">
          <a:solidFill>
            <a:schemeClr val="tx1"/>
          </a:solidFill>
          <a:latin typeface="+mn-lt"/>
        </a:defRPr>
      </a:lvl2pPr>
      <a:lvl3pPr marL="1143000" indent="-228600" algn="l" rtl="0" eaLnBrk="0" fontAlgn="base" hangingPunct="0">
        <a:spcBef>
          <a:spcPct val="20000"/>
        </a:spcBef>
        <a:spcAft>
          <a:spcPct val="0"/>
        </a:spcAft>
        <a:buSzPct val="100000"/>
        <a:buChar char="•"/>
        <a:defRPr sz="2000" b="1">
          <a:solidFill>
            <a:schemeClr val="tx1"/>
          </a:solidFill>
          <a:latin typeface="+mn-lt"/>
        </a:defRPr>
      </a:lvl3pPr>
      <a:lvl4pPr marL="1600200" indent="-228600" algn="l" rtl="0" eaLnBrk="0" fontAlgn="base" hangingPunct="0">
        <a:spcBef>
          <a:spcPct val="20000"/>
        </a:spcBef>
        <a:spcAft>
          <a:spcPct val="0"/>
        </a:spcAft>
        <a:buSzPct val="100000"/>
        <a:buChar char="–"/>
        <a:defRPr sz="2000" b="1">
          <a:solidFill>
            <a:schemeClr val="tx1"/>
          </a:solidFill>
          <a:latin typeface="+mn-lt"/>
        </a:defRPr>
      </a:lvl4pPr>
      <a:lvl5pPr marL="2057400" indent="-228600" algn="l" rtl="0" eaLnBrk="0" fontAlgn="base" hangingPunct="0">
        <a:spcBef>
          <a:spcPct val="20000"/>
        </a:spcBef>
        <a:spcAft>
          <a:spcPct val="0"/>
        </a:spcAft>
        <a:buSzPct val="100000"/>
        <a:buChar char="•"/>
        <a:defRPr sz="2000" b="1">
          <a:solidFill>
            <a:schemeClr val="tx1"/>
          </a:solidFill>
          <a:latin typeface="+mn-lt"/>
        </a:defRPr>
      </a:lvl5pPr>
      <a:lvl6pPr marL="2514600" indent="-228600" algn="l" rtl="0" eaLnBrk="0" fontAlgn="base" hangingPunct="0">
        <a:spcBef>
          <a:spcPct val="20000"/>
        </a:spcBef>
        <a:spcAft>
          <a:spcPct val="0"/>
        </a:spcAft>
        <a:buSzPct val="100000"/>
        <a:buChar char="•"/>
        <a:defRPr b="1">
          <a:solidFill>
            <a:schemeClr val="tx1"/>
          </a:solidFill>
          <a:latin typeface="+mn-lt"/>
        </a:defRPr>
      </a:lvl6pPr>
      <a:lvl7pPr marL="2971800" indent="-228600" algn="l" rtl="0" eaLnBrk="0" fontAlgn="base" hangingPunct="0">
        <a:spcBef>
          <a:spcPct val="20000"/>
        </a:spcBef>
        <a:spcAft>
          <a:spcPct val="0"/>
        </a:spcAft>
        <a:buSzPct val="100000"/>
        <a:buChar char="•"/>
        <a:defRPr b="1">
          <a:solidFill>
            <a:schemeClr val="tx1"/>
          </a:solidFill>
          <a:latin typeface="+mn-lt"/>
        </a:defRPr>
      </a:lvl7pPr>
      <a:lvl8pPr marL="3429000" indent="-228600" algn="l" rtl="0" eaLnBrk="0" fontAlgn="base" hangingPunct="0">
        <a:spcBef>
          <a:spcPct val="20000"/>
        </a:spcBef>
        <a:spcAft>
          <a:spcPct val="0"/>
        </a:spcAft>
        <a:buSzPct val="100000"/>
        <a:buChar char="•"/>
        <a:defRPr b="1">
          <a:solidFill>
            <a:schemeClr val="tx1"/>
          </a:solidFill>
          <a:latin typeface="+mn-lt"/>
        </a:defRPr>
      </a:lvl8pPr>
      <a:lvl9pPr marL="3886200" indent="-228600" algn="l" rtl="0" eaLnBrk="0" fontAlgn="base" hangingPunct="0">
        <a:spcBef>
          <a:spcPct val="20000"/>
        </a:spcBef>
        <a:spcAft>
          <a:spcPct val="0"/>
        </a:spcAft>
        <a:buSzPct val="100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04CA78C5-13F4-47EF-B09F-4F00F109491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121" r:id="rId1"/>
    <p:sldLayoutId id="2147486122" r:id="rId2"/>
    <p:sldLayoutId id="2147486123" r:id="rId3"/>
    <p:sldLayoutId id="2147486124" r:id="rId4"/>
    <p:sldLayoutId id="2147486125" r:id="rId5"/>
    <p:sldLayoutId id="2147486126" r:id="rId6"/>
    <p:sldLayoutId id="2147486127" r:id="rId7"/>
    <p:sldLayoutId id="2147486128" r:id="rId8"/>
    <p:sldLayoutId id="2147486129" r:id="rId9"/>
    <p:sldLayoutId id="2147486130" r:id="rId10"/>
    <p:sldLayoutId id="2147486131" r:id="rId11"/>
    <p:sldLayoutId id="214748613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7.xml"/><Relationship Id="rId1" Type="http://schemas.openxmlformats.org/officeDocument/2006/relationships/themeOverride" Target="../theme/themeOverride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hemeOverride" Target="../theme/themeOverride3.xml"/><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video" Target="https://www.youtube.com/embed/TVkdQhNdzHU?rel=0;start=22&amp;showinfo=0"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8.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19.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20.w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21.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8.xml"/><Relationship Id="rId1" Type="http://schemas.openxmlformats.org/officeDocument/2006/relationships/themeOverride" Target="../theme/themeOverride9.xml"/><Relationship Id="rId4" Type="http://schemas.openxmlformats.org/officeDocument/2006/relationships/image" Target="../media/image14.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7.xml"/><Relationship Id="rId1" Type="http://schemas.openxmlformats.org/officeDocument/2006/relationships/vmlDrawing" Target="../drawings/vmlDrawing5.vml"/><Relationship Id="rId5" Type="http://schemas.openxmlformats.org/officeDocument/2006/relationships/image" Target="../media/image22.wmf"/><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7.xml"/><Relationship Id="rId1" Type="http://schemas.openxmlformats.org/officeDocument/2006/relationships/vmlDrawing" Target="../drawings/vmlDrawing6.vml"/><Relationship Id="rId5" Type="http://schemas.openxmlformats.org/officeDocument/2006/relationships/image" Target="../media/image22.wmf"/><Relationship Id="rId4" Type="http://schemas.openxmlformats.org/officeDocument/2006/relationships/oleObject" Target="../embeddings/oleObject8.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7.xml"/><Relationship Id="rId1" Type="http://schemas.openxmlformats.org/officeDocument/2006/relationships/vmlDrawing" Target="../drawings/vmlDrawing7.vml"/><Relationship Id="rId5" Type="http://schemas.openxmlformats.org/officeDocument/2006/relationships/image" Target="../media/image22.wmf"/><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22.wmf"/><Relationship Id="rId4" Type="http://schemas.openxmlformats.org/officeDocument/2006/relationships/oleObject" Target="../embeddings/oleObject10.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7.xml"/><Relationship Id="rId1" Type="http://schemas.openxmlformats.org/officeDocument/2006/relationships/vmlDrawing" Target="../drawings/vmlDrawing9.vml"/><Relationship Id="rId5" Type="http://schemas.openxmlformats.org/officeDocument/2006/relationships/image" Target="../media/image22.wmf"/><Relationship Id="rId4" Type="http://schemas.openxmlformats.org/officeDocument/2006/relationships/oleObject" Target="../embeddings/oleObject11.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7.xml"/><Relationship Id="rId1" Type="http://schemas.openxmlformats.org/officeDocument/2006/relationships/vmlDrawing" Target="../drawings/vmlDrawing10.vml"/><Relationship Id="rId5" Type="http://schemas.openxmlformats.org/officeDocument/2006/relationships/image" Target="../media/image22.wmf"/><Relationship Id="rId4" Type="http://schemas.openxmlformats.org/officeDocument/2006/relationships/oleObject" Target="../embeddings/oleObject1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22.wmf"/><Relationship Id="rId4" Type="http://schemas.openxmlformats.org/officeDocument/2006/relationships/oleObject" Target="../embeddings/oleObject13.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5.xml"/><Relationship Id="rId7" Type="http://schemas.openxmlformats.org/officeDocument/2006/relationships/image" Target="../media/image9.wmf"/><Relationship Id="rId2" Type="http://schemas.openxmlformats.org/officeDocument/2006/relationships/slideLayout" Target="../slideLayouts/slideLayout62.xml"/><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image" Target="../media/image7.wmf"/><Relationship Id="rId5" Type="http://schemas.openxmlformats.org/officeDocument/2006/relationships/image" Target="../media/image5.wmf"/><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a:solidFill>
                <a:srgbClr val="000000"/>
              </a:solidFill>
            </a:endParaRPr>
          </a:p>
        </p:txBody>
      </p:sp>
      <p:pic>
        <p:nvPicPr>
          <p:cNvPr id="368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3921"/>
            <a:ext cx="9144000" cy="657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6868" name="Rectangle 4"/>
          <p:cNvSpPr>
            <a:spLocks noGrp="1" noChangeArrowheads="1"/>
          </p:cNvSpPr>
          <p:nvPr>
            <p:ph type="title"/>
          </p:nvPr>
        </p:nvSpPr>
        <p:spPr>
          <a:xfrm>
            <a:off x="762000" y="2590800"/>
            <a:ext cx="7620000" cy="388620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en-US" sz="6000" i="1" dirty="0">
                <a:solidFill>
                  <a:srgbClr val="FFFF00"/>
                </a:solidFill>
                <a:effectLst>
                  <a:outerShdw blurRad="38100" dist="38100" dir="2700000" algn="tl">
                    <a:srgbClr val="000000">
                      <a:alpha val="43137"/>
                    </a:srgbClr>
                  </a:outerShdw>
                </a:effectLst>
              </a:rPr>
              <a:t>Origins:</a:t>
            </a:r>
            <a:br>
              <a:rPr lang="en-US" altLang="en-US" sz="6000" i="1" dirty="0">
                <a:solidFill>
                  <a:srgbClr val="FFFF00"/>
                </a:solidFill>
                <a:effectLst>
                  <a:outerShdw blurRad="38100" dist="38100" dir="2700000" algn="tl">
                    <a:srgbClr val="000000">
                      <a:alpha val="43137"/>
                    </a:srgbClr>
                  </a:outerShdw>
                </a:effectLst>
              </a:rPr>
            </a:br>
            <a:r>
              <a:rPr lang="en-US" altLang="en-US" sz="6000" i="1" dirty="0">
                <a:solidFill>
                  <a:srgbClr val="FFFF00"/>
                </a:solidFill>
                <a:effectLst>
                  <a:outerShdw blurRad="38100" dist="38100" dir="2700000" algn="tl">
                    <a:srgbClr val="000000">
                      <a:alpha val="43137"/>
                    </a:srgbClr>
                  </a:outerShdw>
                </a:effectLst>
              </a:rPr>
              <a:t>Is It Reasonable To Believe in God in This Scientific Age?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59395" name="Rectangle 3"/>
          <p:cNvSpPr>
            <a:spLocks noGrp="1" noChangeArrowheads="1"/>
          </p:cNvSpPr>
          <p:nvPr>
            <p:ph type="ctrTitle"/>
          </p:nvPr>
        </p:nvSpPr>
        <p:spPr>
          <a:xfrm>
            <a:off x="685800" y="762000"/>
            <a:ext cx="7772400" cy="914400"/>
          </a:xfrm>
        </p:spPr>
        <p:txBody>
          <a:bodyPr/>
          <a:lstStyle/>
          <a:p>
            <a:pPr>
              <a:defRPr/>
            </a:pPr>
            <a:r>
              <a:rPr lang="en-US">
                <a:solidFill>
                  <a:schemeClr val="hlink"/>
                </a:solidFill>
              </a:rPr>
              <a:t>Critical Components of Life</a:t>
            </a:r>
          </a:p>
        </p:txBody>
      </p:sp>
      <p:sp>
        <p:nvSpPr>
          <p:cNvPr id="51204" name="Rectangle 4"/>
          <p:cNvSpPr>
            <a:spLocks noGrp="1" noChangeArrowheads="1"/>
          </p:cNvSpPr>
          <p:nvPr>
            <p:ph type="subTitle" idx="1"/>
          </p:nvPr>
        </p:nvSpPr>
        <p:spPr>
          <a:xfrm>
            <a:off x="457200" y="1981200"/>
            <a:ext cx="2667000" cy="609600"/>
          </a:xfrm>
          <a:noFill/>
        </p:spPr>
        <p:txBody>
          <a:bodyPr/>
          <a:lstStyle/>
          <a:p>
            <a:pPr algn="l"/>
            <a:r>
              <a:rPr lang="en-US" altLang="en-US" sz="2400" i="1">
                <a:solidFill>
                  <a:schemeClr val="tx2"/>
                </a:solidFill>
                <a:latin typeface="Times New Roman" panose="02020603050405020304" pitchFamily="18" charset="0"/>
              </a:rPr>
              <a:t>Components</a:t>
            </a:r>
          </a:p>
        </p:txBody>
      </p:sp>
      <p:sp>
        <p:nvSpPr>
          <p:cNvPr id="51205" name="Line 5"/>
          <p:cNvSpPr>
            <a:spLocks noChangeShapeType="1"/>
          </p:cNvSpPr>
          <p:nvPr/>
        </p:nvSpPr>
        <p:spPr bwMode="auto">
          <a:xfrm>
            <a:off x="1317625" y="838200"/>
            <a:ext cx="6577013"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06" name="Line 6"/>
          <p:cNvSpPr>
            <a:spLocks noChangeShapeType="1"/>
          </p:cNvSpPr>
          <p:nvPr/>
        </p:nvSpPr>
        <p:spPr bwMode="auto">
          <a:xfrm>
            <a:off x="1322388" y="1676400"/>
            <a:ext cx="6577012" cy="0"/>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07" name="Rectangle 7"/>
          <p:cNvSpPr>
            <a:spLocks noChangeArrowheads="1"/>
          </p:cNvSpPr>
          <p:nvPr/>
        </p:nvSpPr>
        <p:spPr bwMode="auto">
          <a:xfrm>
            <a:off x="3200400" y="1981200"/>
            <a:ext cx="281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2400" i="1">
                <a:solidFill>
                  <a:schemeClr val="tx2"/>
                </a:solidFill>
                <a:latin typeface="Times New Roman" panose="02020603050405020304" pitchFamily="18" charset="0"/>
              </a:rPr>
              <a:t>Assembled</a:t>
            </a:r>
          </a:p>
          <a:p>
            <a:pPr>
              <a:spcBef>
                <a:spcPct val="0"/>
              </a:spcBef>
              <a:buSzTx/>
              <a:buFontTx/>
              <a:buNone/>
            </a:pPr>
            <a:r>
              <a:rPr lang="en-US" altLang="en-US" sz="2400" i="1">
                <a:solidFill>
                  <a:schemeClr val="tx2"/>
                </a:solidFill>
                <a:latin typeface="Times New Roman" panose="02020603050405020304" pitchFamily="18" charset="0"/>
              </a:rPr>
              <a:t>Organic Compounds</a:t>
            </a:r>
          </a:p>
        </p:txBody>
      </p:sp>
      <p:sp>
        <p:nvSpPr>
          <p:cNvPr id="51208" name="Rectangle 8"/>
          <p:cNvSpPr>
            <a:spLocks noChangeArrowheads="1"/>
          </p:cNvSpPr>
          <p:nvPr/>
        </p:nvSpPr>
        <p:spPr bwMode="auto">
          <a:xfrm>
            <a:off x="6096000" y="19812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buSzTx/>
              <a:buFontTx/>
              <a:buNone/>
            </a:pPr>
            <a:r>
              <a:rPr lang="en-US" altLang="en-US" sz="2400" i="1">
                <a:solidFill>
                  <a:schemeClr val="tx2"/>
                </a:solidFill>
                <a:latin typeface="Times New Roman" panose="02020603050405020304" pitchFamily="18" charset="0"/>
              </a:rPr>
              <a:t>Function</a:t>
            </a:r>
          </a:p>
        </p:txBody>
      </p:sp>
      <p:sp>
        <p:nvSpPr>
          <p:cNvPr id="51209" name="Rectangle 9"/>
          <p:cNvSpPr>
            <a:spLocks noChangeArrowheads="1"/>
          </p:cNvSpPr>
          <p:nvPr/>
        </p:nvSpPr>
        <p:spPr bwMode="auto">
          <a:xfrm>
            <a:off x="457200" y="2895600"/>
            <a:ext cx="266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buSzTx/>
              <a:buFontTx/>
              <a:buNone/>
            </a:pPr>
            <a:r>
              <a:rPr lang="en-US" altLang="en-US" sz="2200">
                <a:latin typeface="Times New Roman" panose="02020603050405020304" pitchFamily="18" charset="0"/>
              </a:rPr>
              <a:t>Structural Materials</a:t>
            </a:r>
          </a:p>
        </p:txBody>
      </p:sp>
      <p:sp>
        <p:nvSpPr>
          <p:cNvPr id="44042" name="Rectangle 10"/>
          <p:cNvSpPr>
            <a:spLocks noChangeArrowheads="1"/>
          </p:cNvSpPr>
          <p:nvPr/>
        </p:nvSpPr>
        <p:spPr bwMode="auto">
          <a:xfrm>
            <a:off x="3276600" y="2895600"/>
            <a:ext cx="266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2200">
                <a:solidFill>
                  <a:schemeClr val="hlink"/>
                </a:solidFill>
                <a:latin typeface="Times New Roman" panose="02020603050405020304" pitchFamily="18" charset="0"/>
              </a:rPr>
              <a:t>Proteins</a:t>
            </a:r>
          </a:p>
          <a:p>
            <a:pPr>
              <a:spcBef>
                <a:spcPct val="0"/>
              </a:spcBef>
              <a:buSzTx/>
              <a:buFontTx/>
              <a:buNone/>
            </a:pPr>
            <a:r>
              <a:rPr lang="en-US" altLang="en-US" sz="2200">
                <a:latin typeface="Times New Roman" panose="02020603050405020304" pitchFamily="18" charset="0"/>
              </a:rPr>
              <a:t>(assembled from amino acids)</a:t>
            </a:r>
          </a:p>
        </p:txBody>
      </p:sp>
      <p:sp>
        <p:nvSpPr>
          <p:cNvPr id="44043" name="Rectangle 11"/>
          <p:cNvSpPr>
            <a:spLocks noChangeArrowheads="1"/>
          </p:cNvSpPr>
          <p:nvPr/>
        </p:nvSpPr>
        <p:spPr bwMode="auto">
          <a:xfrm>
            <a:off x="6096000" y="2895600"/>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2200" i="1">
                <a:latin typeface="Times New Roman" panose="02020603050405020304" pitchFamily="18" charset="0"/>
              </a:rPr>
              <a:t>Construction</a:t>
            </a:r>
            <a:endParaRPr lang="en-US" altLang="en-US" sz="2200">
              <a:latin typeface="Times New Roman" panose="02020603050405020304" pitchFamily="18" charset="0"/>
            </a:endParaRPr>
          </a:p>
          <a:p>
            <a:pPr>
              <a:spcBef>
                <a:spcPct val="0"/>
              </a:spcBef>
              <a:buSzTx/>
              <a:buFontTx/>
              <a:buNone/>
            </a:pPr>
            <a:r>
              <a:rPr lang="en-US" altLang="en-US" sz="2200">
                <a:latin typeface="Times New Roman" panose="02020603050405020304" pitchFamily="18" charset="0"/>
              </a:rPr>
              <a:t>(shape and mobility)</a:t>
            </a:r>
          </a:p>
        </p:txBody>
      </p:sp>
      <p:sp>
        <p:nvSpPr>
          <p:cNvPr id="44044" name="Rectangle 12"/>
          <p:cNvSpPr>
            <a:spLocks noChangeArrowheads="1"/>
          </p:cNvSpPr>
          <p:nvPr/>
        </p:nvSpPr>
        <p:spPr bwMode="auto">
          <a:xfrm>
            <a:off x="6096000" y="4038600"/>
            <a:ext cx="266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2200" i="1">
                <a:latin typeface="Times New Roman" panose="02020603050405020304" pitchFamily="18" charset="0"/>
              </a:rPr>
              <a:t>Metabolism</a:t>
            </a:r>
            <a:endParaRPr lang="en-US" altLang="en-US" sz="2200">
              <a:latin typeface="Times New Roman" panose="02020603050405020304" pitchFamily="18" charset="0"/>
            </a:endParaRPr>
          </a:p>
          <a:p>
            <a:pPr>
              <a:spcBef>
                <a:spcPct val="0"/>
              </a:spcBef>
              <a:buSzTx/>
              <a:buFontTx/>
              <a:buNone/>
            </a:pPr>
            <a:r>
              <a:rPr lang="en-US" altLang="en-US" sz="2200">
                <a:latin typeface="Times New Roman" panose="02020603050405020304" pitchFamily="18" charset="0"/>
              </a:rPr>
              <a:t>(growth and maintenance)</a:t>
            </a:r>
          </a:p>
        </p:txBody>
      </p:sp>
      <p:sp>
        <p:nvSpPr>
          <p:cNvPr id="44045" name="Rectangle 13"/>
          <p:cNvSpPr>
            <a:spLocks noChangeArrowheads="1"/>
          </p:cNvSpPr>
          <p:nvPr/>
        </p:nvSpPr>
        <p:spPr bwMode="auto">
          <a:xfrm>
            <a:off x="3276600" y="4038600"/>
            <a:ext cx="266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2200">
                <a:solidFill>
                  <a:schemeClr val="hlink"/>
                </a:solidFill>
                <a:latin typeface="Times New Roman" panose="02020603050405020304" pitchFamily="18" charset="0"/>
              </a:rPr>
              <a:t>Enzymes</a:t>
            </a:r>
          </a:p>
          <a:p>
            <a:pPr>
              <a:spcBef>
                <a:spcPct val="0"/>
              </a:spcBef>
              <a:buSzTx/>
              <a:buFontTx/>
              <a:buNone/>
            </a:pPr>
            <a:r>
              <a:rPr lang="en-US" altLang="en-US" sz="2200">
                <a:latin typeface="Times New Roman" panose="02020603050405020304" pitchFamily="18" charset="0"/>
              </a:rPr>
              <a:t>(special forms of proteins)</a:t>
            </a:r>
          </a:p>
        </p:txBody>
      </p:sp>
      <p:sp>
        <p:nvSpPr>
          <p:cNvPr id="44046" name="Rectangle 14"/>
          <p:cNvSpPr>
            <a:spLocks noChangeArrowheads="1"/>
          </p:cNvSpPr>
          <p:nvPr/>
        </p:nvSpPr>
        <p:spPr bwMode="auto">
          <a:xfrm>
            <a:off x="457200" y="4038600"/>
            <a:ext cx="266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2200">
                <a:latin typeface="Times New Roman" panose="02020603050405020304" pitchFamily="18" charset="0"/>
              </a:rPr>
              <a:t>Tools and Machinery</a:t>
            </a:r>
          </a:p>
        </p:txBody>
      </p:sp>
      <p:sp>
        <p:nvSpPr>
          <p:cNvPr id="44047" name="Rectangle 15"/>
          <p:cNvSpPr>
            <a:spLocks noChangeArrowheads="1"/>
          </p:cNvSpPr>
          <p:nvPr/>
        </p:nvSpPr>
        <p:spPr bwMode="auto">
          <a:xfrm>
            <a:off x="6096000" y="5181600"/>
            <a:ext cx="266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2200" i="1">
                <a:latin typeface="Times New Roman" panose="02020603050405020304" pitchFamily="18" charset="0"/>
              </a:rPr>
              <a:t>Reproduction</a:t>
            </a:r>
            <a:endParaRPr lang="en-US" altLang="en-US" sz="2200">
              <a:latin typeface="Times New Roman" panose="02020603050405020304" pitchFamily="18" charset="0"/>
            </a:endParaRPr>
          </a:p>
          <a:p>
            <a:pPr>
              <a:spcBef>
                <a:spcPct val="0"/>
              </a:spcBef>
              <a:buSzTx/>
              <a:buFontTx/>
              <a:buNone/>
            </a:pPr>
            <a:r>
              <a:rPr lang="en-US" altLang="en-US" sz="2200">
                <a:latin typeface="Times New Roman" panose="02020603050405020304" pitchFamily="18" charset="0"/>
              </a:rPr>
              <a:t>(information and directive function)</a:t>
            </a:r>
          </a:p>
        </p:txBody>
      </p:sp>
      <p:sp>
        <p:nvSpPr>
          <p:cNvPr id="44048" name="Rectangle 16"/>
          <p:cNvSpPr>
            <a:spLocks noChangeArrowheads="1"/>
          </p:cNvSpPr>
          <p:nvPr/>
        </p:nvSpPr>
        <p:spPr bwMode="auto">
          <a:xfrm>
            <a:off x="3276600" y="5181600"/>
            <a:ext cx="266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2200">
                <a:solidFill>
                  <a:schemeClr val="hlink"/>
                </a:solidFill>
                <a:latin typeface="Times New Roman" panose="02020603050405020304" pitchFamily="18" charset="0"/>
              </a:rPr>
              <a:t>Genes - Nucleic Acid</a:t>
            </a:r>
          </a:p>
          <a:p>
            <a:pPr>
              <a:spcBef>
                <a:spcPct val="0"/>
              </a:spcBef>
              <a:buSzTx/>
              <a:buFontTx/>
              <a:buNone/>
            </a:pPr>
            <a:r>
              <a:rPr lang="en-US" altLang="en-US" sz="2200">
                <a:latin typeface="Times New Roman" panose="02020603050405020304" pitchFamily="18" charset="0"/>
              </a:rPr>
              <a:t>(DNA and RNA)</a:t>
            </a:r>
          </a:p>
        </p:txBody>
      </p:sp>
      <p:sp>
        <p:nvSpPr>
          <p:cNvPr id="44049" name="Rectangle 17"/>
          <p:cNvSpPr>
            <a:spLocks noChangeArrowheads="1"/>
          </p:cNvSpPr>
          <p:nvPr/>
        </p:nvSpPr>
        <p:spPr bwMode="auto">
          <a:xfrm>
            <a:off x="457200" y="5181600"/>
            <a:ext cx="266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2200">
                <a:latin typeface="Times New Roman" panose="02020603050405020304" pitchFamily="18" charset="0"/>
              </a:rPr>
              <a:t>Blueprints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42"/>
                                        </p:tgtEl>
                                        <p:attrNameLst>
                                          <p:attrName>style.visibility</p:attrName>
                                        </p:attrNameLst>
                                      </p:cBhvr>
                                      <p:to>
                                        <p:strVal val="visible"/>
                                      </p:to>
                                    </p:set>
                                    <p:animEffect transition="in" filter="fade">
                                      <p:cBhvr>
                                        <p:cTn id="7" dur="500"/>
                                        <p:tgtEl>
                                          <p:spTgt spid="440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043"/>
                                        </p:tgtEl>
                                        <p:attrNameLst>
                                          <p:attrName>style.visibility</p:attrName>
                                        </p:attrNameLst>
                                      </p:cBhvr>
                                      <p:to>
                                        <p:strVal val="visible"/>
                                      </p:to>
                                    </p:set>
                                    <p:animEffect transition="in" filter="fade">
                                      <p:cBhvr>
                                        <p:cTn id="10" dur="500"/>
                                        <p:tgtEl>
                                          <p:spTgt spid="4404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046"/>
                                        </p:tgtEl>
                                        <p:attrNameLst>
                                          <p:attrName>style.visibility</p:attrName>
                                        </p:attrNameLst>
                                      </p:cBhvr>
                                      <p:to>
                                        <p:strVal val="visible"/>
                                      </p:to>
                                    </p:set>
                                    <p:animEffect transition="in" filter="fade">
                                      <p:cBhvr>
                                        <p:cTn id="15" dur="500"/>
                                        <p:tgtEl>
                                          <p:spTgt spid="440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4045"/>
                                        </p:tgtEl>
                                        <p:attrNameLst>
                                          <p:attrName>style.visibility</p:attrName>
                                        </p:attrNameLst>
                                      </p:cBhvr>
                                      <p:to>
                                        <p:strVal val="visible"/>
                                      </p:to>
                                    </p:set>
                                    <p:animEffect transition="in" filter="fade">
                                      <p:cBhvr>
                                        <p:cTn id="20" dur="500"/>
                                        <p:tgtEl>
                                          <p:spTgt spid="440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4044"/>
                                        </p:tgtEl>
                                        <p:attrNameLst>
                                          <p:attrName>style.visibility</p:attrName>
                                        </p:attrNameLst>
                                      </p:cBhvr>
                                      <p:to>
                                        <p:strVal val="visible"/>
                                      </p:to>
                                    </p:set>
                                    <p:animEffect transition="in" filter="fade">
                                      <p:cBhvr>
                                        <p:cTn id="23" dur="500"/>
                                        <p:tgtEl>
                                          <p:spTgt spid="4404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44049">
                                            <p:txEl>
                                              <p:pRg st="0" end="0"/>
                                            </p:txEl>
                                          </p:spTgt>
                                        </p:tgtEl>
                                        <p:attrNameLst>
                                          <p:attrName>style.visibility</p:attrName>
                                        </p:attrNameLst>
                                      </p:cBhvr>
                                      <p:to>
                                        <p:strVal val="visible"/>
                                      </p:to>
                                    </p:set>
                                    <p:animEffect transition="in" filter="fade">
                                      <p:cBhvr>
                                        <p:cTn id="28" dur="500"/>
                                        <p:tgtEl>
                                          <p:spTgt spid="44049">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4048"/>
                                        </p:tgtEl>
                                        <p:attrNameLst>
                                          <p:attrName>style.visibility</p:attrName>
                                        </p:attrNameLst>
                                      </p:cBhvr>
                                      <p:to>
                                        <p:strVal val="visible"/>
                                      </p:to>
                                    </p:set>
                                    <p:animEffect transition="in" filter="fade">
                                      <p:cBhvr>
                                        <p:cTn id="33" dur="500"/>
                                        <p:tgtEl>
                                          <p:spTgt spid="440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047"/>
                                        </p:tgtEl>
                                        <p:attrNameLst>
                                          <p:attrName>style.visibility</p:attrName>
                                        </p:attrNameLst>
                                      </p:cBhvr>
                                      <p:to>
                                        <p:strVal val="visible"/>
                                      </p:to>
                                    </p:set>
                                    <p:animEffect transition="in" filter="fade">
                                      <p:cBhvr>
                                        <p:cTn id="36" dur="500"/>
                                        <p:tgtEl>
                                          <p:spTgt spid="44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2" grpId="0"/>
      <p:bldP spid="44043" grpId="0"/>
      <p:bldP spid="44044" grpId="0"/>
      <p:bldP spid="44045" grpId="0"/>
      <p:bldP spid="44046" grpId="0"/>
      <p:bldP spid="44047" grpId="0"/>
      <p:bldP spid="4404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3491" name="Rectangle 3"/>
          <p:cNvSpPr>
            <a:spLocks noGrp="1" noChangeArrowheads="1"/>
          </p:cNvSpPr>
          <p:nvPr>
            <p:ph type="title"/>
          </p:nvPr>
        </p:nvSpPr>
        <p:spPr>
          <a:xfrm>
            <a:off x="685800" y="762000"/>
            <a:ext cx="4572000" cy="1828800"/>
          </a:xfrm>
        </p:spPr>
        <p:txBody>
          <a:bodyPr/>
          <a:lstStyle/>
          <a:p>
            <a:pPr>
              <a:defRPr/>
            </a:pPr>
            <a:r>
              <a:rPr lang="en-US" sz="6000">
                <a:solidFill>
                  <a:schemeClr val="folHlink"/>
                </a:solidFill>
              </a:rPr>
              <a:t>Two Types</a:t>
            </a:r>
            <a:br>
              <a:rPr lang="en-US" sz="6000">
                <a:solidFill>
                  <a:schemeClr val="folHlink"/>
                </a:solidFill>
              </a:rPr>
            </a:br>
            <a:r>
              <a:rPr lang="en-US" sz="6000">
                <a:solidFill>
                  <a:schemeClr val="folHlink"/>
                </a:solidFill>
              </a:rPr>
              <a:t>of Proteins</a:t>
            </a:r>
          </a:p>
        </p:txBody>
      </p:sp>
      <p:sp>
        <p:nvSpPr>
          <p:cNvPr id="63492" name="Rectangle 4"/>
          <p:cNvSpPr>
            <a:spLocks noGrp="1" noChangeArrowheads="1"/>
          </p:cNvSpPr>
          <p:nvPr>
            <p:ph type="body" idx="1"/>
          </p:nvPr>
        </p:nvSpPr>
        <p:spPr>
          <a:xfrm>
            <a:off x="1219200" y="3200400"/>
            <a:ext cx="3276600" cy="2514600"/>
          </a:xfrm>
          <a:noFill/>
        </p:spPr>
        <p:txBody>
          <a:bodyPr/>
          <a:lstStyle/>
          <a:p>
            <a:pPr>
              <a:spcBef>
                <a:spcPct val="50000"/>
              </a:spcBef>
            </a:pPr>
            <a:r>
              <a:rPr lang="en-US" altLang="en-US" sz="4400">
                <a:solidFill>
                  <a:schemeClr val="accent1"/>
                </a:solidFill>
                <a:latin typeface="Times New Roman" panose="02020603050405020304" pitchFamily="18" charset="0"/>
              </a:rPr>
              <a:t>Structural</a:t>
            </a:r>
          </a:p>
          <a:p>
            <a:pPr>
              <a:spcBef>
                <a:spcPct val="50000"/>
              </a:spcBef>
            </a:pPr>
            <a:r>
              <a:rPr lang="en-US" altLang="en-US" sz="4400">
                <a:solidFill>
                  <a:schemeClr val="accent1"/>
                </a:solidFill>
                <a:latin typeface="Times New Roman" panose="02020603050405020304" pitchFamily="18" charset="0"/>
              </a:rPr>
              <a:t>Enzymes</a:t>
            </a:r>
          </a:p>
        </p:txBody>
      </p:sp>
      <p:sp>
        <p:nvSpPr>
          <p:cNvPr id="53253" name="Rectangle 5"/>
          <p:cNvSpPr>
            <a:spLocks noChangeArrowheads="1"/>
          </p:cNvSpPr>
          <p:nvPr/>
        </p:nvSpPr>
        <p:spPr bwMode="auto">
          <a:xfrm>
            <a:off x="5259388" y="5564188"/>
            <a:ext cx="2822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3600"/>
              <a:t>Workhorses</a:t>
            </a:r>
          </a:p>
        </p:txBody>
      </p:sp>
      <p:graphicFrame>
        <p:nvGraphicFramePr>
          <p:cNvPr id="53254" name="Object 6">
            <a:hlinkClick r:id="" action="ppaction://ole?verb=0"/>
          </p:cNvPr>
          <p:cNvGraphicFramePr>
            <a:graphicFrameLocks/>
          </p:cNvGraphicFramePr>
          <p:nvPr/>
        </p:nvGraphicFramePr>
        <p:xfrm>
          <a:off x="5486400" y="609600"/>
          <a:ext cx="2311400" cy="4889500"/>
        </p:xfrm>
        <a:graphic>
          <a:graphicData uri="http://schemas.openxmlformats.org/presentationml/2006/ole">
            <mc:AlternateContent xmlns:mc="http://schemas.openxmlformats.org/markup-compatibility/2006">
              <mc:Choice xmlns:v="urn:schemas-microsoft-com:vml" Requires="v">
                <p:oleObj spid="_x0000_s53264" name="Clip" r:id="rId4" imgW="2311400" imgH="4889500" progId="MS_ClipArt_Gallery.2">
                  <p:embed/>
                </p:oleObj>
              </mc:Choice>
              <mc:Fallback>
                <p:oleObj name="Clip" r:id="rId4" imgW="2311400" imgH="4889500" progId="MS_ClipArt_Gallery.2">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609600"/>
                        <a:ext cx="2311400"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anim calcmode="lin" valueType="num">
                                      <p:cBhvr additive="base">
                                        <p:cTn id="7" dur="500" fill="hold"/>
                                        <p:tgtEl>
                                          <p:spTgt spid="634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2">
                                            <p:txEl>
                                              <p:pRg st="1" end="1"/>
                                            </p:txEl>
                                          </p:spTgt>
                                        </p:tgtEl>
                                        <p:attrNameLst>
                                          <p:attrName>style.visibility</p:attrName>
                                        </p:attrNameLst>
                                      </p:cBhvr>
                                      <p:to>
                                        <p:strVal val="visible"/>
                                      </p:to>
                                    </p:set>
                                    <p:anim calcmode="lin" valueType="num">
                                      <p:cBhvr additive="base">
                                        <p:cTn id="13" dur="500" fill="hold"/>
                                        <p:tgtEl>
                                          <p:spTgt spid="6349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5539" name="Rectangle 3"/>
          <p:cNvSpPr>
            <a:spLocks noGrp="1" noChangeArrowheads="1"/>
          </p:cNvSpPr>
          <p:nvPr>
            <p:ph type="title"/>
          </p:nvPr>
        </p:nvSpPr>
        <p:spPr>
          <a:xfrm>
            <a:off x="304800" y="457200"/>
            <a:ext cx="8534400" cy="533400"/>
          </a:xfrm>
        </p:spPr>
        <p:txBody>
          <a:bodyPr/>
          <a:lstStyle/>
          <a:p>
            <a:pPr>
              <a:defRPr/>
            </a:pPr>
            <a:r>
              <a:rPr lang="en-US" sz="2400">
                <a:solidFill>
                  <a:schemeClr val="hlink"/>
                </a:solidFill>
              </a:rPr>
              <a:t>The Twenty Common Amino Acids Occurring in Proteins</a:t>
            </a:r>
          </a:p>
        </p:txBody>
      </p:sp>
      <p:sp>
        <p:nvSpPr>
          <p:cNvPr id="55300" name="Rectangle 4"/>
          <p:cNvSpPr>
            <a:spLocks noChangeArrowheads="1"/>
          </p:cNvSpPr>
          <p:nvPr/>
        </p:nvSpPr>
        <p:spPr bwMode="auto">
          <a:xfrm>
            <a:off x="1828800" y="5181600"/>
            <a:ext cx="2362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800">
                <a:solidFill>
                  <a:schemeClr val="tx2"/>
                </a:solidFill>
              </a:rPr>
              <a:t>Phenylalanine </a:t>
            </a:r>
          </a:p>
          <a:p>
            <a:pPr>
              <a:spcBef>
                <a:spcPct val="0"/>
              </a:spcBef>
              <a:buSzTx/>
              <a:buFontTx/>
              <a:buNone/>
            </a:pPr>
            <a:r>
              <a:rPr lang="en-US" altLang="en-US" sz="1800">
                <a:solidFill>
                  <a:schemeClr val="tx2"/>
                </a:solidFill>
              </a:rPr>
              <a:t>    (Phe)</a:t>
            </a:r>
          </a:p>
        </p:txBody>
      </p:sp>
      <p:sp>
        <p:nvSpPr>
          <p:cNvPr id="55301" name="AutoShape 5"/>
          <p:cNvSpPr>
            <a:spLocks noChangeArrowheads="1"/>
          </p:cNvSpPr>
          <p:nvPr/>
        </p:nvSpPr>
        <p:spPr bwMode="auto">
          <a:xfrm>
            <a:off x="2349500" y="5835650"/>
            <a:ext cx="215900" cy="215900"/>
          </a:xfrm>
          <a:prstGeom prst="hexagon">
            <a:avLst>
              <a:gd name="adj" fmla="val 24986"/>
              <a:gd name="vf" fmla="val 11547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55302" name="Line 6"/>
          <p:cNvSpPr>
            <a:spLocks noChangeShapeType="1"/>
          </p:cNvSpPr>
          <p:nvPr/>
        </p:nvSpPr>
        <p:spPr bwMode="auto">
          <a:xfrm>
            <a:off x="2379663" y="5951538"/>
            <a:ext cx="33337" cy="777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3" name="Line 7"/>
          <p:cNvSpPr>
            <a:spLocks noChangeShapeType="1"/>
          </p:cNvSpPr>
          <p:nvPr/>
        </p:nvSpPr>
        <p:spPr bwMode="auto">
          <a:xfrm>
            <a:off x="2420938" y="5857875"/>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4" name="Line 8"/>
          <p:cNvSpPr>
            <a:spLocks noChangeShapeType="1"/>
          </p:cNvSpPr>
          <p:nvPr/>
        </p:nvSpPr>
        <p:spPr bwMode="auto">
          <a:xfrm flipH="1">
            <a:off x="2497138" y="5948363"/>
            <a:ext cx="52387" cy="777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5" name="Rectangle 9"/>
          <p:cNvSpPr>
            <a:spLocks noChangeArrowheads="1"/>
          </p:cNvSpPr>
          <p:nvPr/>
        </p:nvSpPr>
        <p:spPr bwMode="auto">
          <a:xfrm>
            <a:off x="2527300" y="58324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5306" name="Rectangle 10"/>
          <p:cNvSpPr>
            <a:spLocks noChangeArrowheads="1"/>
          </p:cNvSpPr>
          <p:nvPr/>
        </p:nvSpPr>
        <p:spPr bwMode="auto">
          <a:xfrm>
            <a:off x="2819400" y="56038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5307" name="Rectangle 11"/>
          <p:cNvSpPr>
            <a:spLocks noChangeArrowheads="1"/>
          </p:cNvSpPr>
          <p:nvPr/>
        </p:nvSpPr>
        <p:spPr bwMode="auto">
          <a:xfrm>
            <a:off x="2995613" y="56197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5308" name="Rectangle 12"/>
          <p:cNvSpPr>
            <a:spLocks noChangeArrowheads="1"/>
          </p:cNvSpPr>
          <p:nvPr/>
        </p:nvSpPr>
        <p:spPr bwMode="auto">
          <a:xfrm rot="5400000">
            <a:off x="2829719" y="57157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09" name="Rectangle 13"/>
          <p:cNvSpPr>
            <a:spLocks noChangeArrowheads="1"/>
          </p:cNvSpPr>
          <p:nvPr/>
        </p:nvSpPr>
        <p:spPr bwMode="auto">
          <a:xfrm>
            <a:off x="0" y="5181600"/>
            <a:ext cx="2362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800">
                <a:solidFill>
                  <a:schemeClr val="tx2"/>
                </a:solidFill>
              </a:rPr>
              <a:t>Methionine (Met)</a:t>
            </a:r>
          </a:p>
        </p:txBody>
      </p:sp>
      <p:sp>
        <p:nvSpPr>
          <p:cNvPr id="55310" name="Rectangle 14"/>
          <p:cNvSpPr>
            <a:spLocks noChangeArrowheads="1"/>
          </p:cNvSpPr>
          <p:nvPr/>
        </p:nvSpPr>
        <p:spPr bwMode="auto">
          <a:xfrm>
            <a:off x="927100" y="58324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5311" name="Rectangle 15"/>
          <p:cNvSpPr>
            <a:spLocks noChangeArrowheads="1"/>
          </p:cNvSpPr>
          <p:nvPr/>
        </p:nvSpPr>
        <p:spPr bwMode="auto">
          <a:xfrm>
            <a:off x="1219200" y="56038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5312" name="Rectangle 16"/>
          <p:cNvSpPr>
            <a:spLocks noChangeArrowheads="1"/>
          </p:cNvSpPr>
          <p:nvPr/>
        </p:nvSpPr>
        <p:spPr bwMode="auto">
          <a:xfrm>
            <a:off x="1395413" y="56197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5313" name="Rectangle 17"/>
          <p:cNvSpPr>
            <a:spLocks noChangeArrowheads="1"/>
          </p:cNvSpPr>
          <p:nvPr/>
        </p:nvSpPr>
        <p:spPr bwMode="auto">
          <a:xfrm rot="5400000">
            <a:off x="1229519" y="57157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14" name="Rectangle 18"/>
          <p:cNvSpPr>
            <a:spLocks noChangeArrowheads="1"/>
          </p:cNvSpPr>
          <p:nvPr/>
        </p:nvSpPr>
        <p:spPr bwMode="auto">
          <a:xfrm>
            <a:off x="688975" y="58324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2</a:t>
            </a:r>
          </a:p>
        </p:txBody>
      </p:sp>
      <p:sp>
        <p:nvSpPr>
          <p:cNvPr id="55315" name="Rectangle 19"/>
          <p:cNvSpPr>
            <a:spLocks noChangeArrowheads="1"/>
          </p:cNvSpPr>
          <p:nvPr/>
        </p:nvSpPr>
        <p:spPr bwMode="auto">
          <a:xfrm>
            <a:off x="700088" y="5603875"/>
            <a:ext cx="541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S-CH</a:t>
            </a:r>
            <a:r>
              <a:rPr lang="en-US" altLang="en-US" sz="1000" b="0" baseline="-25000"/>
              <a:t>3</a:t>
            </a:r>
          </a:p>
        </p:txBody>
      </p:sp>
      <p:sp>
        <p:nvSpPr>
          <p:cNvPr id="55316" name="Rectangle 20"/>
          <p:cNvSpPr>
            <a:spLocks noChangeArrowheads="1"/>
          </p:cNvSpPr>
          <p:nvPr/>
        </p:nvSpPr>
        <p:spPr bwMode="auto">
          <a:xfrm rot="5400000">
            <a:off x="696119" y="57157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17" name="Rectangle 21"/>
          <p:cNvSpPr>
            <a:spLocks noChangeArrowheads="1"/>
          </p:cNvSpPr>
          <p:nvPr/>
        </p:nvSpPr>
        <p:spPr bwMode="auto">
          <a:xfrm>
            <a:off x="3657600" y="5181600"/>
            <a:ext cx="19812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800">
                <a:solidFill>
                  <a:schemeClr val="tx2"/>
                </a:solidFill>
              </a:rPr>
              <a:t>Tyrosine (Tyr)</a:t>
            </a:r>
          </a:p>
        </p:txBody>
      </p:sp>
      <p:grpSp>
        <p:nvGrpSpPr>
          <p:cNvPr id="55318" name="Group 26"/>
          <p:cNvGrpSpPr>
            <a:grpSpLocks/>
          </p:cNvGrpSpPr>
          <p:nvPr/>
        </p:nvGrpSpPr>
        <p:grpSpPr bwMode="auto">
          <a:xfrm>
            <a:off x="4102100" y="5835650"/>
            <a:ext cx="215900" cy="215900"/>
            <a:chOff x="2584" y="3676"/>
            <a:chExt cx="136" cy="136"/>
          </a:xfrm>
        </p:grpSpPr>
        <p:sp>
          <p:nvSpPr>
            <p:cNvPr id="55477" name="AutoShape 22"/>
            <p:cNvSpPr>
              <a:spLocks noChangeArrowheads="1"/>
            </p:cNvSpPr>
            <p:nvPr/>
          </p:nvSpPr>
          <p:spPr bwMode="auto">
            <a:xfrm>
              <a:off x="2584" y="3676"/>
              <a:ext cx="136" cy="136"/>
            </a:xfrm>
            <a:prstGeom prst="hexagon">
              <a:avLst>
                <a:gd name="adj" fmla="val 24986"/>
                <a:gd name="vf" fmla="val 11547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55478" name="Line 23"/>
            <p:cNvSpPr>
              <a:spLocks noChangeShapeType="1"/>
            </p:cNvSpPr>
            <p:nvPr/>
          </p:nvSpPr>
          <p:spPr bwMode="auto">
            <a:xfrm>
              <a:off x="2603" y="3749"/>
              <a:ext cx="21" cy="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79" name="Line 24"/>
            <p:cNvSpPr>
              <a:spLocks noChangeShapeType="1"/>
            </p:cNvSpPr>
            <p:nvPr/>
          </p:nvSpPr>
          <p:spPr bwMode="auto">
            <a:xfrm>
              <a:off x="2629" y="3690"/>
              <a:ext cx="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80" name="Line 25"/>
            <p:cNvSpPr>
              <a:spLocks noChangeShapeType="1"/>
            </p:cNvSpPr>
            <p:nvPr/>
          </p:nvSpPr>
          <p:spPr bwMode="auto">
            <a:xfrm flipH="1">
              <a:off x="2677" y="3747"/>
              <a:ext cx="33" cy="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5319" name="Rectangle 27"/>
          <p:cNvSpPr>
            <a:spLocks noChangeArrowheads="1"/>
          </p:cNvSpPr>
          <p:nvPr/>
        </p:nvSpPr>
        <p:spPr bwMode="auto">
          <a:xfrm>
            <a:off x="4279900" y="58324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5320" name="Rectangle 28"/>
          <p:cNvSpPr>
            <a:spLocks noChangeArrowheads="1"/>
          </p:cNvSpPr>
          <p:nvPr/>
        </p:nvSpPr>
        <p:spPr bwMode="auto">
          <a:xfrm>
            <a:off x="4572000" y="56038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5321" name="Rectangle 29"/>
          <p:cNvSpPr>
            <a:spLocks noChangeArrowheads="1"/>
          </p:cNvSpPr>
          <p:nvPr/>
        </p:nvSpPr>
        <p:spPr bwMode="auto">
          <a:xfrm>
            <a:off x="4748213" y="56197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5322" name="Rectangle 30"/>
          <p:cNvSpPr>
            <a:spLocks noChangeArrowheads="1"/>
          </p:cNvSpPr>
          <p:nvPr/>
        </p:nvSpPr>
        <p:spPr bwMode="auto">
          <a:xfrm rot="5400000">
            <a:off x="4582319" y="57157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23" name="Rectangle 31"/>
          <p:cNvSpPr>
            <a:spLocks noChangeArrowheads="1"/>
          </p:cNvSpPr>
          <p:nvPr/>
        </p:nvSpPr>
        <p:spPr bwMode="auto">
          <a:xfrm>
            <a:off x="3756025" y="5832475"/>
            <a:ext cx="3714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HO</a:t>
            </a:r>
          </a:p>
        </p:txBody>
      </p:sp>
      <p:sp>
        <p:nvSpPr>
          <p:cNvPr id="55324" name="Rectangle 32"/>
          <p:cNvSpPr>
            <a:spLocks noChangeArrowheads="1"/>
          </p:cNvSpPr>
          <p:nvPr/>
        </p:nvSpPr>
        <p:spPr bwMode="auto">
          <a:xfrm>
            <a:off x="0" y="3810000"/>
            <a:ext cx="2209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800">
                <a:solidFill>
                  <a:schemeClr val="tx2"/>
                </a:solidFill>
              </a:rPr>
              <a:t>   Glutamic acid</a:t>
            </a:r>
          </a:p>
          <a:p>
            <a:pPr>
              <a:spcBef>
                <a:spcPct val="0"/>
              </a:spcBef>
              <a:buSzTx/>
              <a:buFontTx/>
              <a:buNone/>
            </a:pPr>
            <a:r>
              <a:rPr lang="en-US" altLang="en-US" sz="1800">
                <a:solidFill>
                  <a:schemeClr val="tx2"/>
                </a:solidFill>
              </a:rPr>
              <a:t>   (Glu)</a:t>
            </a:r>
          </a:p>
        </p:txBody>
      </p:sp>
      <p:sp>
        <p:nvSpPr>
          <p:cNvPr id="55325" name="Rectangle 33"/>
          <p:cNvSpPr>
            <a:spLocks noChangeArrowheads="1"/>
          </p:cNvSpPr>
          <p:nvPr/>
        </p:nvSpPr>
        <p:spPr bwMode="auto">
          <a:xfrm>
            <a:off x="927100" y="44608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5326" name="Rectangle 34"/>
          <p:cNvSpPr>
            <a:spLocks noChangeArrowheads="1"/>
          </p:cNvSpPr>
          <p:nvPr/>
        </p:nvSpPr>
        <p:spPr bwMode="auto">
          <a:xfrm>
            <a:off x="1219200" y="42322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5327" name="Rectangle 35"/>
          <p:cNvSpPr>
            <a:spLocks noChangeArrowheads="1"/>
          </p:cNvSpPr>
          <p:nvPr/>
        </p:nvSpPr>
        <p:spPr bwMode="auto">
          <a:xfrm>
            <a:off x="1395413" y="42481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5328" name="Rectangle 36"/>
          <p:cNvSpPr>
            <a:spLocks noChangeArrowheads="1"/>
          </p:cNvSpPr>
          <p:nvPr/>
        </p:nvSpPr>
        <p:spPr bwMode="auto">
          <a:xfrm rot="5400000">
            <a:off x="1229519"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29" name="Rectangle 37"/>
          <p:cNvSpPr>
            <a:spLocks noChangeArrowheads="1"/>
          </p:cNvSpPr>
          <p:nvPr/>
        </p:nvSpPr>
        <p:spPr bwMode="auto">
          <a:xfrm>
            <a:off x="688975" y="44608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2</a:t>
            </a:r>
          </a:p>
        </p:txBody>
      </p:sp>
      <p:sp>
        <p:nvSpPr>
          <p:cNvPr id="55330" name="Rectangle 38"/>
          <p:cNvSpPr>
            <a:spLocks noChangeArrowheads="1"/>
          </p:cNvSpPr>
          <p:nvPr/>
        </p:nvSpPr>
        <p:spPr bwMode="auto">
          <a:xfrm>
            <a:off x="700088" y="4232275"/>
            <a:ext cx="5619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COOH</a:t>
            </a:r>
          </a:p>
        </p:txBody>
      </p:sp>
      <p:sp>
        <p:nvSpPr>
          <p:cNvPr id="55331" name="Rectangle 39"/>
          <p:cNvSpPr>
            <a:spLocks noChangeArrowheads="1"/>
          </p:cNvSpPr>
          <p:nvPr/>
        </p:nvSpPr>
        <p:spPr bwMode="auto">
          <a:xfrm rot="5400000">
            <a:off x="696119"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32" name="Rectangle 40"/>
          <p:cNvSpPr>
            <a:spLocks noChangeArrowheads="1"/>
          </p:cNvSpPr>
          <p:nvPr/>
        </p:nvSpPr>
        <p:spPr bwMode="auto">
          <a:xfrm>
            <a:off x="1600200" y="3810000"/>
            <a:ext cx="25908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800">
                <a:solidFill>
                  <a:schemeClr val="tx2"/>
                </a:solidFill>
              </a:rPr>
              <a:t>Glutamine (Glu N)</a:t>
            </a:r>
          </a:p>
        </p:txBody>
      </p:sp>
      <p:sp>
        <p:nvSpPr>
          <p:cNvPr id="55333" name="Rectangle 41"/>
          <p:cNvSpPr>
            <a:spLocks noChangeArrowheads="1"/>
          </p:cNvSpPr>
          <p:nvPr/>
        </p:nvSpPr>
        <p:spPr bwMode="auto">
          <a:xfrm>
            <a:off x="2603500" y="44608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5334" name="Rectangle 42"/>
          <p:cNvSpPr>
            <a:spLocks noChangeArrowheads="1"/>
          </p:cNvSpPr>
          <p:nvPr/>
        </p:nvSpPr>
        <p:spPr bwMode="auto">
          <a:xfrm>
            <a:off x="2895600" y="42322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5335" name="Rectangle 43"/>
          <p:cNvSpPr>
            <a:spLocks noChangeArrowheads="1"/>
          </p:cNvSpPr>
          <p:nvPr/>
        </p:nvSpPr>
        <p:spPr bwMode="auto">
          <a:xfrm>
            <a:off x="3071813" y="42481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5336" name="Rectangle 44"/>
          <p:cNvSpPr>
            <a:spLocks noChangeArrowheads="1"/>
          </p:cNvSpPr>
          <p:nvPr/>
        </p:nvSpPr>
        <p:spPr bwMode="auto">
          <a:xfrm rot="5400000">
            <a:off x="2905919"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37" name="Rectangle 45"/>
          <p:cNvSpPr>
            <a:spLocks noChangeArrowheads="1"/>
          </p:cNvSpPr>
          <p:nvPr/>
        </p:nvSpPr>
        <p:spPr bwMode="auto">
          <a:xfrm>
            <a:off x="2365375" y="44608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2</a:t>
            </a:r>
          </a:p>
        </p:txBody>
      </p:sp>
      <p:sp>
        <p:nvSpPr>
          <p:cNvPr id="55338" name="Rectangle 46"/>
          <p:cNvSpPr>
            <a:spLocks noChangeArrowheads="1"/>
          </p:cNvSpPr>
          <p:nvPr/>
        </p:nvSpPr>
        <p:spPr bwMode="auto">
          <a:xfrm>
            <a:off x="2376488" y="4232275"/>
            <a:ext cx="63976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CO NH</a:t>
            </a:r>
            <a:r>
              <a:rPr lang="en-US" altLang="en-US" sz="1000" b="0" baseline="-25000"/>
              <a:t>2</a:t>
            </a:r>
          </a:p>
        </p:txBody>
      </p:sp>
      <p:sp>
        <p:nvSpPr>
          <p:cNvPr id="55339" name="Rectangle 47"/>
          <p:cNvSpPr>
            <a:spLocks noChangeArrowheads="1"/>
          </p:cNvSpPr>
          <p:nvPr/>
        </p:nvSpPr>
        <p:spPr bwMode="auto">
          <a:xfrm rot="5400000">
            <a:off x="2372519"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40" name="Rectangle 48"/>
          <p:cNvSpPr>
            <a:spLocks noChangeArrowheads="1"/>
          </p:cNvSpPr>
          <p:nvPr/>
        </p:nvSpPr>
        <p:spPr bwMode="auto">
          <a:xfrm>
            <a:off x="3779838" y="3810000"/>
            <a:ext cx="17827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800">
                <a:solidFill>
                  <a:schemeClr val="tx2"/>
                </a:solidFill>
              </a:rPr>
              <a:t>Lysine (Lys)</a:t>
            </a:r>
          </a:p>
        </p:txBody>
      </p:sp>
      <p:sp>
        <p:nvSpPr>
          <p:cNvPr id="55341" name="Rectangle 49"/>
          <p:cNvSpPr>
            <a:spLocks noChangeArrowheads="1"/>
          </p:cNvSpPr>
          <p:nvPr/>
        </p:nvSpPr>
        <p:spPr bwMode="auto">
          <a:xfrm>
            <a:off x="4384675" y="44608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5342" name="Rectangle 50"/>
          <p:cNvSpPr>
            <a:spLocks noChangeArrowheads="1"/>
          </p:cNvSpPr>
          <p:nvPr/>
        </p:nvSpPr>
        <p:spPr bwMode="auto">
          <a:xfrm>
            <a:off x="4448175" y="42322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5343" name="Rectangle 51"/>
          <p:cNvSpPr>
            <a:spLocks noChangeArrowheads="1"/>
          </p:cNvSpPr>
          <p:nvPr/>
        </p:nvSpPr>
        <p:spPr bwMode="auto">
          <a:xfrm>
            <a:off x="4624388" y="42481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5344" name="Rectangle 52"/>
          <p:cNvSpPr>
            <a:spLocks noChangeArrowheads="1"/>
          </p:cNvSpPr>
          <p:nvPr/>
        </p:nvSpPr>
        <p:spPr bwMode="auto">
          <a:xfrm rot="5400000">
            <a:off x="4458494"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45" name="Rectangle 53"/>
          <p:cNvSpPr>
            <a:spLocks noChangeArrowheads="1"/>
          </p:cNvSpPr>
          <p:nvPr/>
        </p:nvSpPr>
        <p:spPr bwMode="auto">
          <a:xfrm>
            <a:off x="3689350" y="4460875"/>
            <a:ext cx="8810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2</a:t>
            </a:r>
            <a:r>
              <a:rPr lang="en-US" altLang="en-US" sz="1000" b="0"/>
              <a:t>CH</a:t>
            </a:r>
            <a:r>
              <a:rPr lang="en-US" altLang="en-US" sz="1000" b="0" baseline="-25000"/>
              <a:t>2</a:t>
            </a:r>
            <a:r>
              <a:rPr lang="en-US" altLang="en-US" sz="1000" b="0"/>
              <a:t>CH</a:t>
            </a:r>
            <a:r>
              <a:rPr lang="en-US" altLang="en-US" sz="1000" b="0" baseline="-25000"/>
              <a:t>2</a:t>
            </a:r>
          </a:p>
        </p:txBody>
      </p:sp>
      <p:sp>
        <p:nvSpPr>
          <p:cNvPr id="55346" name="Rectangle 54"/>
          <p:cNvSpPr>
            <a:spLocks noChangeArrowheads="1"/>
          </p:cNvSpPr>
          <p:nvPr/>
        </p:nvSpPr>
        <p:spPr bwMode="auto">
          <a:xfrm>
            <a:off x="3700463" y="4232275"/>
            <a:ext cx="414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NH</a:t>
            </a:r>
            <a:r>
              <a:rPr lang="en-US" altLang="en-US" sz="1000" b="0" baseline="-25000"/>
              <a:t>2</a:t>
            </a:r>
          </a:p>
        </p:txBody>
      </p:sp>
      <p:sp>
        <p:nvSpPr>
          <p:cNvPr id="55347" name="Rectangle 55"/>
          <p:cNvSpPr>
            <a:spLocks noChangeArrowheads="1"/>
          </p:cNvSpPr>
          <p:nvPr/>
        </p:nvSpPr>
        <p:spPr bwMode="auto">
          <a:xfrm rot="5400000">
            <a:off x="3696494"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48" name="Rectangle 56"/>
          <p:cNvSpPr>
            <a:spLocks noChangeArrowheads="1"/>
          </p:cNvSpPr>
          <p:nvPr/>
        </p:nvSpPr>
        <p:spPr bwMode="auto">
          <a:xfrm>
            <a:off x="5257800" y="3810000"/>
            <a:ext cx="19050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800">
                <a:solidFill>
                  <a:schemeClr val="tx2"/>
                </a:solidFill>
              </a:rPr>
              <a:t>Arginine (Arg)</a:t>
            </a:r>
          </a:p>
        </p:txBody>
      </p:sp>
      <p:sp>
        <p:nvSpPr>
          <p:cNvPr id="55349" name="Rectangle 57"/>
          <p:cNvSpPr>
            <a:spLocks noChangeArrowheads="1"/>
          </p:cNvSpPr>
          <p:nvPr/>
        </p:nvSpPr>
        <p:spPr bwMode="auto">
          <a:xfrm>
            <a:off x="6070600" y="44608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5350" name="Rectangle 58"/>
          <p:cNvSpPr>
            <a:spLocks noChangeArrowheads="1"/>
          </p:cNvSpPr>
          <p:nvPr/>
        </p:nvSpPr>
        <p:spPr bwMode="auto">
          <a:xfrm>
            <a:off x="6134100" y="42322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5351" name="Rectangle 59"/>
          <p:cNvSpPr>
            <a:spLocks noChangeArrowheads="1"/>
          </p:cNvSpPr>
          <p:nvPr/>
        </p:nvSpPr>
        <p:spPr bwMode="auto">
          <a:xfrm>
            <a:off x="6310313" y="42481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5352" name="Rectangle 60"/>
          <p:cNvSpPr>
            <a:spLocks noChangeArrowheads="1"/>
          </p:cNvSpPr>
          <p:nvPr/>
        </p:nvSpPr>
        <p:spPr bwMode="auto">
          <a:xfrm rot="5400000">
            <a:off x="6144419"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53" name="Rectangle 61"/>
          <p:cNvSpPr>
            <a:spLocks noChangeArrowheads="1"/>
          </p:cNvSpPr>
          <p:nvPr/>
        </p:nvSpPr>
        <p:spPr bwMode="auto">
          <a:xfrm>
            <a:off x="5289550" y="4460875"/>
            <a:ext cx="9588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CNH CH</a:t>
            </a:r>
            <a:r>
              <a:rPr lang="en-US" altLang="en-US" sz="1000" b="0" baseline="-25000"/>
              <a:t>2</a:t>
            </a:r>
            <a:r>
              <a:rPr lang="en-US" altLang="en-US" sz="1000" b="0"/>
              <a:t>CH</a:t>
            </a:r>
            <a:r>
              <a:rPr lang="en-US" altLang="en-US" sz="1000" b="0" baseline="-25000"/>
              <a:t>2</a:t>
            </a:r>
          </a:p>
        </p:txBody>
      </p:sp>
      <p:sp>
        <p:nvSpPr>
          <p:cNvPr id="55354" name="Rectangle 62"/>
          <p:cNvSpPr>
            <a:spLocks noChangeArrowheads="1"/>
          </p:cNvSpPr>
          <p:nvPr/>
        </p:nvSpPr>
        <p:spPr bwMode="auto">
          <a:xfrm>
            <a:off x="5300663" y="4232275"/>
            <a:ext cx="414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NH</a:t>
            </a:r>
            <a:r>
              <a:rPr lang="en-US" altLang="en-US" sz="1000" b="0" baseline="-25000"/>
              <a:t>2</a:t>
            </a:r>
          </a:p>
        </p:txBody>
      </p:sp>
      <p:sp>
        <p:nvSpPr>
          <p:cNvPr id="55355" name="Rectangle 63"/>
          <p:cNvSpPr>
            <a:spLocks noChangeArrowheads="1"/>
          </p:cNvSpPr>
          <p:nvPr/>
        </p:nvSpPr>
        <p:spPr bwMode="auto">
          <a:xfrm rot="5400000">
            <a:off x="5296694"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56" name="Rectangle 64"/>
          <p:cNvSpPr>
            <a:spLocks noChangeArrowheads="1"/>
          </p:cNvSpPr>
          <p:nvPr/>
        </p:nvSpPr>
        <p:spPr bwMode="auto">
          <a:xfrm>
            <a:off x="5300663" y="4689475"/>
            <a:ext cx="365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NH</a:t>
            </a:r>
          </a:p>
        </p:txBody>
      </p:sp>
      <p:sp>
        <p:nvSpPr>
          <p:cNvPr id="55357" name="Rectangle 65"/>
          <p:cNvSpPr>
            <a:spLocks noChangeArrowheads="1"/>
          </p:cNvSpPr>
          <p:nvPr/>
        </p:nvSpPr>
        <p:spPr bwMode="auto">
          <a:xfrm rot="5400000">
            <a:off x="5296694" y="45727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58" name="Rectangle 66"/>
          <p:cNvSpPr>
            <a:spLocks noChangeArrowheads="1"/>
          </p:cNvSpPr>
          <p:nvPr/>
        </p:nvSpPr>
        <p:spPr bwMode="auto">
          <a:xfrm rot="5400000">
            <a:off x="5325269" y="45727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59" name="Rectangle 67"/>
          <p:cNvSpPr>
            <a:spLocks noChangeArrowheads="1"/>
          </p:cNvSpPr>
          <p:nvPr/>
        </p:nvSpPr>
        <p:spPr bwMode="auto">
          <a:xfrm>
            <a:off x="6980238" y="3810000"/>
            <a:ext cx="21637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800">
                <a:solidFill>
                  <a:schemeClr val="tx2"/>
                </a:solidFill>
              </a:rPr>
              <a:t>Cysteine (CySH)</a:t>
            </a:r>
          </a:p>
        </p:txBody>
      </p:sp>
      <p:sp>
        <p:nvSpPr>
          <p:cNvPr id="55360" name="Rectangle 68"/>
          <p:cNvSpPr>
            <a:spLocks noChangeArrowheads="1"/>
          </p:cNvSpPr>
          <p:nvPr/>
        </p:nvSpPr>
        <p:spPr bwMode="auto">
          <a:xfrm>
            <a:off x="7251700" y="44608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5361" name="Rectangle 69"/>
          <p:cNvSpPr>
            <a:spLocks noChangeArrowheads="1"/>
          </p:cNvSpPr>
          <p:nvPr/>
        </p:nvSpPr>
        <p:spPr bwMode="auto">
          <a:xfrm>
            <a:off x="7543800" y="42322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5362" name="Rectangle 70"/>
          <p:cNvSpPr>
            <a:spLocks noChangeArrowheads="1"/>
          </p:cNvSpPr>
          <p:nvPr/>
        </p:nvSpPr>
        <p:spPr bwMode="auto">
          <a:xfrm>
            <a:off x="7720013" y="42481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5363" name="Rectangle 71"/>
          <p:cNvSpPr>
            <a:spLocks noChangeArrowheads="1"/>
          </p:cNvSpPr>
          <p:nvPr/>
        </p:nvSpPr>
        <p:spPr bwMode="auto">
          <a:xfrm rot="5400000">
            <a:off x="7554119"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64" name="Rectangle 72"/>
          <p:cNvSpPr>
            <a:spLocks noChangeArrowheads="1"/>
          </p:cNvSpPr>
          <p:nvPr/>
        </p:nvSpPr>
        <p:spPr bwMode="auto">
          <a:xfrm>
            <a:off x="7253288" y="4232275"/>
            <a:ext cx="35718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SH</a:t>
            </a:r>
          </a:p>
        </p:txBody>
      </p:sp>
      <p:sp>
        <p:nvSpPr>
          <p:cNvPr id="55365" name="Rectangle 73"/>
          <p:cNvSpPr>
            <a:spLocks noChangeArrowheads="1"/>
          </p:cNvSpPr>
          <p:nvPr/>
        </p:nvSpPr>
        <p:spPr bwMode="auto">
          <a:xfrm rot="5400000">
            <a:off x="7249319"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66" name="Rectangle 74"/>
          <p:cNvSpPr>
            <a:spLocks noChangeArrowheads="1"/>
          </p:cNvSpPr>
          <p:nvPr/>
        </p:nvSpPr>
        <p:spPr bwMode="auto">
          <a:xfrm>
            <a:off x="5181600" y="5181600"/>
            <a:ext cx="2514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800">
                <a:solidFill>
                  <a:schemeClr val="tx2"/>
                </a:solidFill>
              </a:rPr>
              <a:t>      Tryptophan </a:t>
            </a:r>
          </a:p>
          <a:p>
            <a:pPr>
              <a:spcBef>
                <a:spcPct val="0"/>
              </a:spcBef>
              <a:buSzTx/>
              <a:buFontTx/>
              <a:buNone/>
            </a:pPr>
            <a:r>
              <a:rPr lang="en-US" altLang="en-US" sz="1800">
                <a:solidFill>
                  <a:schemeClr val="tx2"/>
                </a:solidFill>
              </a:rPr>
              <a:t>      (Try)</a:t>
            </a:r>
          </a:p>
        </p:txBody>
      </p:sp>
      <p:sp>
        <p:nvSpPr>
          <p:cNvPr id="55367" name="Rectangle 75"/>
          <p:cNvSpPr>
            <a:spLocks noChangeArrowheads="1"/>
          </p:cNvSpPr>
          <p:nvPr/>
        </p:nvSpPr>
        <p:spPr bwMode="auto">
          <a:xfrm>
            <a:off x="5903913" y="57562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5368" name="Rectangle 76"/>
          <p:cNvSpPr>
            <a:spLocks noChangeArrowheads="1"/>
          </p:cNvSpPr>
          <p:nvPr/>
        </p:nvSpPr>
        <p:spPr bwMode="auto">
          <a:xfrm>
            <a:off x="6196013" y="5527675"/>
            <a:ext cx="414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5369" name="Rectangle 77"/>
          <p:cNvSpPr>
            <a:spLocks noChangeArrowheads="1"/>
          </p:cNvSpPr>
          <p:nvPr/>
        </p:nvSpPr>
        <p:spPr bwMode="auto">
          <a:xfrm>
            <a:off x="6372225" y="5543550"/>
            <a:ext cx="2333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5370" name="Rectangle 78"/>
          <p:cNvSpPr>
            <a:spLocks noChangeArrowheads="1"/>
          </p:cNvSpPr>
          <p:nvPr/>
        </p:nvSpPr>
        <p:spPr bwMode="auto">
          <a:xfrm rot="5400000">
            <a:off x="6206331" y="5639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71" name="Rectangle 79"/>
          <p:cNvSpPr>
            <a:spLocks noChangeArrowheads="1"/>
          </p:cNvSpPr>
          <p:nvPr/>
        </p:nvSpPr>
        <p:spPr bwMode="auto">
          <a:xfrm>
            <a:off x="5746750" y="5756275"/>
            <a:ext cx="31591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a:t>
            </a:r>
          </a:p>
        </p:txBody>
      </p:sp>
      <p:sp>
        <p:nvSpPr>
          <p:cNvPr id="55372" name="Rectangle 80"/>
          <p:cNvSpPr>
            <a:spLocks noChangeArrowheads="1"/>
          </p:cNvSpPr>
          <p:nvPr/>
        </p:nvSpPr>
        <p:spPr bwMode="auto">
          <a:xfrm>
            <a:off x="5662613" y="6022975"/>
            <a:ext cx="273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N</a:t>
            </a:r>
          </a:p>
        </p:txBody>
      </p:sp>
      <p:sp>
        <p:nvSpPr>
          <p:cNvPr id="55373" name="Rectangle 81"/>
          <p:cNvSpPr>
            <a:spLocks noChangeArrowheads="1"/>
          </p:cNvSpPr>
          <p:nvPr/>
        </p:nvSpPr>
        <p:spPr bwMode="auto">
          <a:xfrm rot="5400000">
            <a:off x="5658644" y="611584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74" name="Rectangle 82"/>
          <p:cNvSpPr>
            <a:spLocks noChangeArrowheads="1"/>
          </p:cNvSpPr>
          <p:nvPr/>
        </p:nvSpPr>
        <p:spPr bwMode="auto">
          <a:xfrm>
            <a:off x="5757863" y="5908675"/>
            <a:ext cx="365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p>
        </p:txBody>
      </p:sp>
      <p:sp>
        <p:nvSpPr>
          <p:cNvPr id="55375" name="Rectangle 83"/>
          <p:cNvSpPr>
            <a:spLocks noChangeArrowheads="1"/>
          </p:cNvSpPr>
          <p:nvPr/>
        </p:nvSpPr>
        <p:spPr bwMode="auto">
          <a:xfrm rot="5400000">
            <a:off x="5753894" y="5825332"/>
            <a:ext cx="223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76" name="Rectangle 84"/>
          <p:cNvSpPr>
            <a:spLocks noChangeArrowheads="1"/>
          </p:cNvSpPr>
          <p:nvPr/>
        </p:nvSpPr>
        <p:spPr bwMode="auto">
          <a:xfrm rot="5400000">
            <a:off x="5782469" y="5825332"/>
            <a:ext cx="223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77" name="Rectangle 85"/>
          <p:cNvSpPr>
            <a:spLocks noChangeArrowheads="1"/>
          </p:cNvSpPr>
          <p:nvPr/>
        </p:nvSpPr>
        <p:spPr bwMode="auto">
          <a:xfrm>
            <a:off x="5662613" y="6227763"/>
            <a:ext cx="273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H</a:t>
            </a:r>
          </a:p>
        </p:txBody>
      </p:sp>
      <p:grpSp>
        <p:nvGrpSpPr>
          <p:cNvPr id="55378" name="Group 90"/>
          <p:cNvGrpSpPr>
            <a:grpSpLocks/>
          </p:cNvGrpSpPr>
          <p:nvPr/>
        </p:nvGrpSpPr>
        <p:grpSpPr bwMode="auto">
          <a:xfrm>
            <a:off x="5473700" y="5840413"/>
            <a:ext cx="215900" cy="215900"/>
            <a:chOff x="3448" y="3679"/>
            <a:chExt cx="136" cy="136"/>
          </a:xfrm>
        </p:grpSpPr>
        <p:sp>
          <p:nvSpPr>
            <p:cNvPr id="55473" name="AutoShape 86"/>
            <p:cNvSpPr>
              <a:spLocks noChangeArrowheads="1"/>
            </p:cNvSpPr>
            <p:nvPr/>
          </p:nvSpPr>
          <p:spPr bwMode="auto">
            <a:xfrm rot="16200000" flipH="1">
              <a:off x="3448" y="3679"/>
              <a:ext cx="136" cy="136"/>
            </a:xfrm>
            <a:prstGeom prst="hexagon">
              <a:avLst>
                <a:gd name="adj" fmla="val 24986"/>
                <a:gd name="vf" fmla="val 11547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55474" name="Line 87"/>
            <p:cNvSpPr>
              <a:spLocks noChangeShapeType="1"/>
            </p:cNvSpPr>
            <p:nvPr/>
          </p:nvSpPr>
          <p:spPr bwMode="auto">
            <a:xfrm flipV="1">
              <a:off x="3521" y="3768"/>
              <a:ext cx="49" cy="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75" name="Line 88"/>
            <p:cNvSpPr>
              <a:spLocks noChangeShapeType="1"/>
            </p:cNvSpPr>
            <p:nvPr/>
          </p:nvSpPr>
          <p:spPr bwMode="auto">
            <a:xfrm flipV="1">
              <a:off x="3462" y="3718"/>
              <a:ext cx="0" cy="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76" name="Line 89"/>
            <p:cNvSpPr>
              <a:spLocks noChangeShapeType="1"/>
            </p:cNvSpPr>
            <p:nvPr/>
          </p:nvSpPr>
          <p:spPr bwMode="auto">
            <a:xfrm>
              <a:off x="3519" y="3698"/>
              <a:ext cx="49" cy="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5379" name="Line 91"/>
          <p:cNvSpPr>
            <a:spLocks noChangeShapeType="1"/>
          </p:cNvSpPr>
          <p:nvPr/>
        </p:nvSpPr>
        <p:spPr bwMode="auto">
          <a:xfrm>
            <a:off x="5699125" y="5895975"/>
            <a:ext cx="1381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0" name="Line 92"/>
          <p:cNvSpPr>
            <a:spLocks noChangeShapeType="1"/>
          </p:cNvSpPr>
          <p:nvPr/>
        </p:nvSpPr>
        <p:spPr bwMode="auto">
          <a:xfrm>
            <a:off x="5703888" y="6013450"/>
            <a:ext cx="33337" cy="333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1" name="Line 93"/>
          <p:cNvSpPr>
            <a:spLocks noChangeShapeType="1"/>
          </p:cNvSpPr>
          <p:nvPr/>
        </p:nvSpPr>
        <p:spPr bwMode="auto">
          <a:xfrm flipV="1">
            <a:off x="5830888" y="6037263"/>
            <a:ext cx="9525" cy="34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82" name="Rectangle 94"/>
          <p:cNvSpPr>
            <a:spLocks noChangeArrowheads="1"/>
          </p:cNvSpPr>
          <p:nvPr/>
        </p:nvSpPr>
        <p:spPr bwMode="auto">
          <a:xfrm>
            <a:off x="6980238" y="5181600"/>
            <a:ext cx="21637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800">
                <a:solidFill>
                  <a:schemeClr val="tx2"/>
                </a:solidFill>
              </a:rPr>
              <a:t>Histidine (His)</a:t>
            </a:r>
          </a:p>
        </p:txBody>
      </p:sp>
      <p:sp>
        <p:nvSpPr>
          <p:cNvPr id="55383" name="Rectangle 95"/>
          <p:cNvSpPr>
            <a:spLocks noChangeArrowheads="1"/>
          </p:cNvSpPr>
          <p:nvPr/>
        </p:nvSpPr>
        <p:spPr bwMode="auto">
          <a:xfrm>
            <a:off x="7656513" y="57562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5384" name="Rectangle 96"/>
          <p:cNvSpPr>
            <a:spLocks noChangeArrowheads="1"/>
          </p:cNvSpPr>
          <p:nvPr/>
        </p:nvSpPr>
        <p:spPr bwMode="auto">
          <a:xfrm>
            <a:off x="7948613" y="5603875"/>
            <a:ext cx="414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5385" name="Rectangle 97"/>
          <p:cNvSpPr>
            <a:spLocks noChangeArrowheads="1"/>
          </p:cNvSpPr>
          <p:nvPr/>
        </p:nvSpPr>
        <p:spPr bwMode="auto">
          <a:xfrm>
            <a:off x="8124825" y="5619750"/>
            <a:ext cx="2333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5386" name="Rectangle 98"/>
          <p:cNvSpPr>
            <a:spLocks noChangeArrowheads="1"/>
          </p:cNvSpPr>
          <p:nvPr/>
        </p:nvSpPr>
        <p:spPr bwMode="auto">
          <a:xfrm rot="5400000">
            <a:off x="7973219" y="5668169"/>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87" name="Rectangle 99"/>
          <p:cNvSpPr>
            <a:spLocks noChangeArrowheads="1"/>
          </p:cNvSpPr>
          <p:nvPr/>
        </p:nvSpPr>
        <p:spPr bwMode="auto">
          <a:xfrm>
            <a:off x="7499350" y="5756275"/>
            <a:ext cx="31591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a:t>
            </a:r>
          </a:p>
        </p:txBody>
      </p:sp>
      <p:sp>
        <p:nvSpPr>
          <p:cNvPr id="55388" name="Rectangle 100"/>
          <p:cNvSpPr>
            <a:spLocks noChangeArrowheads="1"/>
          </p:cNvSpPr>
          <p:nvPr/>
        </p:nvSpPr>
        <p:spPr bwMode="auto">
          <a:xfrm>
            <a:off x="7400925" y="5937250"/>
            <a:ext cx="273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N</a:t>
            </a:r>
          </a:p>
        </p:txBody>
      </p:sp>
      <p:sp>
        <p:nvSpPr>
          <p:cNvPr id="55389" name="Rectangle 101"/>
          <p:cNvSpPr>
            <a:spLocks noChangeArrowheads="1"/>
          </p:cNvSpPr>
          <p:nvPr/>
        </p:nvSpPr>
        <p:spPr bwMode="auto">
          <a:xfrm rot="5400000">
            <a:off x="7430294" y="6020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90" name="Rectangle 102"/>
          <p:cNvSpPr>
            <a:spLocks noChangeArrowheads="1"/>
          </p:cNvSpPr>
          <p:nvPr/>
        </p:nvSpPr>
        <p:spPr bwMode="auto">
          <a:xfrm>
            <a:off x="7510463" y="5603875"/>
            <a:ext cx="365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p>
        </p:txBody>
      </p:sp>
      <p:sp>
        <p:nvSpPr>
          <p:cNvPr id="55391" name="Rectangle 103"/>
          <p:cNvSpPr>
            <a:spLocks noChangeArrowheads="1"/>
          </p:cNvSpPr>
          <p:nvPr/>
        </p:nvSpPr>
        <p:spPr bwMode="auto">
          <a:xfrm rot="5400000">
            <a:off x="7506494" y="5672932"/>
            <a:ext cx="223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92" name="Rectangle 104"/>
          <p:cNvSpPr>
            <a:spLocks noChangeArrowheads="1"/>
          </p:cNvSpPr>
          <p:nvPr/>
        </p:nvSpPr>
        <p:spPr bwMode="auto">
          <a:xfrm rot="5400000">
            <a:off x="7535069" y="5672932"/>
            <a:ext cx="223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93" name="Rectangle 105"/>
          <p:cNvSpPr>
            <a:spLocks noChangeArrowheads="1"/>
          </p:cNvSpPr>
          <p:nvPr/>
        </p:nvSpPr>
        <p:spPr bwMode="auto">
          <a:xfrm>
            <a:off x="7405688" y="6127750"/>
            <a:ext cx="273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H</a:t>
            </a:r>
          </a:p>
        </p:txBody>
      </p:sp>
      <p:sp>
        <p:nvSpPr>
          <p:cNvPr id="55394" name="Line 106"/>
          <p:cNvSpPr>
            <a:spLocks noChangeShapeType="1"/>
          </p:cNvSpPr>
          <p:nvPr/>
        </p:nvSpPr>
        <p:spPr bwMode="auto">
          <a:xfrm>
            <a:off x="7461250" y="5715000"/>
            <a:ext cx="1190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5" name="Line 107"/>
          <p:cNvSpPr>
            <a:spLocks noChangeShapeType="1"/>
          </p:cNvSpPr>
          <p:nvPr/>
        </p:nvSpPr>
        <p:spPr bwMode="auto">
          <a:xfrm>
            <a:off x="7456488" y="5937250"/>
            <a:ext cx="33337" cy="333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96" name="Rectangle 108"/>
          <p:cNvSpPr>
            <a:spLocks noChangeArrowheads="1"/>
          </p:cNvSpPr>
          <p:nvPr/>
        </p:nvSpPr>
        <p:spPr bwMode="auto">
          <a:xfrm rot="5400000">
            <a:off x="7277894" y="5672932"/>
            <a:ext cx="223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97" name="Rectangle 109"/>
          <p:cNvSpPr>
            <a:spLocks noChangeArrowheads="1"/>
          </p:cNvSpPr>
          <p:nvPr/>
        </p:nvSpPr>
        <p:spPr bwMode="auto">
          <a:xfrm rot="5400000">
            <a:off x="7306469" y="5672932"/>
            <a:ext cx="223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398" name="Rectangle 110"/>
          <p:cNvSpPr>
            <a:spLocks noChangeArrowheads="1"/>
          </p:cNvSpPr>
          <p:nvPr/>
        </p:nvSpPr>
        <p:spPr bwMode="auto">
          <a:xfrm>
            <a:off x="7265988" y="5756275"/>
            <a:ext cx="273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a:t>
            </a:r>
          </a:p>
        </p:txBody>
      </p:sp>
      <p:sp>
        <p:nvSpPr>
          <p:cNvPr id="55399" name="Rectangle 111"/>
          <p:cNvSpPr>
            <a:spLocks noChangeArrowheads="1"/>
          </p:cNvSpPr>
          <p:nvPr/>
        </p:nvSpPr>
        <p:spPr bwMode="auto">
          <a:xfrm>
            <a:off x="7262813" y="5603875"/>
            <a:ext cx="273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N</a:t>
            </a:r>
          </a:p>
        </p:txBody>
      </p:sp>
      <p:sp>
        <p:nvSpPr>
          <p:cNvPr id="55400" name="Line 112"/>
          <p:cNvSpPr>
            <a:spLocks noChangeShapeType="1"/>
          </p:cNvSpPr>
          <p:nvPr/>
        </p:nvSpPr>
        <p:spPr bwMode="auto">
          <a:xfrm flipV="1">
            <a:off x="7566025" y="5924550"/>
            <a:ext cx="33338" cy="587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01" name="Rectangle 113"/>
          <p:cNvSpPr>
            <a:spLocks noChangeArrowheads="1"/>
          </p:cNvSpPr>
          <p:nvPr/>
        </p:nvSpPr>
        <p:spPr bwMode="auto">
          <a:xfrm>
            <a:off x="7100888" y="5761038"/>
            <a:ext cx="273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H</a:t>
            </a:r>
          </a:p>
        </p:txBody>
      </p:sp>
      <p:sp>
        <p:nvSpPr>
          <p:cNvPr id="55402" name="Rectangle 114"/>
          <p:cNvSpPr>
            <a:spLocks noChangeArrowheads="1"/>
          </p:cNvSpPr>
          <p:nvPr/>
        </p:nvSpPr>
        <p:spPr bwMode="auto">
          <a:xfrm>
            <a:off x="228600" y="2505075"/>
            <a:ext cx="18653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800">
                <a:solidFill>
                  <a:schemeClr val="tx2"/>
                </a:solidFill>
              </a:rPr>
              <a:t>Proline (Pro)</a:t>
            </a:r>
          </a:p>
        </p:txBody>
      </p:sp>
      <p:sp>
        <p:nvSpPr>
          <p:cNvPr id="55403" name="Rectangle 115"/>
          <p:cNvSpPr>
            <a:spLocks noChangeArrowheads="1"/>
          </p:cNvSpPr>
          <p:nvPr/>
        </p:nvSpPr>
        <p:spPr bwMode="auto">
          <a:xfrm>
            <a:off x="1216025" y="3165475"/>
            <a:ext cx="7270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CH-COO</a:t>
            </a:r>
            <a:r>
              <a:rPr lang="en-US" altLang="en-US" sz="1000" b="0" baseline="30000"/>
              <a:t>-</a:t>
            </a:r>
          </a:p>
        </p:txBody>
      </p:sp>
      <p:sp>
        <p:nvSpPr>
          <p:cNvPr id="55404" name="Rectangle 116"/>
          <p:cNvSpPr>
            <a:spLocks noChangeArrowheads="1"/>
          </p:cNvSpPr>
          <p:nvPr/>
        </p:nvSpPr>
        <p:spPr bwMode="auto">
          <a:xfrm>
            <a:off x="1219200" y="29368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2</a:t>
            </a:r>
          </a:p>
        </p:txBody>
      </p:sp>
      <p:sp>
        <p:nvSpPr>
          <p:cNvPr id="55405" name="Rectangle 117"/>
          <p:cNvSpPr>
            <a:spLocks noChangeArrowheads="1"/>
          </p:cNvSpPr>
          <p:nvPr/>
        </p:nvSpPr>
        <p:spPr bwMode="auto">
          <a:xfrm>
            <a:off x="1395413" y="29527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5406" name="Rectangle 118"/>
          <p:cNvSpPr>
            <a:spLocks noChangeArrowheads="1"/>
          </p:cNvSpPr>
          <p:nvPr/>
        </p:nvSpPr>
        <p:spPr bwMode="auto">
          <a:xfrm rot="5400000">
            <a:off x="1229519" y="30487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407" name="Rectangle 119"/>
          <p:cNvSpPr>
            <a:spLocks noChangeArrowheads="1"/>
          </p:cNvSpPr>
          <p:nvPr/>
        </p:nvSpPr>
        <p:spPr bwMode="auto">
          <a:xfrm>
            <a:off x="917575" y="33178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2</a:t>
            </a:r>
          </a:p>
        </p:txBody>
      </p:sp>
      <p:sp>
        <p:nvSpPr>
          <p:cNvPr id="55408" name="Rectangle 120"/>
          <p:cNvSpPr>
            <a:spLocks noChangeArrowheads="1"/>
          </p:cNvSpPr>
          <p:nvPr/>
        </p:nvSpPr>
        <p:spPr bwMode="auto">
          <a:xfrm>
            <a:off x="917575" y="27844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2</a:t>
            </a:r>
          </a:p>
        </p:txBody>
      </p:sp>
      <p:sp>
        <p:nvSpPr>
          <p:cNvPr id="55409" name="Rectangle 121"/>
          <p:cNvSpPr>
            <a:spLocks noChangeArrowheads="1"/>
          </p:cNvSpPr>
          <p:nvPr/>
        </p:nvSpPr>
        <p:spPr bwMode="auto">
          <a:xfrm>
            <a:off x="612775" y="30892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2</a:t>
            </a:r>
          </a:p>
        </p:txBody>
      </p:sp>
      <p:sp>
        <p:nvSpPr>
          <p:cNvPr id="55410" name="Line 122"/>
          <p:cNvSpPr>
            <a:spLocks noChangeShapeType="1"/>
          </p:cNvSpPr>
          <p:nvPr/>
        </p:nvSpPr>
        <p:spPr bwMode="auto">
          <a:xfrm flipH="1" flipV="1">
            <a:off x="1138238" y="2967038"/>
            <a:ext cx="163512" cy="873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11" name="Line 123"/>
          <p:cNvSpPr>
            <a:spLocks noChangeShapeType="1"/>
          </p:cNvSpPr>
          <p:nvPr/>
        </p:nvSpPr>
        <p:spPr bwMode="auto">
          <a:xfrm flipH="1">
            <a:off x="1138238" y="3284538"/>
            <a:ext cx="163512" cy="619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12" name="Line 124"/>
          <p:cNvSpPr>
            <a:spLocks noChangeShapeType="1"/>
          </p:cNvSpPr>
          <p:nvPr/>
        </p:nvSpPr>
        <p:spPr bwMode="auto">
          <a:xfrm flipH="1" flipV="1">
            <a:off x="833438" y="3271838"/>
            <a:ext cx="163512" cy="1635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13" name="Line 125"/>
          <p:cNvSpPr>
            <a:spLocks noChangeShapeType="1"/>
          </p:cNvSpPr>
          <p:nvPr/>
        </p:nvSpPr>
        <p:spPr bwMode="auto">
          <a:xfrm flipH="1">
            <a:off x="833438" y="2903538"/>
            <a:ext cx="163512" cy="2143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414" name="Rectangle 126"/>
          <p:cNvSpPr>
            <a:spLocks noChangeArrowheads="1"/>
          </p:cNvSpPr>
          <p:nvPr/>
        </p:nvSpPr>
        <p:spPr bwMode="auto">
          <a:xfrm>
            <a:off x="1828800" y="2505075"/>
            <a:ext cx="18653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800">
                <a:solidFill>
                  <a:schemeClr val="tx2"/>
                </a:solidFill>
              </a:rPr>
              <a:t>Serine (Ser)</a:t>
            </a:r>
          </a:p>
        </p:txBody>
      </p:sp>
      <p:sp>
        <p:nvSpPr>
          <p:cNvPr id="55415" name="Rectangle 127"/>
          <p:cNvSpPr>
            <a:spLocks noChangeArrowheads="1"/>
          </p:cNvSpPr>
          <p:nvPr/>
        </p:nvSpPr>
        <p:spPr bwMode="auto">
          <a:xfrm>
            <a:off x="2451100" y="30892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5416" name="Rectangle 128"/>
          <p:cNvSpPr>
            <a:spLocks noChangeArrowheads="1"/>
          </p:cNvSpPr>
          <p:nvPr/>
        </p:nvSpPr>
        <p:spPr bwMode="auto">
          <a:xfrm>
            <a:off x="2743200" y="28606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5417" name="Rectangle 129"/>
          <p:cNvSpPr>
            <a:spLocks noChangeArrowheads="1"/>
          </p:cNvSpPr>
          <p:nvPr/>
        </p:nvSpPr>
        <p:spPr bwMode="auto">
          <a:xfrm>
            <a:off x="2919413" y="28765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5418" name="Rectangle 130"/>
          <p:cNvSpPr>
            <a:spLocks noChangeArrowheads="1"/>
          </p:cNvSpPr>
          <p:nvPr/>
        </p:nvSpPr>
        <p:spPr bwMode="auto">
          <a:xfrm rot="5400000">
            <a:off x="2753519"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419" name="Rectangle 131"/>
          <p:cNvSpPr>
            <a:spLocks noChangeArrowheads="1"/>
          </p:cNvSpPr>
          <p:nvPr/>
        </p:nvSpPr>
        <p:spPr bwMode="auto">
          <a:xfrm>
            <a:off x="2452688" y="2860675"/>
            <a:ext cx="3714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OH</a:t>
            </a:r>
          </a:p>
        </p:txBody>
      </p:sp>
      <p:sp>
        <p:nvSpPr>
          <p:cNvPr id="55420" name="Rectangle 132"/>
          <p:cNvSpPr>
            <a:spLocks noChangeArrowheads="1"/>
          </p:cNvSpPr>
          <p:nvPr/>
        </p:nvSpPr>
        <p:spPr bwMode="auto">
          <a:xfrm>
            <a:off x="3352800" y="2505075"/>
            <a:ext cx="2133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800">
                <a:solidFill>
                  <a:schemeClr val="tx2"/>
                </a:solidFill>
              </a:rPr>
              <a:t>Threonine (Thr)</a:t>
            </a:r>
          </a:p>
        </p:txBody>
      </p:sp>
      <p:sp>
        <p:nvSpPr>
          <p:cNvPr id="55421" name="Rectangle 133"/>
          <p:cNvSpPr>
            <a:spLocks noChangeArrowheads="1"/>
          </p:cNvSpPr>
          <p:nvPr/>
        </p:nvSpPr>
        <p:spPr bwMode="auto">
          <a:xfrm>
            <a:off x="3906838" y="3089275"/>
            <a:ext cx="12922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3</a:t>
            </a:r>
            <a:r>
              <a:rPr lang="en-US" altLang="en-US" sz="1000" b="0"/>
              <a:t> CH - CH-COO</a:t>
            </a:r>
            <a:r>
              <a:rPr lang="en-US" altLang="en-US" sz="1000" b="0" baseline="30000"/>
              <a:t>-</a:t>
            </a:r>
          </a:p>
        </p:txBody>
      </p:sp>
      <p:sp>
        <p:nvSpPr>
          <p:cNvPr id="55422" name="Rectangle 134"/>
          <p:cNvSpPr>
            <a:spLocks noChangeArrowheads="1"/>
          </p:cNvSpPr>
          <p:nvPr/>
        </p:nvSpPr>
        <p:spPr bwMode="auto">
          <a:xfrm>
            <a:off x="4495800" y="28606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5423" name="Rectangle 135"/>
          <p:cNvSpPr>
            <a:spLocks noChangeArrowheads="1"/>
          </p:cNvSpPr>
          <p:nvPr/>
        </p:nvSpPr>
        <p:spPr bwMode="auto">
          <a:xfrm>
            <a:off x="4672013" y="28765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5424" name="Rectangle 136"/>
          <p:cNvSpPr>
            <a:spLocks noChangeArrowheads="1"/>
          </p:cNvSpPr>
          <p:nvPr/>
        </p:nvSpPr>
        <p:spPr bwMode="auto">
          <a:xfrm rot="5400000">
            <a:off x="4506119"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425" name="Rectangle 137"/>
          <p:cNvSpPr>
            <a:spLocks noChangeArrowheads="1"/>
          </p:cNvSpPr>
          <p:nvPr/>
        </p:nvSpPr>
        <p:spPr bwMode="auto">
          <a:xfrm>
            <a:off x="4205288" y="2860675"/>
            <a:ext cx="3714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OH</a:t>
            </a:r>
          </a:p>
        </p:txBody>
      </p:sp>
      <p:sp>
        <p:nvSpPr>
          <p:cNvPr id="55426" name="Rectangle 138"/>
          <p:cNvSpPr>
            <a:spLocks noChangeArrowheads="1"/>
          </p:cNvSpPr>
          <p:nvPr/>
        </p:nvSpPr>
        <p:spPr bwMode="auto">
          <a:xfrm rot="5400000">
            <a:off x="2477294"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427" name="Rectangle 139"/>
          <p:cNvSpPr>
            <a:spLocks noChangeArrowheads="1"/>
          </p:cNvSpPr>
          <p:nvPr/>
        </p:nvSpPr>
        <p:spPr bwMode="auto">
          <a:xfrm rot="5400000">
            <a:off x="4229894"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428" name="Rectangle 140"/>
          <p:cNvSpPr>
            <a:spLocks noChangeArrowheads="1"/>
          </p:cNvSpPr>
          <p:nvPr/>
        </p:nvSpPr>
        <p:spPr bwMode="auto">
          <a:xfrm>
            <a:off x="5105400" y="2505075"/>
            <a:ext cx="21336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800">
                <a:solidFill>
                  <a:schemeClr val="tx2"/>
                </a:solidFill>
              </a:rPr>
              <a:t>Aspartic acid</a:t>
            </a:r>
          </a:p>
          <a:p>
            <a:pPr algn="ctr">
              <a:spcBef>
                <a:spcPct val="0"/>
              </a:spcBef>
              <a:buSzTx/>
              <a:buFontTx/>
              <a:buNone/>
            </a:pPr>
            <a:r>
              <a:rPr lang="en-US" altLang="en-US" sz="1800">
                <a:solidFill>
                  <a:schemeClr val="tx2"/>
                </a:solidFill>
              </a:rPr>
              <a:t>                 (Asp)</a:t>
            </a:r>
          </a:p>
        </p:txBody>
      </p:sp>
      <p:sp>
        <p:nvSpPr>
          <p:cNvPr id="55429" name="Rectangle 141"/>
          <p:cNvSpPr>
            <a:spLocks noChangeArrowheads="1"/>
          </p:cNvSpPr>
          <p:nvPr/>
        </p:nvSpPr>
        <p:spPr bwMode="auto">
          <a:xfrm>
            <a:off x="5505450" y="3089275"/>
            <a:ext cx="11842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   </a:t>
            </a:r>
            <a:r>
              <a:rPr lang="en-US" altLang="en-US" sz="1000" b="0"/>
              <a:t>- CH - COO</a:t>
            </a:r>
            <a:r>
              <a:rPr lang="en-US" altLang="en-US" sz="1000" b="0" baseline="30000"/>
              <a:t>-</a:t>
            </a:r>
          </a:p>
        </p:txBody>
      </p:sp>
      <p:sp>
        <p:nvSpPr>
          <p:cNvPr id="55430" name="Rectangle 142"/>
          <p:cNvSpPr>
            <a:spLocks noChangeArrowheads="1"/>
          </p:cNvSpPr>
          <p:nvPr/>
        </p:nvSpPr>
        <p:spPr bwMode="auto">
          <a:xfrm>
            <a:off x="5915025" y="28606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5431" name="Rectangle 143"/>
          <p:cNvSpPr>
            <a:spLocks noChangeArrowheads="1"/>
          </p:cNvSpPr>
          <p:nvPr/>
        </p:nvSpPr>
        <p:spPr bwMode="auto">
          <a:xfrm>
            <a:off x="6091238" y="28765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5432" name="Rectangle 144"/>
          <p:cNvSpPr>
            <a:spLocks noChangeArrowheads="1"/>
          </p:cNvSpPr>
          <p:nvPr/>
        </p:nvSpPr>
        <p:spPr bwMode="auto">
          <a:xfrm rot="5400000">
            <a:off x="5925344"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433" name="Rectangle 145"/>
          <p:cNvSpPr>
            <a:spLocks noChangeArrowheads="1"/>
          </p:cNvSpPr>
          <p:nvPr/>
        </p:nvSpPr>
        <p:spPr bwMode="auto">
          <a:xfrm>
            <a:off x="5500688" y="2860675"/>
            <a:ext cx="5619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COOH</a:t>
            </a:r>
          </a:p>
        </p:txBody>
      </p:sp>
      <p:sp>
        <p:nvSpPr>
          <p:cNvPr id="55434" name="Rectangle 146"/>
          <p:cNvSpPr>
            <a:spLocks noChangeArrowheads="1"/>
          </p:cNvSpPr>
          <p:nvPr/>
        </p:nvSpPr>
        <p:spPr bwMode="auto">
          <a:xfrm rot="5400000">
            <a:off x="5534819"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435" name="Rectangle 147"/>
          <p:cNvSpPr>
            <a:spLocks noChangeArrowheads="1"/>
          </p:cNvSpPr>
          <p:nvPr/>
        </p:nvSpPr>
        <p:spPr bwMode="auto">
          <a:xfrm>
            <a:off x="6705600" y="2505075"/>
            <a:ext cx="24384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800">
                <a:solidFill>
                  <a:schemeClr val="tx2"/>
                </a:solidFill>
              </a:rPr>
              <a:t>Asparagine </a:t>
            </a:r>
          </a:p>
          <a:p>
            <a:pPr algn="ctr">
              <a:spcBef>
                <a:spcPct val="0"/>
              </a:spcBef>
              <a:buSzTx/>
              <a:buFontTx/>
              <a:buNone/>
            </a:pPr>
            <a:r>
              <a:rPr lang="en-US" altLang="en-US" sz="1800">
                <a:solidFill>
                  <a:schemeClr val="tx2"/>
                </a:solidFill>
              </a:rPr>
              <a:t>                    (Asp N)</a:t>
            </a:r>
          </a:p>
        </p:txBody>
      </p:sp>
      <p:sp>
        <p:nvSpPr>
          <p:cNvPr id="55436" name="Rectangle 148"/>
          <p:cNvSpPr>
            <a:spLocks noChangeArrowheads="1"/>
          </p:cNvSpPr>
          <p:nvPr/>
        </p:nvSpPr>
        <p:spPr bwMode="auto">
          <a:xfrm>
            <a:off x="7105650" y="3089275"/>
            <a:ext cx="1244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    </a:t>
            </a:r>
            <a:r>
              <a:rPr lang="en-US" altLang="en-US" sz="1000" b="0"/>
              <a:t>-  CH - COO</a:t>
            </a:r>
            <a:r>
              <a:rPr lang="en-US" altLang="en-US" sz="1000" b="0" baseline="30000"/>
              <a:t>-</a:t>
            </a:r>
          </a:p>
        </p:txBody>
      </p:sp>
      <p:sp>
        <p:nvSpPr>
          <p:cNvPr id="55437" name="Rectangle 149"/>
          <p:cNvSpPr>
            <a:spLocks noChangeArrowheads="1"/>
          </p:cNvSpPr>
          <p:nvPr/>
        </p:nvSpPr>
        <p:spPr bwMode="auto">
          <a:xfrm>
            <a:off x="7591425" y="28606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5438" name="Rectangle 150"/>
          <p:cNvSpPr>
            <a:spLocks noChangeArrowheads="1"/>
          </p:cNvSpPr>
          <p:nvPr/>
        </p:nvSpPr>
        <p:spPr bwMode="auto">
          <a:xfrm>
            <a:off x="7767638" y="28765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5439" name="Rectangle 151"/>
          <p:cNvSpPr>
            <a:spLocks noChangeArrowheads="1"/>
          </p:cNvSpPr>
          <p:nvPr/>
        </p:nvSpPr>
        <p:spPr bwMode="auto">
          <a:xfrm rot="5400000">
            <a:off x="7601744"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440" name="Rectangle 152"/>
          <p:cNvSpPr>
            <a:spLocks noChangeArrowheads="1"/>
          </p:cNvSpPr>
          <p:nvPr/>
        </p:nvSpPr>
        <p:spPr bwMode="auto">
          <a:xfrm>
            <a:off x="7100888" y="2860675"/>
            <a:ext cx="63976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CO NH</a:t>
            </a:r>
            <a:r>
              <a:rPr lang="en-US" altLang="en-US" sz="1000" b="0" baseline="-25000"/>
              <a:t>2</a:t>
            </a:r>
          </a:p>
        </p:txBody>
      </p:sp>
      <p:sp>
        <p:nvSpPr>
          <p:cNvPr id="55441" name="Rectangle 153"/>
          <p:cNvSpPr>
            <a:spLocks noChangeArrowheads="1"/>
          </p:cNvSpPr>
          <p:nvPr/>
        </p:nvSpPr>
        <p:spPr bwMode="auto">
          <a:xfrm rot="5400000">
            <a:off x="7135019"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442" name="Rectangle 154"/>
          <p:cNvSpPr>
            <a:spLocks noChangeArrowheads="1"/>
          </p:cNvSpPr>
          <p:nvPr/>
        </p:nvSpPr>
        <p:spPr bwMode="auto">
          <a:xfrm>
            <a:off x="304800" y="1133475"/>
            <a:ext cx="17891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800">
                <a:solidFill>
                  <a:schemeClr val="tx2"/>
                </a:solidFill>
              </a:rPr>
              <a:t>Glycine (Gly)</a:t>
            </a:r>
          </a:p>
        </p:txBody>
      </p:sp>
      <p:sp>
        <p:nvSpPr>
          <p:cNvPr id="55443" name="Rectangle 155"/>
          <p:cNvSpPr>
            <a:spLocks noChangeArrowheads="1"/>
          </p:cNvSpPr>
          <p:nvPr/>
        </p:nvSpPr>
        <p:spPr bwMode="auto">
          <a:xfrm>
            <a:off x="922338" y="1717675"/>
            <a:ext cx="86201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H-CH-COO</a:t>
            </a:r>
            <a:r>
              <a:rPr lang="en-US" altLang="en-US" sz="1000" b="0" baseline="30000"/>
              <a:t>-</a:t>
            </a:r>
          </a:p>
        </p:txBody>
      </p:sp>
      <p:sp>
        <p:nvSpPr>
          <p:cNvPr id="55444" name="Rectangle 156"/>
          <p:cNvSpPr>
            <a:spLocks noChangeArrowheads="1"/>
          </p:cNvSpPr>
          <p:nvPr/>
        </p:nvSpPr>
        <p:spPr bwMode="auto">
          <a:xfrm>
            <a:off x="1066800" y="14890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5445" name="Rectangle 157"/>
          <p:cNvSpPr>
            <a:spLocks noChangeArrowheads="1"/>
          </p:cNvSpPr>
          <p:nvPr/>
        </p:nvSpPr>
        <p:spPr bwMode="auto">
          <a:xfrm>
            <a:off x="1243013" y="15049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5446" name="Rectangle 158"/>
          <p:cNvSpPr>
            <a:spLocks noChangeArrowheads="1"/>
          </p:cNvSpPr>
          <p:nvPr/>
        </p:nvSpPr>
        <p:spPr bwMode="auto">
          <a:xfrm rot="5400000">
            <a:off x="1077119"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447" name="Rectangle 159"/>
          <p:cNvSpPr>
            <a:spLocks noChangeArrowheads="1"/>
          </p:cNvSpPr>
          <p:nvPr/>
        </p:nvSpPr>
        <p:spPr bwMode="auto">
          <a:xfrm>
            <a:off x="2179638" y="1133475"/>
            <a:ext cx="163036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800">
                <a:solidFill>
                  <a:schemeClr val="tx2"/>
                </a:solidFill>
              </a:rPr>
              <a:t>Alanine (Ala)</a:t>
            </a:r>
          </a:p>
        </p:txBody>
      </p:sp>
      <p:sp>
        <p:nvSpPr>
          <p:cNvPr id="55448" name="Rectangle 160"/>
          <p:cNvSpPr>
            <a:spLocks noChangeArrowheads="1"/>
          </p:cNvSpPr>
          <p:nvPr/>
        </p:nvSpPr>
        <p:spPr bwMode="auto">
          <a:xfrm>
            <a:off x="2451100" y="17176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3</a:t>
            </a:r>
            <a:r>
              <a:rPr lang="en-US" altLang="en-US" sz="1000" b="0"/>
              <a:t>-CH-COO</a:t>
            </a:r>
            <a:r>
              <a:rPr lang="en-US" altLang="en-US" sz="1000" b="0" baseline="30000"/>
              <a:t>-</a:t>
            </a:r>
          </a:p>
        </p:txBody>
      </p:sp>
      <p:sp>
        <p:nvSpPr>
          <p:cNvPr id="55449" name="Rectangle 161"/>
          <p:cNvSpPr>
            <a:spLocks noChangeArrowheads="1"/>
          </p:cNvSpPr>
          <p:nvPr/>
        </p:nvSpPr>
        <p:spPr bwMode="auto">
          <a:xfrm>
            <a:off x="2743200" y="14890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5450" name="Rectangle 162"/>
          <p:cNvSpPr>
            <a:spLocks noChangeArrowheads="1"/>
          </p:cNvSpPr>
          <p:nvPr/>
        </p:nvSpPr>
        <p:spPr bwMode="auto">
          <a:xfrm>
            <a:off x="2919413" y="15049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5451" name="Rectangle 163"/>
          <p:cNvSpPr>
            <a:spLocks noChangeArrowheads="1"/>
          </p:cNvSpPr>
          <p:nvPr/>
        </p:nvSpPr>
        <p:spPr bwMode="auto">
          <a:xfrm rot="5400000">
            <a:off x="2753519"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452" name="Rectangle 164"/>
          <p:cNvSpPr>
            <a:spLocks noChangeArrowheads="1"/>
          </p:cNvSpPr>
          <p:nvPr/>
        </p:nvSpPr>
        <p:spPr bwMode="auto">
          <a:xfrm>
            <a:off x="3779838" y="1133475"/>
            <a:ext cx="15144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800">
                <a:solidFill>
                  <a:schemeClr val="tx2"/>
                </a:solidFill>
              </a:rPr>
              <a:t>Valine (Val)</a:t>
            </a:r>
          </a:p>
        </p:txBody>
      </p:sp>
      <p:sp>
        <p:nvSpPr>
          <p:cNvPr id="55453" name="Rectangle 165"/>
          <p:cNvSpPr>
            <a:spLocks noChangeArrowheads="1"/>
          </p:cNvSpPr>
          <p:nvPr/>
        </p:nvSpPr>
        <p:spPr bwMode="auto">
          <a:xfrm>
            <a:off x="3906838" y="1717675"/>
            <a:ext cx="12922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3</a:t>
            </a:r>
            <a:r>
              <a:rPr lang="en-US" altLang="en-US" sz="1000" b="0"/>
              <a:t> CH - CH-COO</a:t>
            </a:r>
            <a:r>
              <a:rPr lang="en-US" altLang="en-US" sz="1000" b="0" baseline="30000"/>
              <a:t>-</a:t>
            </a:r>
          </a:p>
        </p:txBody>
      </p:sp>
      <p:sp>
        <p:nvSpPr>
          <p:cNvPr id="55454" name="Rectangle 166"/>
          <p:cNvSpPr>
            <a:spLocks noChangeArrowheads="1"/>
          </p:cNvSpPr>
          <p:nvPr/>
        </p:nvSpPr>
        <p:spPr bwMode="auto">
          <a:xfrm>
            <a:off x="4495800" y="14890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5455" name="Rectangle 167"/>
          <p:cNvSpPr>
            <a:spLocks noChangeArrowheads="1"/>
          </p:cNvSpPr>
          <p:nvPr/>
        </p:nvSpPr>
        <p:spPr bwMode="auto">
          <a:xfrm>
            <a:off x="4672013" y="15049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5456" name="Rectangle 168"/>
          <p:cNvSpPr>
            <a:spLocks noChangeArrowheads="1"/>
          </p:cNvSpPr>
          <p:nvPr/>
        </p:nvSpPr>
        <p:spPr bwMode="auto">
          <a:xfrm rot="5400000">
            <a:off x="4506119"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457" name="Rectangle 169"/>
          <p:cNvSpPr>
            <a:spLocks noChangeArrowheads="1"/>
          </p:cNvSpPr>
          <p:nvPr/>
        </p:nvSpPr>
        <p:spPr bwMode="auto">
          <a:xfrm>
            <a:off x="4205288" y="1489075"/>
            <a:ext cx="414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3</a:t>
            </a:r>
          </a:p>
        </p:txBody>
      </p:sp>
      <p:sp>
        <p:nvSpPr>
          <p:cNvPr id="55458" name="Rectangle 170"/>
          <p:cNvSpPr>
            <a:spLocks noChangeArrowheads="1"/>
          </p:cNvSpPr>
          <p:nvPr/>
        </p:nvSpPr>
        <p:spPr bwMode="auto">
          <a:xfrm rot="5400000">
            <a:off x="4229894"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459" name="Rectangle 171"/>
          <p:cNvSpPr>
            <a:spLocks noChangeArrowheads="1"/>
          </p:cNvSpPr>
          <p:nvPr/>
        </p:nvSpPr>
        <p:spPr bwMode="auto">
          <a:xfrm>
            <a:off x="5257800" y="1133475"/>
            <a:ext cx="18288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800">
                <a:solidFill>
                  <a:schemeClr val="tx2"/>
                </a:solidFill>
              </a:rPr>
              <a:t>Leucine (Leu)</a:t>
            </a:r>
          </a:p>
        </p:txBody>
      </p:sp>
      <p:sp>
        <p:nvSpPr>
          <p:cNvPr id="55460" name="Rectangle 172"/>
          <p:cNvSpPr>
            <a:spLocks noChangeArrowheads="1"/>
          </p:cNvSpPr>
          <p:nvPr/>
        </p:nvSpPr>
        <p:spPr bwMode="auto">
          <a:xfrm>
            <a:off x="5407025" y="1717675"/>
            <a:ext cx="14557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3</a:t>
            </a:r>
            <a:r>
              <a:rPr lang="en-US" altLang="en-US" sz="1000" b="0"/>
              <a:t>CH CH</a:t>
            </a:r>
            <a:r>
              <a:rPr lang="en-US" altLang="en-US" sz="1000" b="0" baseline="-25000"/>
              <a:t>2</a:t>
            </a:r>
            <a:r>
              <a:rPr lang="en-US" altLang="en-US" sz="1000" b="0"/>
              <a:t>-CH-COO</a:t>
            </a:r>
            <a:r>
              <a:rPr lang="en-US" altLang="en-US" sz="1000" b="0" baseline="30000"/>
              <a:t>-</a:t>
            </a:r>
          </a:p>
        </p:txBody>
      </p:sp>
      <p:sp>
        <p:nvSpPr>
          <p:cNvPr id="55461" name="Rectangle 173"/>
          <p:cNvSpPr>
            <a:spLocks noChangeArrowheads="1"/>
          </p:cNvSpPr>
          <p:nvPr/>
        </p:nvSpPr>
        <p:spPr bwMode="auto">
          <a:xfrm>
            <a:off x="6153150" y="14890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5462" name="Rectangle 174"/>
          <p:cNvSpPr>
            <a:spLocks noChangeArrowheads="1"/>
          </p:cNvSpPr>
          <p:nvPr/>
        </p:nvSpPr>
        <p:spPr bwMode="auto">
          <a:xfrm>
            <a:off x="6329363" y="15049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5463" name="Rectangle 175"/>
          <p:cNvSpPr>
            <a:spLocks noChangeArrowheads="1"/>
          </p:cNvSpPr>
          <p:nvPr/>
        </p:nvSpPr>
        <p:spPr bwMode="auto">
          <a:xfrm rot="5400000">
            <a:off x="6163469"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464" name="Rectangle 176"/>
          <p:cNvSpPr>
            <a:spLocks noChangeArrowheads="1"/>
          </p:cNvSpPr>
          <p:nvPr/>
        </p:nvSpPr>
        <p:spPr bwMode="auto">
          <a:xfrm>
            <a:off x="5643563" y="1489075"/>
            <a:ext cx="414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3</a:t>
            </a:r>
          </a:p>
        </p:txBody>
      </p:sp>
      <p:sp>
        <p:nvSpPr>
          <p:cNvPr id="55465" name="Rectangle 177"/>
          <p:cNvSpPr>
            <a:spLocks noChangeArrowheads="1"/>
          </p:cNvSpPr>
          <p:nvPr/>
        </p:nvSpPr>
        <p:spPr bwMode="auto">
          <a:xfrm rot="5400000">
            <a:off x="5668169"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466" name="Rectangle 178"/>
          <p:cNvSpPr>
            <a:spLocks noChangeArrowheads="1"/>
          </p:cNvSpPr>
          <p:nvPr/>
        </p:nvSpPr>
        <p:spPr bwMode="auto">
          <a:xfrm>
            <a:off x="6858000" y="1133475"/>
            <a:ext cx="22860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800">
                <a:solidFill>
                  <a:schemeClr val="tx2"/>
                </a:solidFill>
              </a:rPr>
              <a:t>Isoleucine (Ileu)</a:t>
            </a:r>
          </a:p>
        </p:txBody>
      </p:sp>
      <p:sp>
        <p:nvSpPr>
          <p:cNvPr id="55467" name="Rectangle 179"/>
          <p:cNvSpPr>
            <a:spLocks noChangeArrowheads="1"/>
          </p:cNvSpPr>
          <p:nvPr/>
        </p:nvSpPr>
        <p:spPr bwMode="auto">
          <a:xfrm>
            <a:off x="7065963" y="1717675"/>
            <a:ext cx="149066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3</a:t>
            </a:r>
            <a:r>
              <a:rPr lang="en-US" altLang="en-US" sz="1000" b="0"/>
              <a:t>CH</a:t>
            </a:r>
            <a:r>
              <a:rPr lang="en-US" altLang="en-US" sz="1000" b="0" baseline="-25000"/>
              <a:t>2</a:t>
            </a:r>
            <a:r>
              <a:rPr lang="en-US" altLang="en-US" sz="1000" b="0"/>
              <a:t>CH - CH-COO</a:t>
            </a:r>
            <a:r>
              <a:rPr lang="en-US" altLang="en-US" sz="1000" b="0" baseline="30000"/>
              <a:t>-</a:t>
            </a:r>
          </a:p>
        </p:txBody>
      </p:sp>
      <p:sp>
        <p:nvSpPr>
          <p:cNvPr id="55468" name="Rectangle 180"/>
          <p:cNvSpPr>
            <a:spLocks noChangeArrowheads="1"/>
          </p:cNvSpPr>
          <p:nvPr/>
        </p:nvSpPr>
        <p:spPr bwMode="auto">
          <a:xfrm>
            <a:off x="7829550" y="14890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5469" name="Rectangle 181"/>
          <p:cNvSpPr>
            <a:spLocks noChangeArrowheads="1"/>
          </p:cNvSpPr>
          <p:nvPr/>
        </p:nvSpPr>
        <p:spPr bwMode="auto">
          <a:xfrm>
            <a:off x="8005763" y="15049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5470" name="Rectangle 182"/>
          <p:cNvSpPr>
            <a:spLocks noChangeArrowheads="1"/>
          </p:cNvSpPr>
          <p:nvPr/>
        </p:nvSpPr>
        <p:spPr bwMode="auto">
          <a:xfrm rot="5400000">
            <a:off x="7839869"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5471" name="Rectangle 183"/>
          <p:cNvSpPr>
            <a:spLocks noChangeArrowheads="1"/>
          </p:cNvSpPr>
          <p:nvPr/>
        </p:nvSpPr>
        <p:spPr bwMode="auto">
          <a:xfrm>
            <a:off x="7519988" y="1489075"/>
            <a:ext cx="414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3</a:t>
            </a:r>
          </a:p>
        </p:txBody>
      </p:sp>
      <p:sp>
        <p:nvSpPr>
          <p:cNvPr id="55472" name="Rectangle 184"/>
          <p:cNvSpPr>
            <a:spLocks noChangeArrowheads="1"/>
          </p:cNvSpPr>
          <p:nvPr/>
        </p:nvSpPr>
        <p:spPr bwMode="auto">
          <a:xfrm rot="5400000">
            <a:off x="7544594"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587" name="Rectangle 3"/>
          <p:cNvSpPr>
            <a:spLocks noGrp="1" noChangeArrowheads="1"/>
          </p:cNvSpPr>
          <p:nvPr>
            <p:ph type="title"/>
          </p:nvPr>
        </p:nvSpPr>
        <p:spPr>
          <a:xfrm>
            <a:off x="304800" y="457200"/>
            <a:ext cx="8534400" cy="533400"/>
          </a:xfrm>
        </p:spPr>
        <p:txBody>
          <a:bodyPr/>
          <a:lstStyle/>
          <a:p>
            <a:pPr>
              <a:defRPr/>
            </a:pPr>
            <a:r>
              <a:rPr lang="en-US" sz="2400">
                <a:solidFill>
                  <a:schemeClr val="hlink"/>
                </a:solidFill>
              </a:rPr>
              <a:t>The Twenty Common Amino Acids Occurring in Proteins</a:t>
            </a:r>
          </a:p>
        </p:txBody>
      </p:sp>
      <p:sp>
        <p:nvSpPr>
          <p:cNvPr id="57348" name="Rectangle 4"/>
          <p:cNvSpPr>
            <a:spLocks noChangeArrowheads="1"/>
          </p:cNvSpPr>
          <p:nvPr/>
        </p:nvSpPr>
        <p:spPr bwMode="auto">
          <a:xfrm>
            <a:off x="2179638" y="52482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Phenylalanine (Phe)</a:t>
            </a:r>
          </a:p>
        </p:txBody>
      </p:sp>
      <p:sp>
        <p:nvSpPr>
          <p:cNvPr id="57349" name="AutoShape 5"/>
          <p:cNvSpPr>
            <a:spLocks noChangeArrowheads="1"/>
          </p:cNvSpPr>
          <p:nvPr/>
        </p:nvSpPr>
        <p:spPr bwMode="auto">
          <a:xfrm>
            <a:off x="2349500" y="5835650"/>
            <a:ext cx="215900" cy="215900"/>
          </a:xfrm>
          <a:prstGeom prst="hexagon">
            <a:avLst>
              <a:gd name="adj" fmla="val 24986"/>
              <a:gd name="vf" fmla="val 11547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57350" name="Line 6"/>
          <p:cNvSpPr>
            <a:spLocks noChangeShapeType="1"/>
          </p:cNvSpPr>
          <p:nvPr/>
        </p:nvSpPr>
        <p:spPr bwMode="auto">
          <a:xfrm>
            <a:off x="2379663" y="5951538"/>
            <a:ext cx="33337" cy="777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1" name="Line 7"/>
          <p:cNvSpPr>
            <a:spLocks noChangeShapeType="1"/>
          </p:cNvSpPr>
          <p:nvPr/>
        </p:nvSpPr>
        <p:spPr bwMode="auto">
          <a:xfrm>
            <a:off x="2420938" y="5857875"/>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2" name="Line 8"/>
          <p:cNvSpPr>
            <a:spLocks noChangeShapeType="1"/>
          </p:cNvSpPr>
          <p:nvPr/>
        </p:nvSpPr>
        <p:spPr bwMode="auto">
          <a:xfrm flipH="1">
            <a:off x="2497138" y="5948363"/>
            <a:ext cx="52387" cy="777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3" name="Rectangle 9"/>
          <p:cNvSpPr>
            <a:spLocks noChangeArrowheads="1"/>
          </p:cNvSpPr>
          <p:nvPr/>
        </p:nvSpPr>
        <p:spPr bwMode="auto">
          <a:xfrm>
            <a:off x="2527300" y="58324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7354" name="Rectangle 10"/>
          <p:cNvSpPr>
            <a:spLocks noChangeArrowheads="1"/>
          </p:cNvSpPr>
          <p:nvPr/>
        </p:nvSpPr>
        <p:spPr bwMode="auto">
          <a:xfrm>
            <a:off x="2819400" y="56038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7355" name="Rectangle 11"/>
          <p:cNvSpPr>
            <a:spLocks noChangeArrowheads="1"/>
          </p:cNvSpPr>
          <p:nvPr/>
        </p:nvSpPr>
        <p:spPr bwMode="auto">
          <a:xfrm>
            <a:off x="2995613" y="56197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7356" name="Rectangle 12"/>
          <p:cNvSpPr>
            <a:spLocks noChangeArrowheads="1"/>
          </p:cNvSpPr>
          <p:nvPr/>
        </p:nvSpPr>
        <p:spPr bwMode="auto">
          <a:xfrm rot="5400000">
            <a:off x="2829719" y="57157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357" name="Rectangle 13"/>
          <p:cNvSpPr>
            <a:spLocks noChangeArrowheads="1"/>
          </p:cNvSpPr>
          <p:nvPr/>
        </p:nvSpPr>
        <p:spPr bwMode="auto">
          <a:xfrm>
            <a:off x="579438" y="52482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Methionine (Met)</a:t>
            </a:r>
          </a:p>
        </p:txBody>
      </p:sp>
      <p:sp>
        <p:nvSpPr>
          <p:cNvPr id="57358" name="Rectangle 14"/>
          <p:cNvSpPr>
            <a:spLocks noChangeArrowheads="1"/>
          </p:cNvSpPr>
          <p:nvPr/>
        </p:nvSpPr>
        <p:spPr bwMode="auto">
          <a:xfrm>
            <a:off x="927100" y="58324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7359" name="Rectangle 15"/>
          <p:cNvSpPr>
            <a:spLocks noChangeArrowheads="1"/>
          </p:cNvSpPr>
          <p:nvPr/>
        </p:nvSpPr>
        <p:spPr bwMode="auto">
          <a:xfrm>
            <a:off x="1219200" y="56038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7360" name="Rectangle 16"/>
          <p:cNvSpPr>
            <a:spLocks noChangeArrowheads="1"/>
          </p:cNvSpPr>
          <p:nvPr/>
        </p:nvSpPr>
        <p:spPr bwMode="auto">
          <a:xfrm>
            <a:off x="1395413" y="56197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7361" name="Rectangle 17"/>
          <p:cNvSpPr>
            <a:spLocks noChangeArrowheads="1"/>
          </p:cNvSpPr>
          <p:nvPr/>
        </p:nvSpPr>
        <p:spPr bwMode="auto">
          <a:xfrm rot="5400000">
            <a:off x="1229519" y="57157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362" name="Rectangle 18"/>
          <p:cNvSpPr>
            <a:spLocks noChangeArrowheads="1"/>
          </p:cNvSpPr>
          <p:nvPr/>
        </p:nvSpPr>
        <p:spPr bwMode="auto">
          <a:xfrm>
            <a:off x="688975" y="58324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2</a:t>
            </a:r>
          </a:p>
        </p:txBody>
      </p:sp>
      <p:sp>
        <p:nvSpPr>
          <p:cNvPr id="57363" name="Rectangle 19"/>
          <p:cNvSpPr>
            <a:spLocks noChangeArrowheads="1"/>
          </p:cNvSpPr>
          <p:nvPr/>
        </p:nvSpPr>
        <p:spPr bwMode="auto">
          <a:xfrm>
            <a:off x="700088" y="5603875"/>
            <a:ext cx="541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S-CH</a:t>
            </a:r>
            <a:r>
              <a:rPr lang="en-US" altLang="en-US" sz="1000" b="0" baseline="-25000"/>
              <a:t>3</a:t>
            </a:r>
          </a:p>
        </p:txBody>
      </p:sp>
      <p:sp>
        <p:nvSpPr>
          <p:cNvPr id="57364" name="Rectangle 20"/>
          <p:cNvSpPr>
            <a:spLocks noChangeArrowheads="1"/>
          </p:cNvSpPr>
          <p:nvPr/>
        </p:nvSpPr>
        <p:spPr bwMode="auto">
          <a:xfrm rot="5400000">
            <a:off x="696119" y="57157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365" name="Rectangle 21"/>
          <p:cNvSpPr>
            <a:spLocks noChangeArrowheads="1"/>
          </p:cNvSpPr>
          <p:nvPr/>
        </p:nvSpPr>
        <p:spPr bwMode="auto">
          <a:xfrm>
            <a:off x="3779838" y="52482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Tyrosine (Tyr)</a:t>
            </a:r>
          </a:p>
        </p:txBody>
      </p:sp>
      <p:grpSp>
        <p:nvGrpSpPr>
          <p:cNvPr id="57366" name="Group 26"/>
          <p:cNvGrpSpPr>
            <a:grpSpLocks/>
          </p:cNvGrpSpPr>
          <p:nvPr/>
        </p:nvGrpSpPr>
        <p:grpSpPr bwMode="auto">
          <a:xfrm>
            <a:off x="4102100" y="5835650"/>
            <a:ext cx="215900" cy="215900"/>
            <a:chOff x="2584" y="3676"/>
            <a:chExt cx="136" cy="136"/>
          </a:xfrm>
        </p:grpSpPr>
        <p:sp>
          <p:nvSpPr>
            <p:cNvPr id="57528" name="AutoShape 22"/>
            <p:cNvSpPr>
              <a:spLocks noChangeArrowheads="1"/>
            </p:cNvSpPr>
            <p:nvPr/>
          </p:nvSpPr>
          <p:spPr bwMode="auto">
            <a:xfrm>
              <a:off x="2584" y="3676"/>
              <a:ext cx="136" cy="136"/>
            </a:xfrm>
            <a:prstGeom prst="hexagon">
              <a:avLst>
                <a:gd name="adj" fmla="val 24986"/>
                <a:gd name="vf" fmla="val 11547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57529" name="Line 23"/>
            <p:cNvSpPr>
              <a:spLocks noChangeShapeType="1"/>
            </p:cNvSpPr>
            <p:nvPr/>
          </p:nvSpPr>
          <p:spPr bwMode="auto">
            <a:xfrm>
              <a:off x="2603" y="3749"/>
              <a:ext cx="21" cy="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30" name="Line 24"/>
            <p:cNvSpPr>
              <a:spLocks noChangeShapeType="1"/>
            </p:cNvSpPr>
            <p:nvPr/>
          </p:nvSpPr>
          <p:spPr bwMode="auto">
            <a:xfrm>
              <a:off x="2629" y="3690"/>
              <a:ext cx="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31" name="Line 25"/>
            <p:cNvSpPr>
              <a:spLocks noChangeShapeType="1"/>
            </p:cNvSpPr>
            <p:nvPr/>
          </p:nvSpPr>
          <p:spPr bwMode="auto">
            <a:xfrm flipH="1">
              <a:off x="2677" y="3747"/>
              <a:ext cx="33" cy="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7367" name="Rectangle 27"/>
          <p:cNvSpPr>
            <a:spLocks noChangeArrowheads="1"/>
          </p:cNvSpPr>
          <p:nvPr/>
        </p:nvSpPr>
        <p:spPr bwMode="auto">
          <a:xfrm>
            <a:off x="4279900" y="58324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7368" name="Rectangle 28"/>
          <p:cNvSpPr>
            <a:spLocks noChangeArrowheads="1"/>
          </p:cNvSpPr>
          <p:nvPr/>
        </p:nvSpPr>
        <p:spPr bwMode="auto">
          <a:xfrm>
            <a:off x="4572000" y="56038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7369" name="Rectangle 29"/>
          <p:cNvSpPr>
            <a:spLocks noChangeArrowheads="1"/>
          </p:cNvSpPr>
          <p:nvPr/>
        </p:nvSpPr>
        <p:spPr bwMode="auto">
          <a:xfrm>
            <a:off x="4748213" y="56197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7370" name="Rectangle 30"/>
          <p:cNvSpPr>
            <a:spLocks noChangeArrowheads="1"/>
          </p:cNvSpPr>
          <p:nvPr/>
        </p:nvSpPr>
        <p:spPr bwMode="auto">
          <a:xfrm rot="5400000">
            <a:off x="4582319" y="57157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371" name="Rectangle 31"/>
          <p:cNvSpPr>
            <a:spLocks noChangeArrowheads="1"/>
          </p:cNvSpPr>
          <p:nvPr/>
        </p:nvSpPr>
        <p:spPr bwMode="auto">
          <a:xfrm>
            <a:off x="3756025" y="5832475"/>
            <a:ext cx="3714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HO</a:t>
            </a:r>
          </a:p>
        </p:txBody>
      </p:sp>
      <p:sp>
        <p:nvSpPr>
          <p:cNvPr id="57372" name="Rectangle 32"/>
          <p:cNvSpPr>
            <a:spLocks noChangeArrowheads="1"/>
          </p:cNvSpPr>
          <p:nvPr/>
        </p:nvSpPr>
        <p:spPr bwMode="auto">
          <a:xfrm>
            <a:off x="579438" y="38766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Glutamic acid (Glu)</a:t>
            </a:r>
          </a:p>
        </p:txBody>
      </p:sp>
      <p:sp>
        <p:nvSpPr>
          <p:cNvPr id="57373" name="Rectangle 33"/>
          <p:cNvSpPr>
            <a:spLocks noChangeArrowheads="1"/>
          </p:cNvSpPr>
          <p:nvPr/>
        </p:nvSpPr>
        <p:spPr bwMode="auto">
          <a:xfrm>
            <a:off x="927100" y="44608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7374" name="Rectangle 34"/>
          <p:cNvSpPr>
            <a:spLocks noChangeArrowheads="1"/>
          </p:cNvSpPr>
          <p:nvPr/>
        </p:nvSpPr>
        <p:spPr bwMode="auto">
          <a:xfrm>
            <a:off x="1219200" y="42322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7375" name="Rectangle 35"/>
          <p:cNvSpPr>
            <a:spLocks noChangeArrowheads="1"/>
          </p:cNvSpPr>
          <p:nvPr/>
        </p:nvSpPr>
        <p:spPr bwMode="auto">
          <a:xfrm>
            <a:off x="1395413" y="42481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7376" name="Rectangle 36"/>
          <p:cNvSpPr>
            <a:spLocks noChangeArrowheads="1"/>
          </p:cNvSpPr>
          <p:nvPr/>
        </p:nvSpPr>
        <p:spPr bwMode="auto">
          <a:xfrm rot="5400000">
            <a:off x="1229519"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377" name="Rectangle 37"/>
          <p:cNvSpPr>
            <a:spLocks noChangeArrowheads="1"/>
          </p:cNvSpPr>
          <p:nvPr/>
        </p:nvSpPr>
        <p:spPr bwMode="auto">
          <a:xfrm>
            <a:off x="688975" y="44608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2</a:t>
            </a:r>
          </a:p>
        </p:txBody>
      </p:sp>
      <p:sp>
        <p:nvSpPr>
          <p:cNvPr id="57378" name="Rectangle 38"/>
          <p:cNvSpPr>
            <a:spLocks noChangeArrowheads="1"/>
          </p:cNvSpPr>
          <p:nvPr/>
        </p:nvSpPr>
        <p:spPr bwMode="auto">
          <a:xfrm>
            <a:off x="700088" y="4232275"/>
            <a:ext cx="5619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COOH</a:t>
            </a:r>
          </a:p>
        </p:txBody>
      </p:sp>
      <p:sp>
        <p:nvSpPr>
          <p:cNvPr id="57379" name="Rectangle 39"/>
          <p:cNvSpPr>
            <a:spLocks noChangeArrowheads="1"/>
          </p:cNvSpPr>
          <p:nvPr/>
        </p:nvSpPr>
        <p:spPr bwMode="auto">
          <a:xfrm rot="5400000">
            <a:off x="696119"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380" name="Rectangle 40"/>
          <p:cNvSpPr>
            <a:spLocks noChangeArrowheads="1"/>
          </p:cNvSpPr>
          <p:nvPr/>
        </p:nvSpPr>
        <p:spPr bwMode="auto">
          <a:xfrm>
            <a:off x="2179638" y="38766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Glutamine (Glu N)</a:t>
            </a:r>
          </a:p>
        </p:txBody>
      </p:sp>
      <p:sp>
        <p:nvSpPr>
          <p:cNvPr id="57381" name="Rectangle 41"/>
          <p:cNvSpPr>
            <a:spLocks noChangeArrowheads="1"/>
          </p:cNvSpPr>
          <p:nvPr/>
        </p:nvSpPr>
        <p:spPr bwMode="auto">
          <a:xfrm>
            <a:off x="2603500" y="44608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7382" name="Rectangle 42"/>
          <p:cNvSpPr>
            <a:spLocks noChangeArrowheads="1"/>
          </p:cNvSpPr>
          <p:nvPr/>
        </p:nvSpPr>
        <p:spPr bwMode="auto">
          <a:xfrm>
            <a:off x="2895600" y="42322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7383" name="Rectangle 43"/>
          <p:cNvSpPr>
            <a:spLocks noChangeArrowheads="1"/>
          </p:cNvSpPr>
          <p:nvPr/>
        </p:nvSpPr>
        <p:spPr bwMode="auto">
          <a:xfrm>
            <a:off x="3071813" y="42481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7384" name="Rectangle 44"/>
          <p:cNvSpPr>
            <a:spLocks noChangeArrowheads="1"/>
          </p:cNvSpPr>
          <p:nvPr/>
        </p:nvSpPr>
        <p:spPr bwMode="auto">
          <a:xfrm rot="5400000">
            <a:off x="2905919"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385" name="Rectangle 45"/>
          <p:cNvSpPr>
            <a:spLocks noChangeArrowheads="1"/>
          </p:cNvSpPr>
          <p:nvPr/>
        </p:nvSpPr>
        <p:spPr bwMode="auto">
          <a:xfrm>
            <a:off x="2365375" y="44608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2</a:t>
            </a:r>
          </a:p>
        </p:txBody>
      </p:sp>
      <p:sp>
        <p:nvSpPr>
          <p:cNvPr id="57386" name="Rectangle 46"/>
          <p:cNvSpPr>
            <a:spLocks noChangeArrowheads="1"/>
          </p:cNvSpPr>
          <p:nvPr/>
        </p:nvSpPr>
        <p:spPr bwMode="auto">
          <a:xfrm>
            <a:off x="2376488" y="4232275"/>
            <a:ext cx="63976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CO NH</a:t>
            </a:r>
            <a:r>
              <a:rPr lang="en-US" altLang="en-US" sz="1000" b="0" baseline="-25000"/>
              <a:t>2</a:t>
            </a:r>
          </a:p>
        </p:txBody>
      </p:sp>
      <p:sp>
        <p:nvSpPr>
          <p:cNvPr id="57387" name="Rectangle 47"/>
          <p:cNvSpPr>
            <a:spLocks noChangeArrowheads="1"/>
          </p:cNvSpPr>
          <p:nvPr/>
        </p:nvSpPr>
        <p:spPr bwMode="auto">
          <a:xfrm rot="5400000">
            <a:off x="2372519"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388" name="Rectangle 48"/>
          <p:cNvSpPr>
            <a:spLocks noChangeArrowheads="1"/>
          </p:cNvSpPr>
          <p:nvPr/>
        </p:nvSpPr>
        <p:spPr bwMode="auto">
          <a:xfrm>
            <a:off x="3779838" y="38766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Lysine (Lys)</a:t>
            </a:r>
          </a:p>
        </p:txBody>
      </p:sp>
      <p:sp>
        <p:nvSpPr>
          <p:cNvPr id="57389" name="Rectangle 49"/>
          <p:cNvSpPr>
            <a:spLocks noChangeArrowheads="1"/>
          </p:cNvSpPr>
          <p:nvPr/>
        </p:nvSpPr>
        <p:spPr bwMode="auto">
          <a:xfrm>
            <a:off x="4384675" y="44608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7390" name="Rectangle 50"/>
          <p:cNvSpPr>
            <a:spLocks noChangeArrowheads="1"/>
          </p:cNvSpPr>
          <p:nvPr/>
        </p:nvSpPr>
        <p:spPr bwMode="auto">
          <a:xfrm>
            <a:off x="4448175" y="42322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7391" name="Rectangle 51"/>
          <p:cNvSpPr>
            <a:spLocks noChangeArrowheads="1"/>
          </p:cNvSpPr>
          <p:nvPr/>
        </p:nvSpPr>
        <p:spPr bwMode="auto">
          <a:xfrm>
            <a:off x="4624388" y="42481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7392" name="Rectangle 52"/>
          <p:cNvSpPr>
            <a:spLocks noChangeArrowheads="1"/>
          </p:cNvSpPr>
          <p:nvPr/>
        </p:nvSpPr>
        <p:spPr bwMode="auto">
          <a:xfrm rot="5400000">
            <a:off x="4458494"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393" name="Rectangle 53"/>
          <p:cNvSpPr>
            <a:spLocks noChangeArrowheads="1"/>
          </p:cNvSpPr>
          <p:nvPr/>
        </p:nvSpPr>
        <p:spPr bwMode="auto">
          <a:xfrm>
            <a:off x="3689350" y="4460875"/>
            <a:ext cx="8810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2</a:t>
            </a:r>
            <a:r>
              <a:rPr lang="en-US" altLang="en-US" sz="1000" b="0"/>
              <a:t>CH</a:t>
            </a:r>
            <a:r>
              <a:rPr lang="en-US" altLang="en-US" sz="1000" b="0" baseline="-25000"/>
              <a:t>2</a:t>
            </a:r>
            <a:r>
              <a:rPr lang="en-US" altLang="en-US" sz="1000" b="0"/>
              <a:t>CH</a:t>
            </a:r>
            <a:r>
              <a:rPr lang="en-US" altLang="en-US" sz="1000" b="0" baseline="-25000"/>
              <a:t>2</a:t>
            </a:r>
          </a:p>
        </p:txBody>
      </p:sp>
      <p:sp>
        <p:nvSpPr>
          <p:cNvPr id="57394" name="Rectangle 54"/>
          <p:cNvSpPr>
            <a:spLocks noChangeArrowheads="1"/>
          </p:cNvSpPr>
          <p:nvPr/>
        </p:nvSpPr>
        <p:spPr bwMode="auto">
          <a:xfrm>
            <a:off x="3700463" y="4232275"/>
            <a:ext cx="414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NH</a:t>
            </a:r>
            <a:r>
              <a:rPr lang="en-US" altLang="en-US" sz="1000" b="0" baseline="-25000"/>
              <a:t>2</a:t>
            </a:r>
          </a:p>
        </p:txBody>
      </p:sp>
      <p:sp>
        <p:nvSpPr>
          <p:cNvPr id="57395" name="Rectangle 55"/>
          <p:cNvSpPr>
            <a:spLocks noChangeArrowheads="1"/>
          </p:cNvSpPr>
          <p:nvPr/>
        </p:nvSpPr>
        <p:spPr bwMode="auto">
          <a:xfrm rot="5400000">
            <a:off x="3696494"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396" name="Rectangle 56"/>
          <p:cNvSpPr>
            <a:spLocks noChangeArrowheads="1"/>
          </p:cNvSpPr>
          <p:nvPr/>
        </p:nvSpPr>
        <p:spPr bwMode="auto">
          <a:xfrm>
            <a:off x="5380038" y="38766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Arginine (Arg)</a:t>
            </a:r>
          </a:p>
        </p:txBody>
      </p:sp>
      <p:sp>
        <p:nvSpPr>
          <p:cNvPr id="57397" name="Rectangle 57"/>
          <p:cNvSpPr>
            <a:spLocks noChangeArrowheads="1"/>
          </p:cNvSpPr>
          <p:nvPr/>
        </p:nvSpPr>
        <p:spPr bwMode="auto">
          <a:xfrm>
            <a:off x="6070600" y="44608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7398" name="Rectangle 58"/>
          <p:cNvSpPr>
            <a:spLocks noChangeArrowheads="1"/>
          </p:cNvSpPr>
          <p:nvPr/>
        </p:nvSpPr>
        <p:spPr bwMode="auto">
          <a:xfrm>
            <a:off x="6134100" y="42322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7399" name="Rectangle 59"/>
          <p:cNvSpPr>
            <a:spLocks noChangeArrowheads="1"/>
          </p:cNvSpPr>
          <p:nvPr/>
        </p:nvSpPr>
        <p:spPr bwMode="auto">
          <a:xfrm>
            <a:off x="6310313" y="42481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7400" name="Rectangle 60"/>
          <p:cNvSpPr>
            <a:spLocks noChangeArrowheads="1"/>
          </p:cNvSpPr>
          <p:nvPr/>
        </p:nvSpPr>
        <p:spPr bwMode="auto">
          <a:xfrm rot="5400000">
            <a:off x="6144419"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01" name="Rectangle 61"/>
          <p:cNvSpPr>
            <a:spLocks noChangeArrowheads="1"/>
          </p:cNvSpPr>
          <p:nvPr/>
        </p:nvSpPr>
        <p:spPr bwMode="auto">
          <a:xfrm>
            <a:off x="5289550" y="4460875"/>
            <a:ext cx="9588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CNH CH</a:t>
            </a:r>
            <a:r>
              <a:rPr lang="en-US" altLang="en-US" sz="1000" b="0" baseline="-25000"/>
              <a:t>2</a:t>
            </a:r>
            <a:r>
              <a:rPr lang="en-US" altLang="en-US" sz="1000" b="0"/>
              <a:t>CH</a:t>
            </a:r>
            <a:r>
              <a:rPr lang="en-US" altLang="en-US" sz="1000" b="0" baseline="-25000"/>
              <a:t>2</a:t>
            </a:r>
          </a:p>
        </p:txBody>
      </p:sp>
      <p:sp>
        <p:nvSpPr>
          <p:cNvPr id="57402" name="Rectangle 62"/>
          <p:cNvSpPr>
            <a:spLocks noChangeArrowheads="1"/>
          </p:cNvSpPr>
          <p:nvPr/>
        </p:nvSpPr>
        <p:spPr bwMode="auto">
          <a:xfrm>
            <a:off x="5300663" y="4232275"/>
            <a:ext cx="414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NH</a:t>
            </a:r>
            <a:r>
              <a:rPr lang="en-US" altLang="en-US" sz="1000" b="0" baseline="-25000"/>
              <a:t>2</a:t>
            </a:r>
          </a:p>
        </p:txBody>
      </p:sp>
      <p:sp>
        <p:nvSpPr>
          <p:cNvPr id="57403" name="Rectangle 63"/>
          <p:cNvSpPr>
            <a:spLocks noChangeArrowheads="1"/>
          </p:cNvSpPr>
          <p:nvPr/>
        </p:nvSpPr>
        <p:spPr bwMode="auto">
          <a:xfrm rot="5400000">
            <a:off x="5296694"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04" name="Rectangle 64"/>
          <p:cNvSpPr>
            <a:spLocks noChangeArrowheads="1"/>
          </p:cNvSpPr>
          <p:nvPr/>
        </p:nvSpPr>
        <p:spPr bwMode="auto">
          <a:xfrm>
            <a:off x="5300663" y="4689475"/>
            <a:ext cx="365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NH</a:t>
            </a:r>
          </a:p>
        </p:txBody>
      </p:sp>
      <p:sp>
        <p:nvSpPr>
          <p:cNvPr id="57405" name="Rectangle 65"/>
          <p:cNvSpPr>
            <a:spLocks noChangeArrowheads="1"/>
          </p:cNvSpPr>
          <p:nvPr/>
        </p:nvSpPr>
        <p:spPr bwMode="auto">
          <a:xfrm rot="5400000">
            <a:off x="5296694" y="45727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06" name="Rectangle 66"/>
          <p:cNvSpPr>
            <a:spLocks noChangeArrowheads="1"/>
          </p:cNvSpPr>
          <p:nvPr/>
        </p:nvSpPr>
        <p:spPr bwMode="auto">
          <a:xfrm rot="5400000">
            <a:off x="5325269" y="45727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07" name="Rectangle 67"/>
          <p:cNvSpPr>
            <a:spLocks noChangeArrowheads="1"/>
          </p:cNvSpPr>
          <p:nvPr/>
        </p:nvSpPr>
        <p:spPr bwMode="auto">
          <a:xfrm>
            <a:off x="6980238" y="38766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Cysteine (CySH)</a:t>
            </a:r>
          </a:p>
        </p:txBody>
      </p:sp>
      <p:sp>
        <p:nvSpPr>
          <p:cNvPr id="57408" name="Rectangle 68"/>
          <p:cNvSpPr>
            <a:spLocks noChangeArrowheads="1"/>
          </p:cNvSpPr>
          <p:nvPr/>
        </p:nvSpPr>
        <p:spPr bwMode="auto">
          <a:xfrm>
            <a:off x="7251700" y="44608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7409" name="Rectangle 69"/>
          <p:cNvSpPr>
            <a:spLocks noChangeArrowheads="1"/>
          </p:cNvSpPr>
          <p:nvPr/>
        </p:nvSpPr>
        <p:spPr bwMode="auto">
          <a:xfrm>
            <a:off x="7543800" y="42322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7410" name="Rectangle 70"/>
          <p:cNvSpPr>
            <a:spLocks noChangeArrowheads="1"/>
          </p:cNvSpPr>
          <p:nvPr/>
        </p:nvSpPr>
        <p:spPr bwMode="auto">
          <a:xfrm>
            <a:off x="7720013" y="42481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7411" name="Rectangle 71"/>
          <p:cNvSpPr>
            <a:spLocks noChangeArrowheads="1"/>
          </p:cNvSpPr>
          <p:nvPr/>
        </p:nvSpPr>
        <p:spPr bwMode="auto">
          <a:xfrm rot="5400000">
            <a:off x="7554119"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12" name="Rectangle 72"/>
          <p:cNvSpPr>
            <a:spLocks noChangeArrowheads="1"/>
          </p:cNvSpPr>
          <p:nvPr/>
        </p:nvSpPr>
        <p:spPr bwMode="auto">
          <a:xfrm>
            <a:off x="7253288" y="4232275"/>
            <a:ext cx="35718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SH</a:t>
            </a:r>
          </a:p>
        </p:txBody>
      </p:sp>
      <p:sp>
        <p:nvSpPr>
          <p:cNvPr id="57413" name="Rectangle 73"/>
          <p:cNvSpPr>
            <a:spLocks noChangeArrowheads="1"/>
          </p:cNvSpPr>
          <p:nvPr/>
        </p:nvSpPr>
        <p:spPr bwMode="auto">
          <a:xfrm rot="5400000">
            <a:off x="7249319"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14" name="Rectangle 74"/>
          <p:cNvSpPr>
            <a:spLocks noChangeArrowheads="1"/>
          </p:cNvSpPr>
          <p:nvPr/>
        </p:nvSpPr>
        <p:spPr bwMode="auto">
          <a:xfrm>
            <a:off x="5380038" y="52482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Tryptophan (Try)</a:t>
            </a:r>
          </a:p>
        </p:txBody>
      </p:sp>
      <p:sp>
        <p:nvSpPr>
          <p:cNvPr id="57415" name="Rectangle 75"/>
          <p:cNvSpPr>
            <a:spLocks noChangeArrowheads="1"/>
          </p:cNvSpPr>
          <p:nvPr/>
        </p:nvSpPr>
        <p:spPr bwMode="auto">
          <a:xfrm>
            <a:off x="5903913" y="57562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7416" name="Rectangle 76"/>
          <p:cNvSpPr>
            <a:spLocks noChangeArrowheads="1"/>
          </p:cNvSpPr>
          <p:nvPr/>
        </p:nvSpPr>
        <p:spPr bwMode="auto">
          <a:xfrm>
            <a:off x="6196013" y="5527675"/>
            <a:ext cx="414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7417" name="Rectangle 77"/>
          <p:cNvSpPr>
            <a:spLocks noChangeArrowheads="1"/>
          </p:cNvSpPr>
          <p:nvPr/>
        </p:nvSpPr>
        <p:spPr bwMode="auto">
          <a:xfrm>
            <a:off x="6372225" y="5543550"/>
            <a:ext cx="2333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7418" name="Rectangle 78"/>
          <p:cNvSpPr>
            <a:spLocks noChangeArrowheads="1"/>
          </p:cNvSpPr>
          <p:nvPr/>
        </p:nvSpPr>
        <p:spPr bwMode="auto">
          <a:xfrm rot="5400000">
            <a:off x="6206331" y="5639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19" name="Rectangle 79"/>
          <p:cNvSpPr>
            <a:spLocks noChangeArrowheads="1"/>
          </p:cNvSpPr>
          <p:nvPr/>
        </p:nvSpPr>
        <p:spPr bwMode="auto">
          <a:xfrm>
            <a:off x="5746750" y="5756275"/>
            <a:ext cx="31591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a:t>
            </a:r>
          </a:p>
        </p:txBody>
      </p:sp>
      <p:sp>
        <p:nvSpPr>
          <p:cNvPr id="57420" name="Rectangle 80"/>
          <p:cNvSpPr>
            <a:spLocks noChangeArrowheads="1"/>
          </p:cNvSpPr>
          <p:nvPr/>
        </p:nvSpPr>
        <p:spPr bwMode="auto">
          <a:xfrm>
            <a:off x="5662613" y="6022975"/>
            <a:ext cx="273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N</a:t>
            </a:r>
          </a:p>
        </p:txBody>
      </p:sp>
      <p:sp>
        <p:nvSpPr>
          <p:cNvPr id="57421" name="Rectangle 81"/>
          <p:cNvSpPr>
            <a:spLocks noChangeArrowheads="1"/>
          </p:cNvSpPr>
          <p:nvPr/>
        </p:nvSpPr>
        <p:spPr bwMode="auto">
          <a:xfrm rot="5400000">
            <a:off x="5658644" y="611584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22" name="Rectangle 82"/>
          <p:cNvSpPr>
            <a:spLocks noChangeArrowheads="1"/>
          </p:cNvSpPr>
          <p:nvPr/>
        </p:nvSpPr>
        <p:spPr bwMode="auto">
          <a:xfrm>
            <a:off x="5757863" y="5908675"/>
            <a:ext cx="365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p>
        </p:txBody>
      </p:sp>
      <p:sp>
        <p:nvSpPr>
          <p:cNvPr id="57423" name="Rectangle 83"/>
          <p:cNvSpPr>
            <a:spLocks noChangeArrowheads="1"/>
          </p:cNvSpPr>
          <p:nvPr/>
        </p:nvSpPr>
        <p:spPr bwMode="auto">
          <a:xfrm rot="5400000">
            <a:off x="5753894" y="5825332"/>
            <a:ext cx="223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24" name="Rectangle 84"/>
          <p:cNvSpPr>
            <a:spLocks noChangeArrowheads="1"/>
          </p:cNvSpPr>
          <p:nvPr/>
        </p:nvSpPr>
        <p:spPr bwMode="auto">
          <a:xfrm rot="5400000">
            <a:off x="5782469" y="5825332"/>
            <a:ext cx="223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25" name="Rectangle 85"/>
          <p:cNvSpPr>
            <a:spLocks noChangeArrowheads="1"/>
          </p:cNvSpPr>
          <p:nvPr/>
        </p:nvSpPr>
        <p:spPr bwMode="auto">
          <a:xfrm>
            <a:off x="5662613" y="6227763"/>
            <a:ext cx="273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H</a:t>
            </a:r>
          </a:p>
        </p:txBody>
      </p:sp>
      <p:grpSp>
        <p:nvGrpSpPr>
          <p:cNvPr id="57426" name="Group 90"/>
          <p:cNvGrpSpPr>
            <a:grpSpLocks/>
          </p:cNvGrpSpPr>
          <p:nvPr/>
        </p:nvGrpSpPr>
        <p:grpSpPr bwMode="auto">
          <a:xfrm>
            <a:off x="5473700" y="5840413"/>
            <a:ext cx="215900" cy="215900"/>
            <a:chOff x="3448" y="3679"/>
            <a:chExt cx="136" cy="136"/>
          </a:xfrm>
        </p:grpSpPr>
        <p:sp>
          <p:nvSpPr>
            <p:cNvPr id="57524" name="AutoShape 86"/>
            <p:cNvSpPr>
              <a:spLocks noChangeArrowheads="1"/>
            </p:cNvSpPr>
            <p:nvPr/>
          </p:nvSpPr>
          <p:spPr bwMode="auto">
            <a:xfrm rot="16200000" flipH="1">
              <a:off x="3448" y="3679"/>
              <a:ext cx="136" cy="136"/>
            </a:xfrm>
            <a:prstGeom prst="hexagon">
              <a:avLst>
                <a:gd name="adj" fmla="val 24986"/>
                <a:gd name="vf" fmla="val 11547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57525" name="Line 87"/>
            <p:cNvSpPr>
              <a:spLocks noChangeShapeType="1"/>
            </p:cNvSpPr>
            <p:nvPr/>
          </p:nvSpPr>
          <p:spPr bwMode="auto">
            <a:xfrm flipV="1">
              <a:off x="3521" y="3768"/>
              <a:ext cx="49" cy="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26" name="Line 88"/>
            <p:cNvSpPr>
              <a:spLocks noChangeShapeType="1"/>
            </p:cNvSpPr>
            <p:nvPr/>
          </p:nvSpPr>
          <p:spPr bwMode="auto">
            <a:xfrm flipV="1">
              <a:off x="3462" y="3718"/>
              <a:ext cx="0" cy="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527" name="Line 89"/>
            <p:cNvSpPr>
              <a:spLocks noChangeShapeType="1"/>
            </p:cNvSpPr>
            <p:nvPr/>
          </p:nvSpPr>
          <p:spPr bwMode="auto">
            <a:xfrm>
              <a:off x="3519" y="3698"/>
              <a:ext cx="49" cy="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7427" name="Line 91"/>
          <p:cNvSpPr>
            <a:spLocks noChangeShapeType="1"/>
          </p:cNvSpPr>
          <p:nvPr/>
        </p:nvSpPr>
        <p:spPr bwMode="auto">
          <a:xfrm>
            <a:off x="5699125" y="5895975"/>
            <a:ext cx="1381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28" name="Line 92"/>
          <p:cNvSpPr>
            <a:spLocks noChangeShapeType="1"/>
          </p:cNvSpPr>
          <p:nvPr/>
        </p:nvSpPr>
        <p:spPr bwMode="auto">
          <a:xfrm>
            <a:off x="5703888" y="6013450"/>
            <a:ext cx="33337" cy="333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29" name="Line 93"/>
          <p:cNvSpPr>
            <a:spLocks noChangeShapeType="1"/>
          </p:cNvSpPr>
          <p:nvPr/>
        </p:nvSpPr>
        <p:spPr bwMode="auto">
          <a:xfrm flipV="1">
            <a:off x="5830888" y="6037263"/>
            <a:ext cx="9525" cy="34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30" name="Rectangle 94"/>
          <p:cNvSpPr>
            <a:spLocks noChangeArrowheads="1"/>
          </p:cNvSpPr>
          <p:nvPr/>
        </p:nvSpPr>
        <p:spPr bwMode="auto">
          <a:xfrm>
            <a:off x="6980238" y="52482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Histidine (His)</a:t>
            </a:r>
          </a:p>
        </p:txBody>
      </p:sp>
      <p:sp>
        <p:nvSpPr>
          <p:cNvPr id="57431" name="Rectangle 95"/>
          <p:cNvSpPr>
            <a:spLocks noChangeArrowheads="1"/>
          </p:cNvSpPr>
          <p:nvPr/>
        </p:nvSpPr>
        <p:spPr bwMode="auto">
          <a:xfrm>
            <a:off x="7656513" y="57562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7432" name="Rectangle 96"/>
          <p:cNvSpPr>
            <a:spLocks noChangeArrowheads="1"/>
          </p:cNvSpPr>
          <p:nvPr/>
        </p:nvSpPr>
        <p:spPr bwMode="auto">
          <a:xfrm>
            <a:off x="7948613" y="5603875"/>
            <a:ext cx="414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7433" name="Rectangle 97"/>
          <p:cNvSpPr>
            <a:spLocks noChangeArrowheads="1"/>
          </p:cNvSpPr>
          <p:nvPr/>
        </p:nvSpPr>
        <p:spPr bwMode="auto">
          <a:xfrm>
            <a:off x="8124825" y="5619750"/>
            <a:ext cx="2333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7434" name="Rectangle 98"/>
          <p:cNvSpPr>
            <a:spLocks noChangeArrowheads="1"/>
          </p:cNvSpPr>
          <p:nvPr/>
        </p:nvSpPr>
        <p:spPr bwMode="auto">
          <a:xfrm rot="5400000">
            <a:off x="7973219" y="5668169"/>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35" name="Rectangle 99"/>
          <p:cNvSpPr>
            <a:spLocks noChangeArrowheads="1"/>
          </p:cNvSpPr>
          <p:nvPr/>
        </p:nvSpPr>
        <p:spPr bwMode="auto">
          <a:xfrm>
            <a:off x="7499350" y="5756275"/>
            <a:ext cx="31591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a:t>
            </a:r>
          </a:p>
        </p:txBody>
      </p:sp>
      <p:sp>
        <p:nvSpPr>
          <p:cNvPr id="57436" name="Rectangle 100"/>
          <p:cNvSpPr>
            <a:spLocks noChangeArrowheads="1"/>
          </p:cNvSpPr>
          <p:nvPr/>
        </p:nvSpPr>
        <p:spPr bwMode="auto">
          <a:xfrm>
            <a:off x="7400925" y="5937250"/>
            <a:ext cx="273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N</a:t>
            </a:r>
          </a:p>
        </p:txBody>
      </p:sp>
      <p:sp>
        <p:nvSpPr>
          <p:cNvPr id="57437" name="Rectangle 101"/>
          <p:cNvSpPr>
            <a:spLocks noChangeArrowheads="1"/>
          </p:cNvSpPr>
          <p:nvPr/>
        </p:nvSpPr>
        <p:spPr bwMode="auto">
          <a:xfrm rot="5400000">
            <a:off x="7430294" y="6020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38" name="Rectangle 102"/>
          <p:cNvSpPr>
            <a:spLocks noChangeArrowheads="1"/>
          </p:cNvSpPr>
          <p:nvPr/>
        </p:nvSpPr>
        <p:spPr bwMode="auto">
          <a:xfrm>
            <a:off x="7510463" y="5603875"/>
            <a:ext cx="365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p>
        </p:txBody>
      </p:sp>
      <p:sp>
        <p:nvSpPr>
          <p:cNvPr id="57439" name="Rectangle 103"/>
          <p:cNvSpPr>
            <a:spLocks noChangeArrowheads="1"/>
          </p:cNvSpPr>
          <p:nvPr/>
        </p:nvSpPr>
        <p:spPr bwMode="auto">
          <a:xfrm rot="5400000">
            <a:off x="7506494" y="5672932"/>
            <a:ext cx="223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40" name="Rectangle 104"/>
          <p:cNvSpPr>
            <a:spLocks noChangeArrowheads="1"/>
          </p:cNvSpPr>
          <p:nvPr/>
        </p:nvSpPr>
        <p:spPr bwMode="auto">
          <a:xfrm rot="5400000">
            <a:off x="7535069" y="5672932"/>
            <a:ext cx="223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41" name="Rectangle 105"/>
          <p:cNvSpPr>
            <a:spLocks noChangeArrowheads="1"/>
          </p:cNvSpPr>
          <p:nvPr/>
        </p:nvSpPr>
        <p:spPr bwMode="auto">
          <a:xfrm>
            <a:off x="7405688" y="6127750"/>
            <a:ext cx="273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H</a:t>
            </a:r>
          </a:p>
        </p:txBody>
      </p:sp>
      <p:sp>
        <p:nvSpPr>
          <p:cNvPr id="57442" name="Line 106"/>
          <p:cNvSpPr>
            <a:spLocks noChangeShapeType="1"/>
          </p:cNvSpPr>
          <p:nvPr/>
        </p:nvSpPr>
        <p:spPr bwMode="auto">
          <a:xfrm>
            <a:off x="7461250" y="5715000"/>
            <a:ext cx="1190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43" name="Line 107"/>
          <p:cNvSpPr>
            <a:spLocks noChangeShapeType="1"/>
          </p:cNvSpPr>
          <p:nvPr/>
        </p:nvSpPr>
        <p:spPr bwMode="auto">
          <a:xfrm>
            <a:off x="7456488" y="5937250"/>
            <a:ext cx="33337" cy="333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44" name="Rectangle 108"/>
          <p:cNvSpPr>
            <a:spLocks noChangeArrowheads="1"/>
          </p:cNvSpPr>
          <p:nvPr/>
        </p:nvSpPr>
        <p:spPr bwMode="auto">
          <a:xfrm rot="5400000">
            <a:off x="7277894" y="5672932"/>
            <a:ext cx="223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45" name="Rectangle 109"/>
          <p:cNvSpPr>
            <a:spLocks noChangeArrowheads="1"/>
          </p:cNvSpPr>
          <p:nvPr/>
        </p:nvSpPr>
        <p:spPr bwMode="auto">
          <a:xfrm rot="5400000">
            <a:off x="7306469" y="5672932"/>
            <a:ext cx="223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46" name="Rectangle 110"/>
          <p:cNvSpPr>
            <a:spLocks noChangeArrowheads="1"/>
          </p:cNvSpPr>
          <p:nvPr/>
        </p:nvSpPr>
        <p:spPr bwMode="auto">
          <a:xfrm>
            <a:off x="7265988" y="5756275"/>
            <a:ext cx="273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a:t>
            </a:r>
          </a:p>
        </p:txBody>
      </p:sp>
      <p:sp>
        <p:nvSpPr>
          <p:cNvPr id="57447" name="Rectangle 111"/>
          <p:cNvSpPr>
            <a:spLocks noChangeArrowheads="1"/>
          </p:cNvSpPr>
          <p:nvPr/>
        </p:nvSpPr>
        <p:spPr bwMode="auto">
          <a:xfrm>
            <a:off x="7262813" y="5603875"/>
            <a:ext cx="273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N</a:t>
            </a:r>
          </a:p>
        </p:txBody>
      </p:sp>
      <p:sp>
        <p:nvSpPr>
          <p:cNvPr id="57448" name="Line 112"/>
          <p:cNvSpPr>
            <a:spLocks noChangeShapeType="1"/>
          </p:cNvSpPr>
          <p:nvPr/>
        </p:nvSpPr>
        <p:spPr bwMode="auto">
          <a:xfrm flipV="1">
            <a:off x="7566025" y="5924550"/>
            <a:ext cx="33338" cy="587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49" name="Rectangle 113"/>
          <p:cNvSpPr>
            <a:spLocks noChangeArrowheads="1"/>
          </p:cNvSpPr>
          <p:nvPr/>
        </p:nvSpPr>
        <p:spPr bwMode="auto">
          <a:xfrm>
            <a:off x="7100888" y="5761038"/>
            <a:ext cx="273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H</a:t>
            </a:r>
          </a:p>
        </p:txBody>
      </p:sp>
      <p:sp>
        <p:nvSpPr>
          <p:cNvPr id="57450" name="Rectangle 114"/>
          <p:cNvSpPr>
            <a:spLocks noChangeArrowheads="1"/>
          </p:cNvSpPr>
          <p:nvPr/>
        </p:nvSpPr>
        <p:spPr bwMode="auto">
          <a:xfrm>
            <a:off x="579438" y="25050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Proline (Pro)</a:t>
            </a:r>
          </a:p>
        </p:txBody>
      </p:sp>
      <p:sp>
        <p:nvSpPr>
          <p:cNvPr id="57451" name="Rectangle 115"/>
          <p:cNvSpPr>
            <a:spLocks noChangeArrowheads="1"/>
          </p:cNvSpPr>
          <p:nvPr/>
        </p:nvSpPr>
        <p:spPr bwMode="auto">
          <a:xfrm>
            <a:off x="1216025" y="3165475"/>
            <a:ext cx="7270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CH-COO</a:t>
            </a:r>
            <a:r>
              <a:rPr lang="en-US" altLang="en-US" sz="1000" b="0" baseline="30000"/>
              <a:t>-</a:t>
            </a:r>
          </a:p>
        </p:txBody>
      </p:sp>
      <p:sp>
        <p:nvSpPr>
          <p:cNvPr id="57452" name="Rectangle 116"/>
          <p:cNvSpPr>
            <a:spLocks noChangeArrowheads="1"/>
          </p:cNvSpPr>
          <p:nvPr/>
        </p:nvSpPr>
        <p:spPr bwMode="auto">
          <a:xfrm>
            <a:off x="1219200" y="29368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2</a:t>
            </a:r>
          </a:p>
        </p:txBody>
      </p:sp>
      <p:sp>
        <p:nvSpPr>
          <p:cNvPr id="57453" name="Rectangle 117"/>
          <p:cNvSpPr>
            <a:spLocks noChangeArrowheads="1"/>
          </p:cNvSpPr>
          <p:nvPr/>
        </p:nvSpPr>
        <p:spPr bwMode="auto">
          <a:xfrm>
            <a:off x="1395413" y="29527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7454" name="Rectangle 118"/>
          <p:cNvSpPr>
            <a:spLocks noChangeArrowheads="1"/>
          </p:cNvSpPr>
          <p:nvPr/>
        </p:nvSpPr>
        <p:spPr bwMode="auto">
          <a:xfrm rot="5400000">
            <a:off x="1229519" y="30487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55" name="Rectangle 119"/>
          <p:cNvSpPr>
            <a:spLocks noChangeArrowheads="1"/>
          </p:cNvSpPr>
          <p:nvPr/>
        </p:nvSpPr>
        <p:spPr bwMode="auto">
          <a:xfrm>
            <a:off x="917575" y="33178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2</a:t>
            </a:r>
          </a:p>
        </p:txBody>
      </p:sp>
      <p:sp>
        <p:nvSpPr>
          <p:cNvPr id="57456" name="Rectangle 120"/>
          <p:cNvSpPr>
            <a:spLocks noChangeArrowheads="1"/>
          </p:cNvSpPr>
          <p:nvPr/>
        </p:nvSpPr>
        <p:spPr bwMode="auto">
          <a:xfrm>
            <a:off x="917575" y="27844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2</a:t>
            </a:r>
          </a:p>
        </p:txBody>
      </p:sp>
      <p:sp>
        <p:nvSpPr>
          <p:cNvPr id="57457" name="Rectangle 121"/>
          <p:cNvSpPr>
            <a:spLocks noChangeArrowheads="1"/>
          </p:cNvSpPr>
          <p:nvPr/>
        </p:nvSpPr>
        <p:spPr bwMode="auto">
          <a:xfrm>
            <a:off x="612775" y="30892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2</a:t>
            </a:r>
          </a:p>
        </p:txBody>
      </p:sp>
      <p:sp>
        <p:nvSpPr>
          <p:cNvPr id="57458" name="Line 122"/>
          <p:cNvSpPr>
            <a:spLocks noChangeShapeType="1"/>
          </p:cNvSpPr>
          <p:nvPr/>
        </p:nvSpPr>
        <p:spPr bwMode="auto">
          <a:xfrm flipH="1" flipV="1">
            <a:off x="1138238" y="2967038"/>
            <a:ext cx="163512" cy="873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59" name="Line 123"/>
          <p:cNvSpPr>
            <a:spLocks noChangeShapeType="1"/>
          </p:cNvSpPr>
          <p:nvPr/>
        </p:nvSpPr>
        <p:spPr bwMode="auto">
          <a:xfrm flipH="1">
            <a:off x="1138238" y="3284538"/>
            <a:ext cx="163512" cy="619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60" name="Line 124"/>
          <p:cNvSpPr>
            <a:spLocks noChangeShapeType="1"/>
          </p:cNvSpPr>
          <p:nvPr/>
        </p:nvSpPr>
        <p:spPr bwMode="auto">
          <a:xfrm flipH="1" flipV="1">
            <a:off x="833438" y="3271838"/>
            <a:ext cx="163512" cy="1635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61" name="Line 125"/>
          <p:cNvSpPr>
            <a:spLocks noChangeShapeType="1"/>
          </p:cNvSpPr>
          <p:nvPr/>
        </p:nvSpPr>
        <p:spPr bwMode="auto">
          <a:xfrm flipH="1">
            <a:off x="833438" y="2903538"/>
            <a:ext cx="163512" cy="2143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62" name="Rectangle 126"/>
          <p:cNvSpPr>
            <a:spLocks noChangeArrowheads="1"/>
          </p:cNvSpPr>
          <p:nvPr/>
        </p:nvSpPr>
        <p:spPr bwMode="auto">
          <a:xfrm>
            <a:off x="2179638" y="25050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Serine (Ser)</a:t>
            </a:r>
          </a:p>
        </p:txBody>
      </p:sp>
      <p:sp>
        <p:nvSpPr>
          <p:cNvPr id="57463" name="Rectangle 127"/>
          <p:cNvSpPr>
            <a:spLocks noChangeArrowheads="1"/>
          </p:cNvSpPr>
          <p:nvPr/>
        </p:nvSpPr>
        <p:spPr bwMode="auto">
          <a:xfrm>
            <a:off x="2451100" y="30892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7464" name="Rectangle 128"/>
          <p:cNvSpPr>
            <a:spLocks noChangeArrowheads="1"/>
          </p:cNvSpPr>
          <p:nvPr/>
        </p:nvSpPr>
        <p:spPr bwMode="auto">
          <a:xfrm>
            <a:off x="2743200" y="28606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7465" name="Rectangle 129"/>
          <p:cNvSpPr>
            <a:spLocks noChangeArrowheads="1"/>
          </p:cNvSpPr>
          <p:nvPr/>
        </p:nvSpPr>
        <p:spPr bwMode="auto">
          <a:xfrm>
            <a:off x="2919413" y="28765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7466" name="Rectangle 130"/>
          <p:cNvSpPr>
            <a:spLocks noChangeArrowheads="1"/>
          </p:cNvSpPr>
          <p:nvPr/>
        </p:nvSpPr>
        <p:spPr bwMode="auto">
          <a:xfrm rot="5400000">
            <a:off x="2753519"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67" name="Rectangle 131"/>
          <p:cNvSpPr>
            <a:spLocks noChangeArrowheads="1"/>
          </p:cNvSpPr>
          <p:nvPr/>
        </p:nvSpPr>
        <p:spPr bwMode="auto">
          <a:xfrm>
            <a:off x="2452688" y="2860675"/>
            <a:ext cx="3714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OH</a:t>
            </a:r>
          </a:p>
        </p:txBody>
      </p:sp>
      <p:sp>
        <p:nvSpPr>
          <p:cNvPr id="57468" name="Rectangle 132"/>
          <p:cNvSpPr>
            <a:spLocks noChangeArrowheads="1"/>
          </p:cNvSpPr>
          <p:nvPr/>
        </p:nvSpPr>
        <p:spPr bwMode="auto">
          <a:xfrm>
            <a:off x="3779838" y="25050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Threonine (Thr)</a:t>
            </a:r>
          </a:p>
        </p:txBody>
      </p:sp>
      <p:sp>
        <p:nvSpPr>
          <p:cNvPr id="57469" name="Rectangle 133"/>
          <p:cNvSpPr>
            <a:spLocks noChangeArrowheads="1"/>
          </p:cNvSpPr>
          <p:nvPr/>
        </p:nvSpPr>
        <p:spPr bwMode="auto">
          <a:xfrm>
            <a:off x="3906838" y="3089275"/>
            <a:ext cx="12922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3</a:t>
            </a:r>
            <a:r>
              <a:rPr lang="en-US" altLang="en-US" sz="1000" b="0"/>
              <a:t> CH - CH-COO</a:t>
            </a:r>
            <a:r>
              <a:rPr lang="en-US" altLang="en-US" sz="1000" b="0" baseline="30000"/>
              <a:t>-</a:t>
            </a:r>
          </a:p>
        </p:txBody>
      </p:sp>
      <p:sp>
        <p:nvSpPr>
          <p:cNvPr id="57470" name="Rectangle 134"/>
          <p:cNvSpPr>
            <a:spLocks noChangeArrowheads="1"/>
          </p:cNvSpPr>
          <p:nvPr/>
        </p:nvSpPr>
        <p:spPr bwMode="auto">
          <a:xfrm>
            <a:off x="4495800" y="28606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7471" name="Rectangle 135"/>
          <p:cNvSpPr>
            <a:spLocks noChangeArrowheads="1"/>
          </p:cNvSpPr>
          <p:nvPr/>
        </p:nvSpPr>
        <p:spPr bwMode="auto">
          <a:xfrm>
            <a:off x="4672013" y="28765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7472" name="Rectangle 136"/>
          <p:cNvSpPr>
            <a:spLocks noChangeArrowheads="1"/>
          </p:cNvSpPr>
          <p:nvPr/>
        </p:nvSpPr>
        <p:spPr bwMode="auto">
          <a:xfrm rot="5400000">
            <a:off x="4506119"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73" name="Rectangle 137"/>
          <p:cNvSpPr>
            <a:spLocks noChangeArrowheads="1"/>
          </p:cNvSpPr>
          <p:nvPr/>
        </p:nvSpPr>
        <p:spPr bwMode="auto">
          <a:xfrm>
            <a:off x="4205288" y="2860675"/>
            <a:ext cx="3714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OH</a:t>
            </a:r>
          </a:p>
        </p:txBody>
      </p:sp>
      <p:sp>
        <p:nvSpPr>
          <p:cNvPr id="57474" name="Rectangle 138"/>
          <p:cNvSpPr>
            <a:spLocks noChangeArrowheads="1"/>
          </p:cNvSpPr>
          <p:nvPr/>
        </p:nvSpPr>
        <p:spPr bwMode="auto">
          <a:xfrm rot="5400000">
            <a:off x="2477294"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75" name="Rectangle 139"/>
          <p:cNvSpPr>
            <a:spLocks noChangeArrowheads="1"/>
          </p:cNvSpPr>
          <p:nvPr/>
        </p:nvSpPr>
        <p:spPr bwMode="auto">
          <a:xfrm rot="5400000">
            <a:off x="4229894"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76" name="Rectangle 140"/>
          <p:cNvSpPr>
            <a:spLocks noChangeArrowheads="1"/>
          </p:cNvSpPr>
          <p:nvPr/>
        </p:nvSpPr>
        <p:spPr bwMode="auto">
          <a:xfrm>
            <a:off x="5380038" y="25050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Aspartic acid (Asp)</a:t>
            </a:r>
          </a:p>
        </p:txBody>
      </p:sp>
      <p:sp>
        <p:nvSpPr>
          <p:cNvPr id="57477" name="Rectangle 141"/>
          <p:cNvSpPr>
            <a:spLocks noChangeArrowheads="1"/>
          </p:cNvSpPr>
          <p:nvPr/>
        </p:nvSpPr>
        <p:spPr bwMode="auto">
          <a:xfrm>
            <a:off x="5505450" y="3089275"/>
            <a:ext cx="11842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   </a:t>
            </a:r>
            <a:r>
              <a:rPr lang="en-US" altLang="en-US" sz="1000" b="0"/>
              <a:t>- CH - COO</a:t>
            </a:r>
            <a:r>
              <a:rPr lang="en-US" altLang="en-US" sz="1000" b="0" baseline="30000"/>
              <a:t>-</a:t>
            </a:r>
          </a:p>
        </p:txBody>
      </p:sp>
      <p:sp>
        <p:nvSpPr>
          <p:cNvPr id="57478" name="Rectangle 142"/>
          <p:cNvSpPr>
            <a:spLocks noChangeArrowheads="1"/>
          </p:cNvSpPr>
          <p:nvPr/>
        </p:nvSpPr>
        <p:spPr bwMode="auto">
          <a:xfrm>
            <a:off x="5915025" y="28606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7479" name="Rectangle 143"/>
          <p:cNvSpPr>
            <a:spLocks noChangeArrowheads="1"/>
          </p:cNvSpPr>
          <p:nvPr/>
        </p:nvSpPr>
        <p:spPr bwMode="auto">
          <a:xfrm>
            <a:off x="6091238" y="28765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7480" name="Rectangle 144"/>
          <p:cNvSpPr>
            <a:spLocks noChangeArrowheads="1"/>
          </p:cNvSpPr>
          <p:nvPr/>
        </p:nvSpPr>
        <p:spPr bwMode="auto">
          <a:xfrm rot="5400000">
            <a:off x="5925344"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81" name="Rectangle 145"/>
          <p:cNvSpPr>
            <a:spLocks noChangeArrowheads="1"/>
          </p:cNvSpPr>
          <p:nvPr/>
        </p:nvSpPr>
        <p:spPr bwMode="auto">
          <a:xfrm>
            <a:off x="5500688" y="2860675"/>
            <a:ext cx="5619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COOH</a:t>
            </a:r>
          </a:p>
        </p:txBody>
      </p:sp>
      <p:sp>
        <p:nvSpPr>
          <p:cNvPr id="57482" name="Rectangle 146"/>
          <p:cNvSpPr>
            <a:spLocks noChangeArrowheads="1"/>
          </p:cNvSpPr>
          <p:nvPr/>
        </p:nvSpPr>
        <p:spPr bwMode="auto">
          <a:xfrm rot="5400000">
            <a:off x="5534819"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83" name="Rectangle 147"/>
          <p:cNvSpPr>
            <a:spLocks noChangeArrowheads="1"/>
          </p:cNvSpPr>
          <p:nvPr/>
        </p:nvSpPr>
        <p:spPr bwMode="auto">
          <a:xfrm>
            <a:off x="6980238" y="25050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Asparagine (Asp N)</a:t>
            </a:r>
          </a:p>
        </p:txBody>
      </p:sp>
      <p:sp>
        <p:nvSpPr>
          <p:cNvPr id="57484" name="Rectangle 148"/>
          <p:cNvSpPr>
            <a:spLocks noChangeArrowheads="1"/>
          </p:cNvSpPr>
          <p:nvPr/>
        </p:nvSpPr>
        <p:spPr bwMode="auto">
          <a:xfrm>
            <a:off x="7105650" y="3089275"/>
            <a:ext cx="1244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    </a:t>
            </a:r>
            <a:r>
              <a:rPr lang="en-US" altLang="en-US" sz="1000" b="0"/>
              <a:t>-  CH - COO</a:t>
            </a:r>
            <a:r>
              <a:rPr lang="en-US" altLang="en-US" sz="1000" b="0" baseline="30000"/>
              <a:t>-</a:t>
            </a:r>
          </a:p>
        </p:txBody>
      </p:sp>
      <p:sp>
        <p:nvSpPr>
          <p:cNvPr id="57485" name="Rectangle 149"/>
          <p:cNvSpPr>
            <a:spLocks noChangeArrowheads="1"/>
          </p:cNvSpPr>
          <p:nvPr/>
        </p:nvSpPr>
        <p:spPr bwMode="auto">
          <a:xfrm>
            <a:off x="7591425" y="28606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7486" name="Rectangle 150"/>
          <p:cNvSpPr>
            <a:spLocks noChangeArrowheads="1"/>
          </p:cNvSpPr>
          <p:nvPr/>
        </p:nvSpPr>
        <p:spPr bwMode="auto">
          <a:xfrm>
            <a:off x="7767638" y="28765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7487" name="Rectangle 151"/>
          <p:cNvSpPr>
            <a:spLocks noChangeArrowheads="1"/>
          </p:cNvSpPr>
          <p:nvPr/>
        </p:nvSpPr>
        <p:spPr bwMode="auto">
          <a:xfrm rot="5400000">
            <a:off x="7601744"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88" name="Rectangle 152"/>
          <p:cNvSpPr>
            <a:spLocks noChangeArrowheads="1"/>
          </p:cNvSpPr>
          <p:nvPr/>
        </p:nvSpPr>
        <p:spPr bwMode="auto">
          <a:xfrm>
            <a:off x="7100888" y="2860675"/>
            <a:ext cx="63976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CO NH</a:t>
            </a:r>
            <a:r>
              <a:rPr lang="en-US" altLang="en-US" sz="1000" b="0" baseline="-25000"/>
              <a:t>2</a:t>
            </a:r>
          </a:p>
        </p:txBody>
      </p:sp>
      <p:sp>
        <p:nvSpPr>
          <p:cNvPr id="57489" name="Rectangle 153"/>
          <p:cNvSpPr>
            <a:spLocks noChangeArrowheads="1"/>
          </p:cNvSpPr>
          <p:nvPr/>
        </p:nvSpPr>
        <p:spPr bwMode="auto">
          <a:xfrm rot="5400000">
            <a:off x="7135019"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90" name="Rectangle 154"/>
          <p:cNvSpPr>
            <a:spLocks noChangeArrowheads="1"/>
          </p:cNvSpPr>
          <p:nvPr/>
        </p:nvSpPr>
        <p:spPr bwMode="auto">
          <a:xfrm>
            <a:off x="579438" y="11334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Glycine (Gly)</a:t>
            </a:r>
          </a:p>
        </p:txBody>
      </p:sp>
      <p:sp>
        <p:nvSpPr>
          <p:cNvPr id="57491" name="Rectangle 155"/>
          <p:cNvSpPr>
            <a:spLocks noChangeArrowheads="1"/>
          </p:cNvSpPr>
          <p:nvPr/>
        </p:nvSpPr>
        <p:spPr bwMode="auto">
          <a:xfrm>
            <a:off x="922338" y="1717675"/>
            <a:ext cx="86201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H-CH-COO</a:t>
            </a:r>
            <a:r>
              <a:rPr lang="en-US" altLang="en-US" sz="1000" b="0" baseline="30000"/>
              <a:t>-</a:t>
            </a:r>
          </a:p>
        </p:txBody>
      </p:sp>
      <p:sp>
        <p:nvSpPr>
          <p:cNvPr id="57492" name="Rectangle 156"/>
          <p:cNvSpPr>
            <a:spLocks noChangeArrowheads="1"/>
          </p:cNvSpPr>
          <p:nvPr/>
        </p:nvSpPr>
        <p:spPr bwMode="auto">
          <a:xfrm>
            <a:off x="1066800" y="14890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7493" name="Rectangle 157"/>
          <p:cNvSpPr>
            <a:spLocks noChangeArrowheads="1"/>
          </p:cNvSpPr>
          <p:nvPr/>
        </p:nvSpPr>
        <p:spPr bwMode="auto">
          <a:xfrm>
            <a:off x="1243013" y="15049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7494" name="Rectangle 158"/>
          <p:cNvSpPr>
            <a:spLocks noChangeArrowheads="1"/>
          </p:cNvSpPr>
          <p:nvPr/>
        </p:nvSpPr>
        <p:spPr bwMode="auto">
          <a:xfrm rot="5400000">
            <a:off x="1077119"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495" name="Rectangle 159"/>
          <p:cNvSpPr>
            <a:spLocks noChangeArrowheads="1"/>
          </p:cNvSpPr>
          <p:nvPr/>
        </p:nvSpPr>
        <p:spPr bwMode="auto">
          <a:xfrm>
            <a:off x="2179638" y="11334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Alanine (Ala)</a:t>
            </a:r>
          </a:p>
        </p:txBody>
      </p:sp>
      <p:sp>
        <p:nvSpPr>
          <p:cNvPr id="57496" name="Rectangle 160"/>
          <p:cNvSpPr>
            <a:spLocks noChangeArrowheads="1"/>
          </p:cNvSpPr>
          <p:nvPr/>
        </p:nvSpPr>
        <p:spPr bwMode="auto">
          <a:xfrm>
            <a:off x="2451100" y="17176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3</a:t>
            </a:r>
            <a:r>
              <a:rPr lang="en-US" altLang="en-US" sz="1000" b="0"/>
              <a:t>-CH-COO</a:t>
            </a:r>
            <a:r>
              <a:rPr lang="en-US" altLang="en-US" sz="1000" b="0" baseline="30000"/>
              <a:t>-</a:t>
            </a:r>
          </a:p>
        </p:txBody>
      </p:sp>
      <p:sp>
        <p:nvSpPr>
          <p:cNvPr id="57497" name="Rectangle 161"/>
          <p:cNvSpPr>
            <a:spLocks noChangeArrowheads="1"/>
          </p:cNvSpPr>
          <p:nvPr/>
        </p:nvSpPr>
        <p:spPr bwMode="auto">
          <a:xfrm>
            <a:off x="2743200" y="14890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7498" name="Rectangle 162"/>
          <p:cNvSpPr>
            <a:spLocks noChangeArrowheads="1"/>
          </p:cNvSpPr>
          <p:nvPr/>
        </p:nvSpPr>
        <p:spPr bwMode="auto">
          <a:xfrm>
            <a:off x="2919413" y="15049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7499" name="Rectangle 163"/>
          <p:cNvSpPr>
            <a:spLocks noChangeArrowheads="1"/>
          </p:cNvSpPr>
          <p:nvPr/>
        </p:nvSpPr>
        <p:spPr bwMode="auto">
          <a:xfrm rot="5400000">
            <a:off x="2753519"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500" name="Rectangle 164"/>
          <p:cNvSpPr>
            <a:spLocks noChangeArrowheads="1"/>
          </p:cNvSpPr>
          <p:nvPr/>
        </p:nvSpPr>
        <p:spPr bwMode="auto">
          <a:xfrm>
            <a:off x="3779838" y="11334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Valine (Val)</a:t>
            </a:r>
          </a:p>
        </p:txBody>
      </p:sp>
      <p:sp>
        <p:nvSpPr>
          <p:cNvPr id="57501" name="Rectangle 165"/>
          <p:cNvSpPr>
            <a:spLocks noChangeArrowheads="1"/>
          </p:cNvSpPr>
          <p:nvPr/>
        </p:nvSpPr>
        <p:spPr bwMode="auto">
          <a:xfrm>
            <a:off x="3906838" y="1717675"/>
            <a:ext cx="12922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3</a:t>
            </a:r>
            <a:r>
              <a:rPr lang="en-US" altLang="en-US" sz="1000" b="0"/>
              <a:t> CH - CH-COO</a:t>
            </a:r>
            <a:r>
              <a:rPr lang="en-US" altLang="en-US" sz="1000" b="0" baseline="30000"/>
              <a:t>-</a:t>
            </a:r>
          </a:p>
        </p:txBody>
      </p:sp>
      <p:sp>
        <p:nvSpPr>
          <p:cNvPr id="57502" name="Rectangle 166"/>
          <p:cNvSpPr>
            <a:spLocks noChangeArrowheads="1"/>
          </p:cNvSpPr>
          <p:nvPr/>
        </p:nvSpPr>
        <p:spPr bwMode="auto">
          <a:xfrm>
            <a:off x="4495800" y="14890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7503" name="Rectangle 167"/>
          <p:cNvSpPr>
            <a:spLocks noChangeArrowheads="1"/>
          </p:cNvSpPr>
          <p:nvPr/>
        </p:nvSpPr>
        <p:spPr bwMode="auto">
          <a:xfrm>
            <a:off x="4672013" y="15049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7504" name="Rectangle 168"/>
          <p:cNvSpPr>
            <a:spLocks noChangeArrowheads="1"/>
          </p:cNvSpPr>
          <p:nvPr/>
        </p:nvSpPr>
        <p:spPr bwMode="auto">
          <a:xfrm rot="5400000">
            <a:off x="4506119"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505" name="Rectangle 169"/>
          <p:cNvSpPr>
            <a:spLocks noChangeArrowheads="1"/>
          </p:cNvSpPr>
          <p:nvPr/>
        </p:nvSpPr>
        <p:spPr bwMode="auto">
          <a:xfrm>
            <a:off x="4205288" y="1489075"/>
            <a:ext cx="414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3</a:t>
            </a:r>
          </a:p>
        </p:txBody>
      </p:sp>
      <p:sp>
        <p:nvSpPr>
          <p:cNvPr id="57506" name="Rectangle 170"/>
          <p:cNvSpPr>
            <a:spLocks noChangeArrowheads="1"/>
          </p:cNvSpPr>
          <p:nvPr/>
        </p:nvSpPr>
        <p:spPr bwMode="auto">
          <a:xfrm rot="5400000">
            <a:off x="4229894"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507" name="Rectangle 171"/>
          <p:cNvSpPr>
            <a:spLocks noChangeArrowheads="1"/>
          </p:cNvSpPr>
          <p:nvPr/>
        </p:nvSpPr>
        <p:spPr bwMode="auto">
          <a:xfrm>
            <a:off x="5380038" y="11334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Leucine (Leu)</a:t>
            </a:r>
          </a:p>
        </p:txBody>
      </p:sp>
      <p:sp>
        <p:nvSpPr>
          <p:cNvPr id="57508" name="Rectangle 172"/>
          <p:cNvSpPr>
            <a:spLocks noChangeArrowheads="1"/>
          </p:cNvSpPr>
          <p:nvPr/>
        </p:nvSpPr>
        <p:spPr bwMode="auto">
          <a:xfrm>
            <a:off x="5407025" y="1717675"/>
            <a:ext cx="14557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3</a:t>
            </a:r>
            <a:r>
              <a:rPr lang="en-US" altLang="en-US" sz="1000" b="0"/>
              <a:t>CH CH</a:t>
            </a:r>
            <a:r>
              <a:rPr lang="en-US" altLang="en-US" sz="1000" b="0" baseline="-25000"/>
              <a:t>2</a:t>
            </a:r>
            <a:r>
              <a:rPr lang="en-US" altLang="en-US" sz="1000" b="0"/>
              <a:t>-CH-COO</a:t>
            </a:r>
            <a:r>
              <a:rPr lang="en-US" altLang="en-US" sz="1000" b="0" baseline="30000"/>
              <a:t>-</a:t>
            </a:r>
          </a:p>
        </p:txBody>
      </p:sp>
      <p:sp>
        <p:nvSpPr>
          <p:cNvPr id="57509" name="Rectangle 173"/>
          <p:cNvSpPr>
            <a:spLocks noChangeArrowheads="1"/>
          </p:cNvSpPr>
          <p:nvPr/>
        </p:nvSpPr>
        <p:spPr bwMode="auto">
          <a:xfrm>
            <a:off x="6153150" y="14890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7510" name="Rectangle 174"/>
          <p:cNvSpPr>
            <a:spLocks noChangeArrowheads="1"/>
          </p:cNvSpPr>
          <p:nvPr/>
        </p:nvSpPr>
        <p:spPr bwMode="auto">
          <a:xfrm>
            <a:off x="6329363" y="15049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7511" name="Rectangle 175"/>
          <p:cNvSpPr>
            <a:spLocks noChangeArrowheads="1"/>
          </p:cNvSpPr>
          <p:nvPr/>
        </p:nvSpPr>
        <p:spPr bwMode="auto">
          <a:xfrm rot="5400000">
            <a:off x="6163469"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512" name="Rectangle 176"/>
          <p:cNvSpPr>
            <a:spLocks noChangeArrowheads="1"/>
          </p:cNvSpPr>
          <p:nvPr/>
        </p:nvSpPr>
        <p:spPr bwMode="auto">
          <a:xfrm>
            <a:off x="5643563" y="1489075"/>
            <a:ext cx="414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3</a:t>
            </a:r>
          </a:p>
        </p:txBody>
      </p:sp>
      <p:sp>
        <p:nvSpPr>
          <p:cNvPr id="57513" name="Rectangle 177"/>
          <p:cNvSpPr>
            <a:spLocks noChangeArrowheads="1"/>
          </p:cNvSpPr>
          <p:nvPr/>
        </p:nvSpPr>
        <p:spPr bwMode="auto">
          <a:xfrm rot="5400000">
            <a:off x="5668169"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514" name="Rectangle 178"/>
          <p:cNvSpPr>
            <a:spLocks noChangeArrowheads="1"/>
          </p:cNvSpPr>
          <p:nvPr/>
        </p:nvSpPr>
        <p:spPr bwMode="auto">
          <a:xfrm>
            <a:off x="6980238" y="11334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Isoleucine (Ileu)</a:t>
            </a:r>
          </a:p>
        </p:txBody>
      </p:sp>
      <p:sp>
        <p:nvSpPr>
          <p:cNvPr id="57515" name="Rectangle 179"/>
          <p:cNvSpPr>
            <a:spLocks noChangeArrowheads="1"/>
          </p:cNvSpPr>
          <p:nvPr/>
        </p:nvSpPr>
        <p:spPr bwMode="auto">
          <a:xfrm>
            <a:off x="7065963" y="1717675"/>
            <a:ext cx="149066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3</a:t>
            </a:r>
            <a:r>
              <a:rPr lang="en-US" altLang="en-US" sz="1000" b="0"/>
              <a:t>CH</a:t>
            </a:r>
            <a:r>
              <a:rPr lang="en-US" altLang="en-US" sz="1000" b="0" baseline="-25000"/>
              <a:t>2</a:t>
            </a:r>
            <a:r>
              <a:rPr lang="en-US" altLang="en-US" sz="1000" b="0"/>
              <a:t>CH - CH-COO</a:t>
            </a:r>
            <a:r>
              <a:rPr lang="en-US" altLang="en-US" sz="1000" b="0" baseline="30000"/>
              <a:t>-</a:t>
            </a:r>
          </a:p>
        </p:txBody>
      </p:sp>
      <p:sp>
        <p:nvSpPr>
          <p:cNvPr id="57516" name="Rectangle 180"/>
          <p:cNvSpPr>
            <a:spLocks noChangeArrowheads="1"/>
          </p:cNvSpPr>
          <p:nvPr/>
        </p:nvSpPr>
        <p:spPr bwMode="auto">
          <a:xfrm>
            <a:off x="7829550" y="14890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7517" name="Rectangle 181"/>
          <p:cNvSpPr>
            <a:spLocks noChangeArrowheads="1"/>
          </p:cNvSpPr>
          <p:nvPr/>
        </p:nvSpPr>
        <p:spPr bwMode="auto">
          <a:xfrm>
            <a:off x="8005763" y="15049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7518" name="Rectangle 182"/>
          <p:cNvSpPr>
            <a:spLocks noChangeArrowheads="1"/>
          </p:cNvSpPr>
          <p:nvPr/>
        </p:nvSpPr>
        <p:spPr bwMode="auto">
          <a:xfrm rot="5400000">
            <a:off x="7839869"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7519" name="Rectangle 183"/>
          <p:cNvSpPr>
            <a:spLocks noChangeArrowheads="1"/>
          </p:cNvSpPr>
          <p:nvPr/>
        </p:nvSpPr>
        <p:spPr bwMode="auto">
          <a:xfrm>
            <a:off x="7519988" y="1489075"/>
            <a:ext cx="414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3</a:t>
            </a:r>
          </a:p>
        </p:txBody>
      </p:sp>
      <p:sp>
        <p:nvSpPr>
          <p:cNvPr id="57520" name="Rectangle 184"/>
          <p:cNvSpPr>
            <a:spLocks noChangeArrowheads="1"/>
          </p:cNvSpPr>
          <p:nvPr/>
        </p:nvSpPr>
        <p:spPr bwMode="auto">
          <a:xfrm rot="5400000">
            <a:off x="7544594"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grpSp>
        <p:nvGrpSpPr>
          <p:cNvPr id="57521" name="Group 187"/>
          <p:cNvGrpSpPr>
            <a:grpSpLocks/>
          </p:cNvGrpSpPr>
          <p:nvPr/>
        </p:nvGrpSpPr>
        <p:grpSpPr bwMode="auto">
          <a:xfrm>
            <a:off x="1822450" y="2355850"/>
            <a:ext cx="5207000" cy="2616200"/>
            <a:chOff x="1148" y="1484"/>
            <a:chExt cx="3280" cy="1648"/>
          </a:xfrm>
        </p:grpSpPr>
        <p:pic>
          <p:nvPicPr>
            <p:cNvPr id="57522" name="Picture 18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 y="1484"/>
              <a:ext cx="3280" cy="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7523" name="Rectangle 186"/>
            <p:cNvSpPr>
              <a:spLocks noChangeArrowheads="1"/>
            </p:cNvSpPr>
            <p:nvPr/>
          </p:nvSpPr>
          <p:spPr bwMode="auto">
            <a:xfrm>
              <a:off x="1411" y="1717"/>
              <a:ext cx="2844" cy="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lnSpc>
                  <a:spcPct val="150000"/>
                </a:lnSpc>
                <a:spcBef>
                  <a:spcPct val="0"/>
                </a:spcBef>
                <a:buSzTx/>
                <a:buFontTx/>
                <a:buNone/>
              </a:pPr>
              <a:r>
                <a:rPr lang="en-US" altLang="en-US" sz="2800"/>
                <a:t>Every protein is a</a:t>
              </a:r>
            </a:p>
            <a:p>
              <a:pPr algn="ctr">
                <a:lnSpc>
                  <a:spcPct val="150000"/>
                </a:lnSpc>
                <a:spcBef>
                  <a:spcPct val="0"/>
                </a:spcBef>
                <a:buSzTx/>
                <a:buFontTx/>
                <a:buNone/>
              </a:pPr>
              <a:r>
                <a:rPr lang="en-US" altLang="en-US" sz="2800"/>
                <a:t>combination of these 20.</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9635" name="Rectangle 3"/>
          <p:cNvSpPr>
            <a:spLocks noGrp="1" noChangeArrowheads="1"/>
          </p:cNvSpPr>
          <p:nvPr>
            <p:ph type="title"/>
          </p:nvPr>
        </p:nvSpPr>
        <p:spPr>
          <a:xfrm>
            <a:off x="304800" y="457200"/>
            <a:ext cx="8534400" cy="533400"/>
          </a:xfrm>
        </p:spPr>
        <p:txBody>
          <a:bodyPr/>
          <a:lstStyle/>
          <a:p>
            <a:pPr>
              <a:defRPr/>
            </a:pPr>
            <a:r>
              <a:rPr lang="en-US" sz="2400">
                <a:solidFill>
                  <a:schemeClr val="hlink"/>
                </a:solidFill>
              </a:rPr>
              <a:t>The Twenty Common Amino Acids Occurring in Proteins</a:t>
            </a:r>
          </a:p>
        </p:txBody>
      </p:sp>
      <p:sp>
        <p:nvSpPr>
          <p:cNvPr id="59396" name="Rectangle 4"/>
          <p:cNvSpPr>
            <a:spLocks noChangeArrowheads="1"/>
          </p:cNvSpPr>
          <p:nvPr/>
        </p:nvSpPr>
        <p:spPr bwMode="auto">
          <a:xfrm>
            <a:off x="2179638" y="52482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Phenylalanine (Phe)</a:t>
            </a:r>
          </a:p>
        </p:txBody>
      </p:sp>
      <p:sp>
        <p:nvSpPr>
          <p:cNvPr id="59397" name="AutoShape 5"/>
          <p:cNvSpPr>
            <a:spLocks noChangeArrowheads="1"/>
          </p:cNvSpPr>
          <p:nvPr/>
        </p:nvSpPr>
        <p:spPr bwMode="auto">
          <a:xfrm>
            <a:off x="2349500" y="5835650"/>
            <a:ext cx="215900" cy="215900"/>
          </a:xfrm>
          <a:prstGeom prst="hexagon">
            <a:avLst>
              <a:gd name="adj" fmla="val 24986"/>
              <a:gd name="vf" fmla="val 11547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59398" name="Line 6"/>
          <p:cNvSpPr>
            <a:spLocks noChangeShapeType="1"/>
          </p:cNvSpPr>
          <p:nvPr/>
        </p:nvSpPr>
        <p:spPr bwMode="auto">
          <a:xfrm>
            <a:off x="2379663" y="5951538"/>
            <a:ext cx="33337" cy="777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399" name="Line 7"/>
          <p:cNvSpPr>
            <a:spLocks noChangeShapeType="1"/>
          </p:cNvSpPr>
          <p:nvPr/>
        </p:nvSpPr>
        <p:spPr bwMode="auto">
          <a:xfrm>
            <a:off x="2420938" y="5857875"/>
            <a:ext cx="7143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0" name="Line 8"/>
          <p:cNvSpPr>
            <a:spLocks noChangeShapeType="1"/>
          </p:cNvSpPr>
          <p:nvPr/>
        </p:nvSpPr>
        <p:spPr bwMode="auto">
          <a:xfrm flipH="1">
            <a:off x="2497138" y="5948363"/>
            <a:ext cx="52387" cy="777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1" name="Rectangle 9"/>
          <p:cNvSpPr>
            <a:spLocks noChangeArrowheads="1"/>
          </p:cNvSpPr>
          <p:nvPr/>
        </p:nvSpPr>
        <p:spPr bwMode="auto">
          <a:xfrm>
            <a:off x="2527300" y="58324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9402" name="Rectangle 10"/>
          <p:cNvSpPr>
            <a:spLocks noChangeArrowheads="1"/>
          </p:cNvSpPr>
          <p:nvPr/>
        </p:nvSpPr>
        <p:spPr bwMode="auto">
          <a:xfrm>
            <a:off x="2819400" y="56038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9403" name="Rectangle 11"/>
          <p:cNvSpPr>
            <a:spLocks noChangeArrowheads="1"/>
          </p:cNvSpPr>
          <p:nvPr/>
        </p:nvSpPr>
        <p:spPr bwMode="auto">
          <a:xfrm>
            <a:off x="2995613" y="56197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9404" name="Rectangle 12"/>
          <p:cNvSpPr>
            <a:spLocks noChangeArrowheads="1"/>
          </p:cNvSpPr>
          <p:nvPr/>
        </p:nvSpPr>
        <p:spPr bwMode="auto">
          <a:xfrm rot="5400000">
            <a:off x="2829719" y="57157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05" name="Rectangle 13"/>
          <p:cNvSpPr>
            <a:spLocks noChangeArrowheads="1"/>
          </p:cNvSpPr>
          <p:nvPr/>
        </p:nvSpPr>
        <p:spPr bwMode="auto">
          <a:xfrm>
            <a:off x="579438" y="52482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Methionine (Met)</a:t>
            </a:r>
          </a:p>
        </p:txBody>
      </p:sp>
      <p:sp>
        <p:nvSpPr>
          <p:cNvPr id="59406" name="Rectangle 14"/>
          <p:cNvSpPr>
            <a:spLocks noChangeArrowheads="1"/>
          </p:cNvSpPr>
          <p:nvPr/>
        </p:nvSpPr>
        <p:spPr bwMode="auto">
          <a:xfrm>
            <a:off x="927100" y="58324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9407" name="Rectangle 15"/>
          <p:cNvSpPr>
            <a:spLocks noChangeArrowheads="1"/>
          </p:cNvSpPr>
          <p:nvPr/>
        </p:nvSpPr>
        <p:spPr bwMode="auto">
          <a:xfrm>
            <a:off x="1219200" y="56038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9408" name="Rectangle 16"/>
          <p:cNvSpPr>
            <a:spLocks noChangeArrowheads="1"/>
          </p:cNvSpPr>
          <p:nvPr/>
        </p:nvSpPr>
        <p:spPr bwMode="auto">
          <a:xfrm>
            <a:off x="1395413" y="56197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9409" name="Rectangle 17"/>
          <p:cNvSpPr>
            <a:spLocks noChangeArrowheads="1"/>
          </p:cNvSpPr>
          <p:nvPr/>
        </p:nvSpPr>
        <p:spPr bwMode="auto">
          <a:xfrm rot="5400000">
            <a:off x="1229519" y="57157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10" name="Rectangle 18"/>
          <p:cNvSpPr>
            <a:spLocks noChangeArrowheads="1"/>
          </p:cNvSpPr>
          <p:nvPr/>
        </p:nvSpPr>
        <p:spPr bwMode="auto">
          <a:xfrm>
            <a:off x="688975" y="58324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2</a:t>
            </a:r>
          </a:p>
        </p:txBody>
      </p:sp>
      <p:sp>
        <p:nvSpPr>
          <p:cNvPr id="59411" name="Rectangle 19"/>
          <p:cNvSpPr>
            <a:spLocks noChangeArrowheads="1"/>
          </p:cNvSpPr>
          <p:nvPr/>
        </p:nvSpPr>
        <p:spPr bwMode="auto">
          <a:xfrm>
            <a:off x="700088" y="5603875"/>
            <a:ext cx="541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S-CH</a:t>
            </a:r>
            <a:r>
              <a:rPr lang="en-US" altLang="en-US" sz="1000" b="0" baseline="-25000"/>
              <a:t>3</a:t>
            </a:r>
          </a:p>
        </p:txBody>
      </p:sp>
      <p:sp>
        <p:nvSpPr>
          <p:cNvPr id="59412" name="Rectangle 20"/>
          <p:cNvSpPr>
            <a:spLocks noChangeArrowheads="1"/>
          </p:cNvSpPr>
          <p:nvPr/>
        </p:nvSpPr>
        <p:spPr bwMode="auto">
          <a:xfrm rot="5400000">
            <a:off x="696119" y="57157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13" name="Rectangle 21"/>
          <p:cNvSpPr>
            <a:spLocks noChangeArrowheads="1"/>
          </p:cNvSpPr>
          <p:nvPr/>
        </p:nvSpPr>
        <p:spPr bwMode="auto">
          <a:xfrm>
            <a:off x="3779838" y="52482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Tyrosine (Tyr)</a:t>
            </a:r>
          </a:p>
        </p:txBody>
      </p:sp>
      <p:grpSp>
        <p:nvGrpSpPr>
          <p:cNvPr id="59414" name="Group 26"/>
          <p:cNvGrpSpPr>
            <a:grpSpLocks/>
          </p:cNvGrpSpPr>
          <p:nvPr/>
        </p:nvGrpSpPr>
        <p:grpSpPr bwMode="auto">
          <a:xfrm>
            <a:off x="4102100" y="5835650"/>
            <a:ext cx="215900" cy="215900"/>
            <a:chOff x="2584" y="3676"/>
            <a:chExt cx="136" cy="136"/>
          </a:xfrm>
        </p:grpSpPr>
        <p:sp>
          <p:nvSpPr>
            <p:cNvPr id="59577" name="AutoShape 22"/>
            <p:cNvSpPr>
              <a:spLocks noChangeArrowheads="1"/>
            </p:cNvSpPr>
            <p:nvPr/>
          </p:nvSpPr>
          <p:spPr bwMode="auto">
            <a:xfrm>
              <a:off x="2584" y="3676"/>
              <a:ext cx="136" cy="136"/>
            </a:xfrm>
            <a:prstGeom prst="hexagon">
              <a:avLst>
                <a:gd name="adj" fmla="val 24986"/>
                <a:gd name="vf" fmla="val 11547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59578" name="Line 23"/>
            <p:cNvSpPr>
              <a:spLocks noChangeShapeType="1"/>
            </p:cNvSpPr>
            <p:nvPr/>
          </p:nvSpPr>
          <p:spPr bwMode="auto">
            <a:xfrm>
              <a:off x="2603" y="3749"/>
              <a:ext cx="21" cy="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579" name="Line 24"/>
            <p:cNvSpPr>
              <a:spLocks noChangeShapeType="1"/>
            </p:cNvSpPr>
            <p:nvPr/>
          </p:nvSpPr>
          <p:spPr bwMode="auto">
            <a:xfrm>
              <a:off x="2629" y="3690"/>
              <a:ext cx="4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580" name="Line 25"/>
            <p:cNvSpPr>
              <a:spLocks noChangeShapeType="1"/>
            </p:cNvSpPr>
            <p:nvPr/>
          </p:nvSpPr>
          <p:spPr bwMode="auto">
            <a:xfrm flipH="1">
              <a:off x="2677" y="3747"/>
              <a:ext cx="33" cy="4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9415" name="Rectangle 27"/>
          <p:cNvSpPr>
            <a:spLocks noChangeArrowheads="1"/>
          </p:cNvSpPr>
          <p:nvPr/>
        </p:nvSpPr>
        <p:spPr bwMode="auto">
          <a:xfrm>
            <a:off x="4279900" y="58324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9416" name="Rectangle 28"/>
          <p:cNvSpPr>
            <a:spLocks noChangeArrowheads="1"/>
          </p:cNvSpPr>
          <p:nvPr/>
        </p:nvSpPr>
        <p:spPr bwMode="auto">
          <a:xfrm>
            <a:off x="4572000" y="56038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9417" name="Rectangle 29"/>
          <p:cNvSpPr>
            <a:spLocks noChangeArrowheads="1"/>
          </p:cNvSpPr>
          <p:nvPr/>
        </p:nvSpPr>
        <p:spPr bwMode="auto">
          <a:xfrm>
            <a:off x="4748213" y="56197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9418" name="Rectangle 30"/>
          <p:cNvSpPr>
            <a:spLocks noChangeArrowheads="1"/>
          </p:cNvSpPr>
          <p:nvPr/>
        </p:nvSpPr>
        <p:spPr bwMode="auto">
          <a:xfrm rot="5400000">
            <a:off x="4582319" y="57157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19" name="Rectangle 31"/>
          <p:cNvSpPr>
            <a:spLocks noChangeArrowheads="1"/>
          </p:cNvSpPr>
          <p:nvPr/>
        </p:nvSpPr>
        <p:spPr bwMode="auto">
          <a:xfrm>
            <a:off x="3756025" y="5832475"/>
            <a:ext cx="3714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HO</a:t>
            </a:r>
          </a:p>
        </p:txBody>
      </p:sp>
      <p:sp>
        <p:nvSpPr>
          <p:cNvPr id="59420" name="Rectangle 32"/>
          <p:cNvSpPr>
            <a:spLocks noChangeArrowheads="1"/>
          </p:cNvSpPr>
          <p:nvPr/>
        </p:nvSpPr>
        <p:spPr bwMode="auto">
          <a:xfrm>
            <a:off x="579438" y="38766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Glutamic acid (Glu)</a:t>
            </a:r>
          </a:p>
        </p:txBody>
      </p:sp>
      <p:sp>
        <p:nvSpPr>
          <p:cNvPr id="59421" name="Rectangle 33"/>
          <p:cNvSpPr>
            <a:spLocks noChangeArrowheads="1"/>
          </p:cNvSpPr>
          <p:nvPr/>
        </p:nvSpPr>
        <p:spPr bwMode="auto">
          <a:xfrm>
            <a:off x="927100" y="44608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9422" name="Rectangle 34"/>
          <p:cNvSpPr>
            <a:spLocks noChangeArrowheads="1"/>
          </p:cNvSpPr>
          <p:nvPr/>
        </p:nvSpPr>
        <p:spPr bwMode="auto">
          <a:xfrm>
            <a:off x="1219200" y="42322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9423" name="Rectangle 35"/>
          <p:cNvSpPr>
            <a:spLocks noChangeArrowheads="1"/>
          </p:cNvSpPr>
          <p:nvPr/>
        </p:nvSpPr>
        <p:spPr bwMode="auto">
          <a:xfrm>
            <a:off x="1395413" y="42481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9424" name="Rectangle 36"/>
          <p:cNvSpPr>
            <a:spLocks noChangeArrowheads="1"/>
          </p:cNvSpPr>
          <p:nvPr/>
        </p:nvSpPr>
        <p:spPr bwMode="auto">
          <a:xfrm rot="5400000">
            <a:off x="1229519"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25" name="Rectangle 37"/>
          <p:cNvSpPr>
            <a:spLocks noChangeArrowheads="1"/>
          </p:cNvSpPr>
          <p:nvPr/>
        </p:nvSpPr>
        <p:spPr bwMode="auto">
          <a:xfrm>
            <a:off x="688975" y="44608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2</a:t>
            </a:r>
          </a:p>
        </p:txBody>
      </p:sp>
      <p:sp>
        <p:nvSpPr>
          <p:cNvPr id="59426" name="Rectangle 38"/>
          <p:cNvSpPr>
            <a:spLocks noChangeArrowheads="1"/>
          </p:cNvSpPr>
          <p:nvPr/>
        </p:nvSpPr>
        <p:spPr bwMode="auto">
          <a:xfrm>
            <a:off x="700088" y="4232275"/>
            <a:ext cx="5619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COOH</a:t>
            </a:r>
          </a:p>
        </p:txBody>
      </p:sp>
      <p:sp>
        <p:nvSpPr>
          <p:cNvPr id="59427" name="Rectangle 39"/>
          <p:cNvSpPr>
            <a:spLocks noChangeArrowheads="1"/>
          </p:cNvSpPr>
          <p:nvPr/>
        </p:nvSpPr>
        <p:spPr bwMode="auto">
          <a:xfrm rot="5400000">
            <a:off x="696119"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28" name="Rectangle 40"/>
          <p:cNvSpPr>
            <a:spLocks noChangeArrowheads="1"/>
          </p:cNvSpPr>
          <p:nvPr/>
        </p:nvSpPr>
        <p:spPr bwMode="auto">
          <a:xfrm>
            <a:off x="2179638" y="38766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Glutamine (Glu N)</a:t>
            </a:r>
          </a:p>
        </p:txBody>
      </p:sp>
      <p:sp>
        <p:nvSpPr>
          <p:cNvPr id="59429" name="Rectangle 41"/>
          <p:cNvSpPr>
            <a:spLocks noChangeArrowheads="1"/>
          </p:cNvSpPr>
          <p:nvPr/>
        </p:nvSpPr>
        <p:spPr bwMode="auto">
          <a:xfrm>
            <a:off x="2603500" y="44608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9430" name="Rectangle 42"/>
          <p:cNvSpPr>
            <a:spLocks noChangeArrowheads="1"/>
          </p:cNvSpPr>
          <p:nvPr/>
        </p:nvSpPr>
        <p:spPr bwMode="auto">
          <a:xfrm>
            <a:off x="2895600" y="42322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9431" name="Rectangle 43"/>
          <p:cNvSpPr>
            <a:spLocks noChangeArrowheads="1"/>
          </p:cNvSpPr>
          <p:nvPr/>
        </p:nvSpPr>
        <p:spPr bwMode="auto">
          <a:xfrm>
            <a:off x="3071813" y="42481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9432" name="Rectangle 44"/>
          <p:cNvSpPr>
            <a:spLocks noChangeArrowheads="1"/>
          </p:cNvSpPr>
          <p:nvPr/>
        </p:nvSpPr>
        <p:spPr bwMode="auto">
          <a:xfrm rot="5400000">
            <a:off x="2905919"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33" name="Rectangle 45"/>
          <p:cNvSpPr>
            <a:spLocks noChangeArrowheads="1"/>
          </p:cNvSpPr>
          <p:nvPr/>
        </p:nvSpPr>
        <p:spPr bwMode="auto">
          <a:xfrm>
            <a:off x="2365375" y="44608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2</a:t>
            </a:r>
          </a:p>
        </p:txBody>
      </p:sp>
      <p:sp>
        <p:nvSpPr>
          <p:cNvPr id="59434" name="Rectangle 46"/>
          <p:cNvSpPr>
            <a:spLocks noChangeArrowheads="1"/>
          </p:cNvSpPr>
          <p:nvPr/>
        </p:nvSpPr>
        <p:spPr bwMode="auto">
          <a:xfrm>
            <a:off x="2376488" y="4232275"/>
            <a:ext cx="63976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CO NH</a:t>
            </a:r>
            <a:r>
              <a:rPr lang="en-US" altLang="en-US" sz="1000" b="0" baseline="-25000"/>
              <a:t>2</a:t>
            </a:r>
          </a:p>
        </p:txBody>
      </p:sp>
      <p:sp>
        <p:nvSpPr>
          <p:cNvPr id="59435" name="Rectangle 47"/>
          <p:cNvSpPr>
            <a:spLocks noChangeArrowheads="1"/>
          </p:cNvSpPr>
          <p:nvPr/>
        </p:nvSpPr>
        <p:spPr bwMode="auto">
          <a:xfrm rot="5400000">
            <a:off x="2372519"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36" name="Rectangle 48"/>
          <p:cNvSpPr>
            <a:spLocks noChangeArrowheads="1"/>
          </p:cNvSpPr>
          <p:nvPr/>
        </p:nvSpPr>
        <p:spPr bwMode="auto">
          <a:xfrm>
            <a:off x="3779838" y="38766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Lysine (Lys)</a:t>
            </a:r>
          </a:p>
        </p:txBody>
      </p:sp>
      <p:sp>
        <p:nvSpPr>
          <p:cNvPr id="59437" name="Rectangle 49"/>
          <p:cNvSpPr>
            <a:spLocks noChangeArrowheads="1"/>
          </p:cNvSpPr>
          <p:nvPr/>
        </p:nvSpPr>
        <p:spPr bwMode="auto">
          <a:xfrm>
            <a:off x="4384675" y="44608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9438" name="Rectangle 50"/>
          <p:cNvSpPr>
            <a:spLocks noChangeArrowheads="1"/>
          </p:cNvSpPr>
          <p:nvPr/>
        </p:nvSpPr>
        <p:spPr bwMode="auto">
          <a:xfrm>
            <a:off x="4448175" y="42322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9439" name="Rectangle 51"/>
          <p:cNvSpPr>
            <a:spLocks noChangeArrowheads="1"/>
          </p:cNvSpPr>
          <p:nvPr/>
        </p:nvSpPr>
        <p:spPr bwMode="auto">
          <a:xfrm>
            <a:off x="4624388" y="42481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9440" name="Rectangle 52"/>
          <p:cNvSpPr>
            <a:spLocks noChangeArrowheads="1"/>
          </p:cNvSpPr>
          <p:nvPr/>
        </p:nvSpPr>
        <p:spPr bwMode="auto">
          <a:xfrm rot="5400000">
            <a:off x="4458494"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41" name="Rectangle 53"/>
          <p:cNvSpPr>
            <a:spLocks noChangeArrowheads="1"/>
          </p:cNvSpPr>
          <p:nvPr/>
        </p:nvSpPr>
        <p:spPr bwMode="auto">
          <a:xfrm>
            <a:off x="3689350" y="4460875"/>
            <a:ext cx="8810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2</a:t>
            </a:r>
            <a:r>
              <a:rPr lang="en-US" altLang="en-US" sz="1000" b="0"/>
              <a:t>CH</a:t>
            </a:r>
            <a:r>
              <a:rPr lang="en-US" altLang="en-US" sz="1000" b="0" baseline="-25000"/>
              <a:t>2</a:t>
            </a:r>
            <a:r>
              <a:rPr lang="en-US" altLang="en-US" sz="1000" b="0"/>
              <a:t>CH</a:t>
            </a:r>
            <a:r>
              <a:rPr lang="en-US" altLang="en-US" sz="1000" b="0" baseline="-25000"/>
              <a:t>2</a:t>
            </a:r>
          </a:p>
        </p:txBody>
      </p:sp>
      <p:sp>
        <p:nvSpPr>
          <p:cNvPr id="59442" name="Rectangle 54"/>
          <p:cNvSpPr>
            <a:spLocks noChangeArrowheads="1"/>
          </p:cNvSpPr>
          <p:nvPr/>
        </p:nvSpPr>
        <p:spPr bwMode="auto">
          <a:xfrm>
            <a:off x="3700463" y="4232275"/>
            <a:ext cx="414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NH</a:t>
            </a:r>
            <a:r>
              <a:rPr lang="en-US" altLang="en-US" sz="1000" b="0" baseline="-25000"/>
              <a:t>2</a:t>
            </a:r>
          </a:p>
        </p:txBody>
      </p:sp>
      <p:sp>
        <p:nvSpPr>
          <p:cNvPr id="59443" name="Rectangle 55"/>
          <p:cNvSpPr>
            <a:spLocks noChangeArrowheads="1"/>
          </p:cNvSpPr>
          <p:nvPr/>
        </p:nvSpPr>
        <p:spPr bwMode="auto">
          <a:xfrm rot="5400000">
            <a:off x="3696494"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44" name="Rectangle 56"/>
          <p:cNvSpPr>
            <a:spLocks noChangeArrowheads="1"/>
          </p:cNvSpPr>
          <p:nvPr/>
        </p:nvSpPr>
        <p:spPr bwMode="auto">
          <a:xfrm>
            <a:off x="5380038" y="38766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Arginine (Arg)</a:t>
            </a:r>
          </a:p>
        </p:txBody>
      </p:sp>
      <p:sp>
        <p:nvSpPr>
          <p:cNvPr id="59445" name="Rectangle 57"/>
          <p:cNvSpPr>
            <a:spLocks noChangeArrowheads="1"/>
          </p:cNvSpPr>
          <p:nvPr/>
        </p:nvSpPr>
        <p:spPr bwMode="auto">
          <a:xfrm>
            <a:off x="6070600" y="44608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9446" name="Rectangle 58"/>
          <p:cNvSpPr>
            <a:spLocks noChangeArrowheads="1"/>
          </p:cNvSpPr>
          <p:nvPr/>
        </p:nvSpPr>
        <p:spPr bwMode="auto">
          <a:xfrm>
            <a:off x="6134100" y="42322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9447" name="Rectangle 59"/>
          <p:cNvSpPr>
            <a:spLocks noChangeArrowheads="1"/>
          </p:cNvSpPr>
          <p:nvPr/>
        </p:nvSpPr>
        <p:spPr bwMode="auto">
          <a:xfrm>
            <a:off x="6310313" y="42481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9448" name="Rectangle 60"/>
          <p:cNvSpPr>
            <a:spLocks noChangeArrowheads="1"/>
          </p:cNvSpPr>
          <p:nvPr/>
        </p:nvSpPr>
        <p:spPr bwMode="auto">
          <a:xfrm rot="5400000">
            <a:off x="6144419"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49" name="Rectangle 61"/>
          <p:cNvSpPr>
            <a:spLocks noChangeArrowheads="1"/>
          </p:cNvSpPr>
          <p:nvPr/>
        </p:nvSpPr>
        <p:spPr bwMode="auto">
          <a:xfrm>
            <a:off x="5289550" y="4460875"/>
            <a:ext cx="9588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CNH CH</a:t>
            </a:r>
            <a:r>
              <a:rPr lang="en-US" altLang="en-US" sz="1000" b="0" baseline="-25000"/>
              <a:t>2</a:t>
            </a:r>
            <a:r>
              <a:rPr lang="en-US" altLang="en-US" sz="1000" b="0"/>
              <a:t>CH</a:t>
            </a:r>
            <a:r>
              <a:rPr lang="en-US" altLang="en-US" sz="1000" b="0" baseline="-25000"/>
              <a:t>2</a:t>
            </a:r>
          </a:p>
        </p:txBody>
      </p:sp>
      <p:sp>
        <p:nvSpPr>
          <p:cNvPr id="59450" name="Rectangle 62"/>
          <p:cNvSpPr>
            <a:spLocks noChangeArrowheads="1"/>
          </p:cNvSpPr>
          <p:nvPr/>
        </p:nvSpPr>
        <p:spPr bwMode="auto">
          <a:xfrm>
            <a:off x="5300663" y="4232275"/>
            <a:ext cx="414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NH</a:t>
            </a:r>
            <a:r>
              <a:rPr lang="en-US" altLang="en-US" sz="1000" b="0" baseline="-25000"/>
              <a:t>2</a:t>
            </a:r>
          </a:p>
        </p:txBody>
      </p:sp>
      <p:sp>
        <p:nvSpPr>
          <p:cNvPr id="59451" name="Rectangle 63"/>
          <p:cNvSpPr>
            <a:spLocks noChangeArrowheads="1"/>
          </p:cNvSpPr>
          <p:nvPr/>
        </p:nvSpPr>
        <p:spPr bwMode="auto">
          <a:xfrm rot="5400000">
            <a:off x="5296694"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52" name="Rectangle 64"/>
          <p:cNvSpPr>
            <a:spLocks noChangeArrowheads="1"/>
          </p:cNvSpPr>
          <p:nvPr/>
        </p:nvSpPr>
        <p:spPr bwMode="auto">
          <a:xfrm>
            <a:off x="5300663" y="4689475"/>
            <a:ext cx="365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NH</a:t>
            </a:r>
          </a:p>
        </p:txBody>
      </p:sp>
      <p:sp>
        <p:nvSpPr>
          <p:cNvPr id="59453" name="Rectangle 65"/>
          <p:cNvSpPr>
            <a:spLocks noChangeArrowheads="1"/>
          </p:cNvSpPr>
          <p:nvPr/>
        </p:nvSpPr>
        <p:spPr bwMode="auto">
          <a:xfrm rot="5400000">
            <a:off x="5296694" y="45727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54" name="Rectangle 66"/>
          <p:cNvSpPr>
            <a:spLocks noChangeArrowheads="1"/>
          </p:cNvSpPr>
          <p:nvPr/>
        </p:nvSpPr>
        <p:spPr bwMode="auto">
          <a:xfrm rot="5400000">
            <a:off x="5325269" y="45727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55" name="Rectangle 67"/>
          <p:cNvSpPr>
            <a:spLocks noChangeArrowheads="1"/>
          </p:cNvSpPr>
          <p:nvPr/>
        </p:nvSpPr>
        <p:spPr bwMode="auto">
          <a:xfrm>
            <a:off x="6980238" y="38766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Cysteine (CySH)</a:t>
            </a:r>
          </a:p>
        </p:txBody>
      </p:sp>
      <p:sp>
        <p:nvSpPr>
          <p:cNvPr id="59456" name="Rectangle 68"/>
          <p:cNvSpPr>
            <a:spLocks noChangeArrowheads="1"/>
          </p:cNvSpPr>
          <p:nvPr/>
        </p:nvSpPr>
        <p:spPr bwMode="auto">
          <a:xfrm>
            <a:off x="7251700" y="44608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9457" name="Rectangle 69"/>
          <p:cNvSpPr>
            <a:spLocks noChangeArrowheads="1"/>
          </p:cNvSpPr>
          <p:nvPr/>
        </p:nvSpPr>
        <p:spPr bwMode="auto">
          <a:xfrm>
            <a:off x="7543800" y="42322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9458" name="Rectangle 70"/>
          <p:cNvSpPr>
            <a:spLocks noChangeArrowheads="1"/>
          </p:cNvSpPr>
          <p:nvPr/>
        </p:nvSpPr>
        <p:spPr bwMode="auto">
          <a:xfrm>
            <a:off x="7720013" y="42481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9459" name="Rectangle 71"/>
          <p:cNvSpPr>
            <a:spLocks noChangeArrowheads="1"/>
          </p:cNvSpPr>
          <p:nvPr/>
        </p:nvSpPr>
        <p:spPr bwMode="auto">
          <a:xfrm rot="5400000">
            <a:off x="7554119"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60" name="Rectangle 72"/>
          <p:cNvSpPr>
            <a:spLocks noChangeArrowheads="1"/>
          </p:cNvSpPr>
          <p:nvPr/>
        </p:nvSpPr>
        <p:spPr bwMode="auto">
          <a:xfrm>
            <a:off x="7253288" y="4232275"/>
            <a:ext cx="35718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SH</a:t>
            </a:r>
          </a:p>
        </p:txBody>
      </p:sp>
      <p:sp>
        <p:nvSpPr>
          <p:cNvPr id="59461" name="Rectangle 73"/>
          <p:cNvSpPr>
            <a:spLocks noChangeArrowheads="1"/>
          </p:cNvSpPr>
          <p:nvPr/>
        </p:nvSpPr>
        <p:spPr bwMode="auto">
          <a:xfrm rot="5400000">
            <a:off x="7249319" y="43441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62" name="Rectangle 74"/>
          <p:cNvSpPr>
            <a:spLocks noChangeArrowheads="1"/>
          </p:cNvSpPr>
          <p:nvPr/>
        </p:nvSpPr>
        <p:spPr bwMode="auto">
          <a:xfrm>
            <a:off x="5380038" y="52482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Tryptophan (Try)</a:t>
            </a:r>
          </a:p>
        </p:txBody>
      </p:sp>
      <p:sp>
        <p:nvSpPr>
          <p:cNvPr id="59463" name="Rectangle 75"/>
          <p:cNvSpPr>
            <a:spLocks noChangeArrowheads="1"/>
          </p:cNvSpPr>
          <p:nvPr/>
        </p:nvSpPr>
        <p:spPr bwMode="auto">
          <a:xfrm>
            <a:off x="5903913" y="57562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9464" name="Rectangle 76"/>
          <p:cNvSpPr>
            <a:spLocks noChangeArrowheads="1"/>
          </p:cNvSpPr>
          <p:nvPr/>
        </p:nvSpPr>
        <p:spPr bwMode="auto">
          <a:xfrm>
            <a:off x="6196013" y="5527675"/>
            <a:ext cx="414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9465" name="Rectangle 77"/>
          <p:cNvSpPr>
            <a:spLocks noChangeArrowheads="1"/>
          </p:cNvSpPr>
          <p:nvPr/>
        </p:nvSpPr>
        <p:spPr bwMode="auto">
          <a:xfrm>
            <a:off x="6372225" y="5543550"/>
            <a:ext cx="2333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9466" name="Rectangle 78"/>
          <p:cNvSpPr>
            <a:spLocks noChangeArrowheads="1"/>
          </p:cNvSpPr>
          <p:nvPr/>
        </p:nvSpPr>
        <p:spPr bwMode="auto">
          <a:xfrm rot="5400000">
            <a:off x="6206331" y="5639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67" name="Rectangle 79"/>
          <p:cNvSpPr>
            <a:spLocks noChangeArrowheads="1"/>
          </p:cNvSpPr>
          <p:nvPr/>
        </p:nvSpPr>
        <p:spPr bwMode="auto">
          <a:xfrm>
            <a:off x="5746750" y="5756275"/>
            <a:ext cx="31591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a:t>
            </a:r>
          </a:p>
        </p:txBody>
      </p:sp>
      <p:sp>
        <p:nvSpPr>
          <p:cNvPr id="59468" name="Rectangle 80"/>
          <p:cNvSpPr>
            <a:spLocks noChangeArrowheads="1"/>
          </p:cNvSpPr>
          <p:nvPr/>
        </p:nvSpPr>
        <p:spPr bwMode="auto">
          <a:xfrm>
            <a:off x="5662613" y="6022975"/>
            <a:ext cx="273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N</a:t>
            </a:r>
          </a:p>
        </p:txBody>
      </p:sp>
      <p:sp>
        <p:nvSpPr>
          <p:cNvPr id="59469" name="Rectangle 81"/>
          <p:cNvSpPr>
            <a:spLocks noChangeArrowheads="1"/>
          </p:cNvSpPr>
          <p:nvPr/>
        </p:nvSpPr>
        <p:spPr bwMode="auto">
          <a:xfrm rot="5400000">
            <a:off x="5658644" y="611584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70" name="Rectangle 82"/>
          <p:cNvSpPr>
            <a:spLocks noChangeArrowheads="1"/>
          </p:cNvSpPr>
          <p:nvPr/>
        </p:nvSpPr>
        <p:spPr bwMode="auto">
          <a:xfrm>
            <a:off x="5757863" y="5908675"/>
            <a:ext cx="365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p>
        </p:txBody>
      </p:sp>
      <p:sp>
        <p:nvSpPr>
          <p:cNvPr id="59471" name="Rectangle 83"/>
          <p:cNvSpPr>
            <a:spLocks noChangeArrowheads="1"/>
          </p:cNvSpPr>
          <p:nvPr/>
        </p:nvSpPr>
        <p:spPr bwMode="auto">
          <a:xfrm rot="5400000">
            <a:off x="5753894" y="5825332"/>
            <a:ext cx="223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72" name="Rectangle 84"/>
          <p:cNvSpPr>
            <a:spLocks noChangeArrowheads="1"/>
          </p:cNvSpPr>
          <p:nvPr/>
        </p:nvSpPr>
        <p:spPr bwMode="auto">
          <a:xfrm rot="5400000">
            <a:off x="5782469" y="5825332"/>
            <a:ext cx="223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73" name="Rectangle 85"/>
          <p:cNvSpPr>
            <a:spLocks noChangeArrowheads="1"/>
          </p:cNvSpPr>
          <p:nvPr/>
        </p:nvSpPr>
        <p:spPr bwMode="auto">
          <a:xfrm>
            <a:off x="5662613" y="6227763"/>
            <a:ext cx="273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H</a:t>
            </a:r>
          </a:p>
        </p:txBody>
      </p:sp>
      <p:grpSp>
        <p:nvGrpSpPr>
          <p:cNvPr id="59474" name="Group 90"/>
          <p:cNvGrpSpPr>
            <a:grpSpLocks/>
          </p:cNvGrpSpPr>
          <p:nvPr/>
        </p:nvGrpSpPr>
        <p:grpSpPr bwMode="auto">
          <a:xfrm>
            <a:off x="5473700" y="5840413"/>
            <a:ext cx="215900" cy="215900"/>
            <a:chOff x="3448" y="3679"/>
            <a:chExt cx="136" cy="136"/>
          </a:xfrm>
        </p:grpSpPr>
        <p:sp>
          <p:nvSpPr>
            <p:cNvPr id="59573" name="AutoShape 86"/>
            <p:cNvSpPr>
              <a:spLocks noChangeArrowheads="1"/>
            </p:cNvSpPr>
            <p:nvPr/>
          </p:nvSpPr>
          <p:spPr bwMode="auto">
            <a:xfrm rot="16200000" flipH="1">
              <a:off x="3448" y="3679"/>
              <a:ext cx="136" cy="136"/>
            </a:xfrm>
            <a:prstGeom prst="hexagon">
              <a:avLst>
                <a:gd name="adj" fmla="val 24986"/>
                <a:gd name="vf" fmla="val 11547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59574" name="Line 87"/>
            <p:cNvSpPr>
              <a:spLocks noChangeShapeType="1"/>
            </p:cNvSpPr>
            <p:nvPr/>
          </p:nvSpPr>
          <p:spPr bwMode="auto">
            <a:xfrm flipV="1">
              <a:off x="3521" y="3768"/>
              <a:ext cx="49" cy="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575" name="Line 88"/>
            <p:cNvSpPr>
              <a:spLocks noChangeShapeType="1"/>
            </p:cNvSpPr>
            <p:nvPr/>
          </p:nvSpPr>
          <p:spPr bwMode="auto">
            <a:xfrm flipV="1">
              <a:off x="3462" y="3718"/>
              <a:ext cx="0" cy="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576" name="Line 89"/>
            <p:cNvSpPr>
              <a:spLocks noChangeShapeType="1"/>
            </p:cNvSpPr>
            <p:nvPr/>
          </p:nvSpPr>
          <p:spPr bwMode="auto">
            <a:xfrm>
              <a:off x="3519" y="3698"/>
              <a:ext cx="49" cy="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9475" name="Line 91"/>
          <p:cNvSpPr>
            <a:spLocks noChangeShapeType="1"/>
          </p:cNvSpPr>
          <p:nvPr/>
        </p:nvSpPr>
        <p:spPr bwMode="auto">
          <a:xfrm>
            <a:off x="5699125" y="5895975"/>
            <a:ext cx="1381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76" name="Line 92"/>
          <p:cNvSpPr>
            <a:spLocks noChangeShapeType="1"/>
          </p:cNvSpPr>
          <p:nvPr/>
        </p:nvSpPr>
        <p:spPr bwMode="auto">
          <a:xfrm>
            <a:off x="5703888" y="6013450"/>
            <a:ext cx="33337" cy="333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77" name="Line 93"/>
          <p:cNvSpPr>
            <a:spLocks noChangeShapeType="1"/>
          </p:cNvSpPr>
          <p:nvPr/>
        </p:nvSpPr>
        <p:spPr bwMode="auto">
          <a:xfrm flipV="1">
            <a:off x="5830888" y="6037263"/>
            <a:ext cx="9525" cy="34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78" name="Rectangle 94"/>
          <p:cNvSpPr>
            <a:spLocks noChangeArrowheads="1"/>
          </p:cNvSpPr>
          <p:nvPr/>
        </p:nvSpPr>
        <p:spPr bwMode="auto">
          <a:xfrm>
            <a:off x="6980238" y="52482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Histidine (His)</a:t>
            </a:r>
          </a:p>
        </p:txBody>
      </p:sp>
      <p:sp>
        <p:nvSpPr>
          <p:cNvPr id="59479" name="Rectangle 95"/>
          <p:cNvSpPr>
            <a:spLocks noChangeArrowheads="1"/>
          </p:cNvSpPr>
          <p:nvPr/>
        </p:nvSpPr>
        <p:spPr bwMode="auto">
          <a:xfrm>
            <a:off x="7656513" y="57562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9480" name="Rectangle 96"/>
          <p:cNvSpPr>
            <a:spLocks noChangeArrowheads="1"/>
          </p:cNvSpPr>
          <p:nvPr/>
        </p:nvSpPr>
        <p:spPr bwMode="auto">
          <a:xfrm>
            <a:off x="7948613" y="5603875"/>
            <a:ext cx="414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9481" name="Rectangle 97"/>
          <p:cNvSpPr>
            <a:spLocks noChangeArrowheads="1"/>
          </p:cNvSpPr>
          <p:nvPr/>
        </p:nvSpPr>
        <p:spPr bwMode="auto">
          <a:xfrm>
            <a:off x="8124825" y="5619750"/>
            <a:ext cx="2333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9482" name="Rectangle 98"/>
          <p:cNvSpPr>
            <a:spLocks noChangeArrowheads="1"/>
          </p:cNvSpPr>
          <p:nvPr/>
        </p:nvSpPr>
        <p:spPr bwMode="auto">
          <a:xfrm rot="5400000">
            <a:off x="7973219" y="5668169"/>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83" name="Rectangle 99"/>
          <p:cNvSpPr>
            <a:spLocks noChangeArrowheads="1"/>
          </p:cNvSpPr>
          <p:nvPr/>
        </p:nvSpPr>
        <p:spPr bwMode="auto">
          <a:xfrm>
            <a:off x="7499350" y="5756275"/>
            <a:ext cx="31591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a:t>
            </a:r>
          </a:p>
        </p:txBody>
      </p:sp>
      <p:sp>
        <p:nvSpPr>
          <p:cNvPr id="59484" name="Rectangle 100"/>
          <p:cNvSpPr>
            <a:spLocks noChangeArrowheads="1"/>
          </p:cNvSpPr>
          <p:nvPr/>
        </p:nvSpPr>
        <p:spPr bwMode="auto">
          <a:xfrm>
            <a:off x="7400925" y="5937250"/>
            <a:ext cx="273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N</a:t>
            </a:r>
          </a:p>
        </p:txBody>
      </p:sp>
      <p:sp>
        <p:nvSpPr>
          <p:cNvPr id="59485" name="Rectangle 101"/>
          <p:cNvSpPr>
            <a:spLocks noChangeArrowheads="1"/>
          </p:cNvSpPr>
          <p:nvPr/>
        </p:nvSpPr>
        <p:spPr bwMode="auto">
          <a:xfrm rot="5400000">
            <a:off x="7430294" y="6020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86" name="Rectangle 102"/>
          <p:cNvSpPr>
            <a:spLocks noChangeArrowheads="1"/>
          </p:cNvSpPr>
          <p:nvPr/>
        </p:nvSpPr>
        <p:spPr bwMode="auto">
          <a:xfrm>
            <a:off x="7510463" y="5603875"/>
            <a:ext cx="365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p>
        </p:txBody>
      </p:sp>
      <p:sp>
        <p:nvSpPr>
          <p:cNvPr id="59487" name="Rectangle 103"/>
          <p:cNvSpPr>
            <a:spLocks noChangeArrowheads="1"/>
          </p:cNvSpPr>
          <p:nvPr/>
        </p:nvSpPr>
        <p:spPr bwMode="auto">
          <a:xfrm rot="5400000">
            <a:off x="7506494" y="5672932"/>
            <a:ext cx="223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88" name="Rectangle 104"/>
          <p:cNvSpPr>
            <a:spLocks noChangeArrowheads="1"/>
          </p:cNvSpPr>
          <p:nvPr/>
        </p:nvSpPr>
        <p:spPr bwMode="auto">
          <a:xfrm rot="5400000">
            <a:off x="7535069" y="5672932"/>
            <a:ext cx="223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89" name="Rectangle 105"/>
          <p:cNvSpPr>
            <a:spLocks noChangeArrowheads="1"/>
          </p:cNvSpPr>
          <p:nvPr/>
        </p:nvSpPr>
        <p:spPr bwMode="auto">
          <a:xfrm>
            <a:off x="7405688" y="6127750"/>
            <a:ext cx="273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H</a:t>
            </a:r>
          </a:p>
        </p:txBody>
      </p:sp>
      <p:sp>
        <p:nvSpPr>
          <p:cNvPr id="59490" name="Line 106"/>
          <p:cNvSpPr>
            <a:spLocks noChangeShapeType="1"/>
          </p:cNvSpPr>
          <p:nvPr/>
        </p:nvSpPr>
        <p:spPr bwMode="auto">
          <a:xfrm>
            <a:off x="7461250" y="5715000"/>
            <a:ext cx="1190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91" name="Line 107"/>
          <p:cNvSpPr>
            <a:spLocks noChangeShapeType="1"/>
          </p:cNvSpPr>
          <p:nvPr/>
        </p:nvSpPr>
        <p:spPr bwMode="auto">
          <a:xfrm>
            <a:off x="7456488" y="5937250"/>
            <a:ext cx="33337" cy="333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92" name="Rectangle 108"/>
          <p:cNvSpPr>
            <a:spLocks noChangeArrowheads="1"/>
          </p:cNvSpPr>
          <p:nvPr/>
        </p:nvSpPr>
        <p:spPr bwMode="auto">
          <a:xfrm rot="5400000">
            <a:off x="7277894" y="5672932"/>
            <a:ext cx="223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93" name="Rectangle 109"/>
          <p:cNvSpPr>
            <a:spLocks noChangeArrowheads="1"/>
          </p:cNvSpPr>
          <p:nvPr/>
        </p:nvSpPr>
        <p:spPr bwMode="auto">
          <a:xfrm rot="5400000">
            <a:off x="7306469" y="5672932"/>
            <a:ext cx="223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494" name="Rectangle 110"/>
          <p:cNvSpPr>
            <a:spLocks noChangeArrowheads="1"/>
          </p:cNvSpPr>
          <p:nvPr/>
        </p:nvSpPr>
        <p:spPr bwMode="auto">
          <a:xfrm>
            <a:off x="7265988" y="5756275"/>
            <a:ext cx="273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a:t>
            </a:r>
          </a:p>
        </p:txBody>
      </p:sp>
      <p:sp>
        <p:nvSpPr>
          <p:cNvPr id="59495" name="Rectangle 111"/>
          <p:cNvSpPr>
            <a:spLocks noChangeArrowheads="1"/>
          </p:cNvSpPr>
          <p:nvPr/>
        </p:nvSpPr>
        <p:spPr bwMode="auto">
          <a:xfrm>
            <a:off x="7262813" y="5603875"/>
            <a:ext cx="273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N</a:t>
            </a:r>
          </a:p>
        </p:txBody>
      </p:sp>
      <p:sp>
        <p:nvSpPr>
          <p:cNvPr id="59496" name="Line 112"/>
          <p:cNvSpPr>
            <a:spLocks noChangeShapeType="1"/>
          </p:cNvSpPr>
          <p:nvPr/>
        </p:nvSpPr>
        <p:spPr bwMode="auto">
          <a:xfrm flipV="1">
            <a:off x="7566025" y="5924550"/>
            <a:ext cx="33338" cy="587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97" name="Rectangle 113"/>
          <p:cNvSpPr>
            <a:spLocks noChangeArrowheads="1"/>
          </p:cNvSpPr>
          <p:nvPr/>
        </p:nvSpPr>
        <p:spPr bwMode="auto">
          <a:xfrm>
            <a:off x="7100888" y="5761038"/>
            <a:ext cx="2730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H</a:t>
            </a:r>
          </a:p>
        </p:txBody>
      </p:sp>
      <p:sp>
        <p:nvSpPr>
          <p:cNvPr id="59498" name="Rectangle 114"/>
          <p:cNvSpPr>
            <a:spLocks noChangeArrowheads="1"/>
          </p:cNvSpPr>
          <p:nvPr/>
        </p:nvSpPr>
        <p:spPr bwMode="auto">
          <a:xfrm>
            <a:off x="579438" y="25050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Proline (Pro)</a:t>
            </a:r>
          </a:p>
        </p:txBody>
      </p:sp>
      <p:sp>
        <p:nvSpPr>
          <p:cNvPr id="59499" name="Rectangle 115"/>
          <p:cNvSpPr>
            <a:spLocks noChangeArrowheads="1"/>
          </p:cNvSpPr>
          <p:nvPr/>
        </p:nvSpPr>
        <p:spPr bwMode="auto">
          <a:xfrm>
            <a:off x="1216025" y="3165475"/>
            <a:ext cx="7270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CH-COO</a:t>
            </a:r>
            <a:r>
              <a:rPr lang="en-US" altLang="en-US" sz="1000" b="0" baseline="30000"/>
              <a:t>-</a:t>
            </a:r>
          </a:p>
        </p:txBody>
      </p:sp>
      <p:sp>
        <p:nvSpPr>
          <p:cNvPr id="59500" name="Rectangle 116"/>
          <p:cNvSpPr>
            <a:spLocks noChangeArrowheads="1"/>
          </p:cNvSpPr>
          <p:nvPr/>
        </p:nvSpPr>
        <p:spPr bwMode="auto">
          <a:xfrm>
            <a:off x="1219200" y="29368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2</a:t>
            </a:r>
          </a:p>
        </p:txBody>
      </p:sp>
      <p:sp>
        <p:nvSpPr>
          <p:cNvPr id="59501" name="Rectangle 117"/>
          <p:cNvSpPr>
            <a:spLocks noChangeArrowheads="1"/>
          </p:cNvSpPr>
          <p:nvPr/>
        </p:nvSpPr>
        <p:spPr bwMode="auto">
          <a:xfrm>
            <a:off x="1395413" y="29527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9502" name="Rectangle 118"/>
          <p:cNvSpPr>
            <a:spLocks noChangeArrowheads="1"/>
          </p:cNvSpPr>
          <p:nvPr/>
        </p:nvSpPr>
        <p:spPr bwMode="auto">
          <a:xfrm rot="5400000">
            <a:off x="1229519" y="30487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503" name="Rectangle 119"/>
          <p:cNvSpPr>
            <a:spLocks noChangeArrowheads="1"/>
          </p:cNvSpPr>
          <p:nvPr/>
        </p:nvSpPr>
        <p:spPr bwMode="auto">
          <a:xfrm>
            <a:off x="917575" y="33178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2</a:t>
            </a:r>
          </a:p>
        </p:txBody>
      </p:sp>
      <p:sp>
        <p:nvSpPr>
          <p:cNvPr id="59504" name="Rectangle 120"/>
          <p:cNvSpPr>
            <a:spLocks noChangeArrowheads="1"/>
          </p:cNvSpPr>
          <p:nvPr/>
        </p:nvSpPr>
        <p:spPr bwMode="auto">
          <a:xfrm>
            <a:off x="917575" y="27844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2</a:t>
            </a:r>
          </a:p>
        </p:txBody>
      </p:sp>
      <p:sp>
        <p:nvSpPr>
          <p:cNvPr id="59505" name="Rectangle 121"/>
          <p:cNvSpPr>
            <a:spLocks noChangeArrowheads="1"/>
          </p:cNvSpPr>
          <p:nvPr/>
        </p:nvSpPr>
        <p:spPr bwMode="auto">
          <a:xfrm>
            <a:off x="612775" y="30892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2</a:t>
            </a:r>
          </a:p>
        </p:txBody>
      </p:sp>
      <p:sp>
        <p:nvSpPr>
          <p:cNvPr id="59506" name="Line 122"/>
          <p:cNvSpPr>
            <a:spLocks noChangeShapeType="1"/>
          </p:cNvSpPr>
          <p:nvPr/>
        </p:nvSpPr>
        <p:spPr bwMode="auto">
          <a:xfrm flipH="1" flipV="1">
            <a:off x="1138238" y="2967038"/>
            <a:ext cx="163512" cy="873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507" name="Line 123"/>
          <p:cNvSpPr>
            <a:spLocks noChangeShapeType="1"/>
          </p:cNvSpPr>
          <p:nvPr/>
        </p:nvSpPr>
        <p:spPr bwMode="auto">
          <a:xfrm flipH="1">
            <a:off x="1138238" y="3284538"/>
            <a:ext cx="163512" cy="619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508" name="Line 124"/>
          <p:cNvSpPr>
            <a:spLocks noChangeShapeType="1"/>
          </p:cNvSpPr>
          <p:nvPr/>
        </p:nvSpPr>
        <p:spPr bwMode="auto">
          <a:xfrm flipH="1" flipV="1">
            <a:off x="833438" y="3271838"/>
            <a:ext cx="163512" cy="1635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509" name="Line 125"/>
          <p:cNvSpPr>
            <a:spLocks noChangeShapeType="1"/>
          </p:cNvSpPr>
          <p:nvPr/>
        </p:nvSpPr>
        <p:spPr bwMode="auto">
          <a:xfrm flipH="1">
            <a:off x="833438" y="2903538"/>
            <a:ext cx="163512" cy="2143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510" name="Rectangle 126"/>
          <p:cNvSpPr>
            <a:spLocks noChangeArrowheads="1"/>
          </p:cNvSpPr>
          <p:nvPr/>
        </p:nvSpPr>
        <p:spPr bwMode="auto">
          <a:xfrm>
            <a:off x="2179638" y="25050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Serine (Ser)</a:t>
            </a:r>
          </a:p>
        </p:txBody>
      </p:sp>
      <p:sp>
        <p:nvSpPr>
          <p:cNvPr id="59511" name="Rectangle 127"/>
          <p:cNvSpPr>
            <a:spLocks noChangeArrowheads="1"/>
          </p:cNvSpPr>
          <p:nvPr/>
        </p:nvSpPr>
        <p:spPr bwMode="auto">
          <a:xfrm>
            <a:off x="2451100" y="30892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a:t>
            </a:r>
            <a:r>
              <a:rPr lang="en-US" altLang="en-US" sz="1000" b="0"/>
              <a:t>-CH-COO</a:t>
            </a:r>
            <a:r>
              <a:rPr lang="en-US" altLang="en-US" sz="1000" b="0" baseline="30000"/>
              <a:t>-</a:t>
            </a:r>
          </a:p>
        </p:txBody>
      </p:sp>
      <p:sp>
        <p:nvSpPr>
          <p:cNvPr id="59512" name="Rectangle 128"/>
          <p:cNvSpPr>
            <a:spLocks noChangeArrowheads="1"/>
          </p:cNvSpPr>
          <p:nvPr/>
        </p:nvSpPr>
        <p:spPr bwMode="auto">
          <a:xfrm>
            <a:off x="2743200" y="28606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9513" name="Rectangle 129"/>
          <p:cNvSpPr>
            <a:spLocks noChangeArrowheads="1"/>
          </p:cNvSpPr>
          <p:nvPr/>
        </p:nvSpPr>
        <p:spPr bwMode="auto">
          <a:xfrm>
            <a:off x="2919413" y="28765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9514" name="Rectangle 130"/>
          <p:cNvSpPr>
            <a:spLocks noChangeArrowheads="1"/>
          </p:cNvSpPr>
          <p:nvPr/>
        </p:nvSpPr>
        <p:spPr bwMode="auto">
          <a:xfrm rot="5400000">
            <a:off x="2753519"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515" name="Rectangle 131"/>
          <p:cNvSpPr>
            <a:spLocks noChangeArrowheads="1"/>
          </p:cNvSpPr>
          <p:nvPr/>
        </p:nvSpPr>
        <p:spPr bwMode="auto">
          <a:xfrm>
            <a:off x="2452688" y="2860675"/>
            <a:ext cx="3714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OH</a:t>
            </a:r>
          </a:p>
        </p:txBody>
      </p:sp>
      <p:sp>
        <p:nvSpPr>
          <p:cNvPr id="59516" name="Rectangle 132"/>
          <p:cNvSpPr>
            <a:spLocks noChangeArrowheads="1"/>
          </p:cNvSpPr>
          <p:nvPr/>
        </p:nvSpPr>
        <p:spPr bwMode="auto">
          <a:xfrm>
            <a:off x="3779838" y="25050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Threonine (Thr)</a:t>
            </a:r>
          </a:p>
        </p:txBody>
      </p:sp>
      <p:sp>
        <p:nvSpPr>
          <p:cNvPr id="59517" name="Rectangle 133"/>
          <p:cNvSpPr>
            <a:spLocks noChangeArrowheads="1"/>
          </p:cNvSpPr>
          <p:nvPr/>
        </p:nvSpPr>
        <p:spPr bwMode="auto">
          <a:xfrm>
            <a:off x="3906838" y="3089275"/>
            <a:ext cx="12922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3</a:t>
            </a:r>
            <a:r>
              <a:rPr lang="en-US" altLang="en-US" sz="1000" b="0"/>
              <a:t> CH - CH-COO</a:t>
            </a:r>
            <a:r>
              <a:rPr lang="en-US" altLang="en-US" sz="1000" b="0" baseline="30000"/>
              <a:t>-</a:t>
            </a:r>
          </a:p>
        </p:txBody>
      </p:sp>
      <p:sp>
        <p:nvSpPr>
          <p:cNvPr id="59518" name="Rectangle 134"/>
          <p:cNvSpPr>
            <a:spLocks noChangeArrowheads="1"/>
          </p:cNvSpPr>
          <p:nvPr/>
        </p:nvSpPr>
        <p:spPr bwMode="auto">
          <a:xfrm>
            <a:off x="4495800" y="28606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9519" name="Rectangle 135"/>
          <p:cNvSpPr>
            <a:spLocks noChangeArrowheads="1"/>
          </p:cNvSpPr>
          <p:nvPr/>
        </p:nvSpPr>
        <p:spPr bwMode="auto">
          <a:xfrm>
            <a:off x="4672013" y="28765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9520" name="Rectangle 136"/>
          <p:cNvSpPr>
            <a:spLocks noChangeArrowheads="1"/>
          </p:cNvSpPr>
          <p:nvPr/>
        </p:nvSpPr>
        <p:spPr bwMode="auto">
          <a:xfrm rot="5400000">
            <a:off x="4506119"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521" name="Rectangle 137"/>
          <p:cNvSpPr>
            <a:spLocks noChangeArrowheads="1"/>
          </p:cNvSpPr>
          <p:nvPr/>
        </p:nvSpPr>
        <p:spPr bwMode="auto">
          <a:xfrm>
            <a:off x="4205288" y="2860675"/>
            <a:ext cx="3714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OH</a:t>
            </a:r>
          </a:p>
        </p:txBody>
      </p:sp>
      <p:sp>
        <p:nvSpPr>
          <p:cNvPr id="59522" name="Rectangle 138"/>
          <p:cNvSpPr>
            <a:spLocks noChangeArrowheads="1"/>
          </p:cNvSpPr>
          <p:nvPr/>
        </p:nvSpPr>
        <p:spPr bwMode="auto">
          <a:xfrm rot="5400000">
            <a:off x="2477294"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523" name="Rectangle 139"/>
          <p:cNvSpPr>
            <a:spLocks noChangeArrowheads="1"/>
          </p:cNvSpPr>
          <p:nvPr/>
        </p:nvSpPr>
        <p:spPr bwMode="auto">
          <a:xfrm rot="5400000">
            <a:off x="4229894"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524" name="Rectangle 140"/>
          <p:cNvSpPr>
            <a:spLocks noChangeArrowheads="1"/>
          </p:cNvSpPr>
          <p:nvPr/>
        </p:nvSpPr>
        <p:spPr bwMode="auto">
          <a:xfrm>
            <a:off x="5380038" y="25050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Aspartic acid (Asp)</a:t>
            </a:r>
          </a:p>
        </p:txBody>
      </p:sp>
      <p:sp>
        <p:nvSpPr>
          <p:cNvPr id="59525" name="Rectangle 141"/>
          <p:cNvSpPr>
            <a:spLocks noChangeArrowheads="1"/>
          </p:cNvSpPr>
          <p:nvPr/>
        </p:nvSpPr>
        <p:spPr bwMode="auto">
          <a:xfrm>
            <a:off x="5505450" y="3089275"/>
            <a:ext cx="11842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   </a:t>
            </a:r>
            <a:r>
              <a:rPr lang="en-US" altLang="en-US" sz="1000" b="0"/>
              <a:t>- CH - COO</a:t>
            </a:r>
            <a:r>
              <a:rPr lang="en-US" altLang="en-US" sz="1000" b="0" baseline="30000"/>
              <a:t>-</a:t>
            </a:r>
          </a:p>
        </p:txBody>
      </p:sp>
      <p:sp>
        <p:nvSpPr>
          <p:cNvPr id="59526" name="Rectangle 142"/>
          <p:cNvSpPr>
            <a:spLocks noChangeArrowheads="1"/>
          </p:cNvSpPr>
          <p:nvPr/>
        </p:nvSpPr>
        <p:spPr bwMode="auto">
          <a:xfrm>
            <a:off x="5915025" y="28606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9527" name="Rectangle 143"/>
          <p:cNvSpPr>
            <a:spLocks noChangeArrowheads="1"/>
          </p:cNvSpPr>
          <p:nvPr/>
        </p:nvSpPr>
        <p:spPr bwMode="auto">
          <a:xfrm>
            <a:off x="6091238" y="28765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9528" name="Rectangle 144"/>
          <p:cNvSpPr>
            <a:spLocks noChangeArrowheads="1"/>
          </p:cNvSpPr>
          <p:nvPr/>
        </p:nvSpPr>
        <p:spPr bwMode="auto">
          <a:xfrm rot="5400000">
            <a:off x="5925344"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529" name="Rectangle 145"/>
          <p:cNvSpPr>
            <a:spLocks noChangeArrowheads="1"/>
          </p:cNvSpPr>
          <p:nvPr/>
        </p:nvSpPr>
        <p:spPr bwMode="auto">
          <a:xfrm>
            <a:off x="5500688" y="2860675"/>
            <a:ext cx="5619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COOH</a:t>
            </a:r>
          </a:p>
        </p:txBody>
      </p:sp>
      <p:sp>
        <p:nvSpPr>
          <p:cNvPr id="59530" name="Rectangle 146"/>
          <p:cNvSpPr>
            <a:spLocks noChangeArrowheads="1"/>
          </p:cNvSpPr>
          <p:nvPr/>
        </p:nvSpPr>
        <p:spPr bwMode="auto">
          <a:xfrm rot="5400000">
            <a:off x="5534819"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531" name="Rectangle 147"/>
          <p:cNvSpPr>
            <a:spLocks noChangeArrowheads="1"/>
          </p:cNvSpPr>
          <p:nvPr/>
        </p:nvSpPr>
        <p:spPr bwMode="auto">
          <a:xfrm>
            <a:off x="6980238" y="25050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Asparagine (Asp N)</a:t>
            </a:r>
          </a:p>
        </p:txBody>
      </p:sp>
      <p:sp>
        <p:nvSpPr>
          <p:cNvPr id="59532" name="Rectangle 148"/>
          <p:cNvSpPr>
            <a:spLocks noChangeArrowheads="1"/>
          </p:cNvSpPr>
          <p:nvPr/>
        </p:nvSpPr>
        <p:spPr bwMode="auto">
          <a:xfrm>
            <a:off x="7105650" y="3089275"/>
            <a:ext cx="1244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2    </a:t>
            </a:r>
            <a:r>
              <a:rPr lang="en-US" altLang="en-US" sz="1000" b="0"/>
              <a:t>-  CH - COO</a:t>
            </a:r>
            <a:r>
              <a:rPr lang="en-US" altLang="en-US" sz="1000" b="0" baseline="30000"/>
              <a:t>-</a:t>
            </a:r>
          </a:p>
        </p:txBody>
      </p:sp>
      <p:sp>
        <p:nvSpPr>
          <p:cNvPr id="59533" name="Rectangle 149"/>
          <p:cNvSpPr>
            <a:spLocks noChangeArrowheads="1"/>
          </p:cNvSpPr>
          <p:nvPr/>
        </p:nvSpPr>
        <p:spPr bwMode="auto">
          <a:xfrm>
            <a:off x="7591425" y="28606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9534" name="Rectangle 150"/>
          <p:cNvSpPr>
            <a:spLocks noChangeArrowheads="1"/>
          </p:cNvSpPr>
          <p:nvPr/>
        </p:nvSpPr>
        <p:spPr bwMode="auto">
          <a:xfrm>
            <a:off x="7767638" y="28765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9535" name="Rectangle 151"/>
          <p:cNvSpPr>
            <a:spLocks noChangeArrowheads="1"/>
          </p:cNvSpPr>
          <p:nvPr/>
        </p:nvSpPr>
        <p:spPr bwMode="auto">
          <a:xfrm rot="5400000">
            <a:off x="7601744"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536" name="Rectangle 152"/>
          <p:cNvSpPr>
            <a:spLocks noChangeArrowheads="1"/>
          </p:cNvSpPr>
          <p:nvPr/>
        </p:nvSpPr>
        <p:spPr bwMode="auto">
          <a:xfrm>
            <a:off x="7100888" y="2860675"/>
            <a:ext cx="63976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CO NH</a:t>
            </a:r>
            <a:r>
              <a:rPr lang="en-US" altLang="en-US" sz="1000" b="0" baseline="-25000"/>
              <a:t>2</a:t>
            </a:r>
          </a:p>
        </p:txBody>
      </p:sp>
      <p:sp>
        <p:nvSpPr>
          <p:cNvPr id="59537" name="Rectangle 153"/>
          <p:cNvSpPr>
            <a:spLocks noChangeArrowheads="1"/>
          </p:cNvSpPr>
          <p:nvPr/>
        </p:nvSpPr>
        <p:spPr bwMode="auto">
          <a:xfrm rot="5400000">
            <a:off x="7135019" y="29725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538" name="Rectangle 154"/>
          <p:cNvSpPr>
            <a:spLocks noChangeArrowheads="1"/>
          </p:cNvSpPr>
          <p:nvPr/>
        </p:nvSpPr>
        <p:spPr bwMode="auto">
          <a:xfrm>
            <a:off x="579438" y="11334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Glycine (Gly)</a:t>
            </a:r>
          </a:p>
        </p:txBody>
      </p:sp>
      <p:sp>
        <p:nvSpPr>
          <p:cNvPr id="59539" name="Rectangle 155"/>
          <p:cNvSpPr>
            <a:spLocks noChangeArrowheads="1"/>
          </p:cNvSpPr>
          <p:nvPr/>
        </p:nvSpPr>
        <p:spPr bwMode="auto">
          <a:xfrm>
            <a:off x="922338" y="1717675"/>
            <a:ext cx="86201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H-CH-COO</a:t>
            </a:r>
            <a:r>
              <a:rPr lang="en-US" altLang="en-US" sz="1000" b="0" baseline="30000"/>
              <a:t>-</a:t>
            </a:r>
          </a:p>
        </p:txBody>
      </p:sp>
      <p:sp>
        <p:nvSpPr>
          <p:cNvPr id="59540" name="Rectangle 156"/>
          <p:cNvSpPr>
            <a:spLocks noChangeArrowheads="1"/>
          </p:cNvSpPr>
          <p:nvPr/>
        </p:nvSpPr>
        <p:spPr bwMode="auto">
          <a:xfrm>
            <a:off x="1066800" y="14890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9541" name="Rectangle 157"/>
          <p:cNvSpPr>
            <a:spLocks noChangeArrowheads="1"/>
          </p:cNvSpPr>
          <p:nvPr/>
        </p:nvSpPr>
        <p:spPr bwMode="auto">
          <a:xfrm>
            <a:off x="1243013" y="15049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9542" name="Rectangle 158"/>
          <p:cNvSpPr>
            <a:spLocks noChangeArrowheads="1"/>
          </p:cNvSpPr>
          <p:nvPr/>
        </p:nvSpPr>
        <p:spPr bwMode="auto">
          <a:xfrm rot="5400000">
            <a:off x="1077119"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543" name="Rectangle 159"/>
          <p:cNvSpPr>
            <a:spLocks noChangeArrowheads="1"/>
          </p:cNvSpPr>
          <p:nvPr/>
        </p:nvSpPr>
        <p:spPr bwMode="auto">
          <a:xfrm>
            <a:off x="2179638" y="11334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Alanine (Ala)</a:t>
            </a:r>
          </a:p>
        </p:txBody>
      </p:sp>
      <p:sp>
        <p:nvSpPr>
          <p:cNvPr id="59544" name="Rectangle 160"/>
          <p:cNvSpPr>
            <a:spLocks noChangeArrowheads="1"/>
          </p:cNvSpPr>
          <p:nvPr/>
        </p:nvSpPr>
        <p:spPr bwMode="auto">
          <a:xfrm>
            <a:off x="2451100" y="1717675"/>
            <a:ext cx="1003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3</a:t>
            </a:r>
            <a:r>
              <a:rPr lang="en-US" altLang="en-US" sz="1000" b="0"/>
              <a:t>-CH-COO</a:t>
            </a:r>
            <a:r>
              <a:rPr lang="en-US" altLang="en-US" sz="1000" b="0" baseline="30000"/>
              <a:t>-</a:t>
            </a:r>
          </a:p>
        </p:txBody>
      </p:sp>
      <p:sp>
        <p:nvSpPr>
          <p:cNvPr id="59545" name="Rectangle 161"/>
          <p:cNvSpPr>
            <a:spLocks noChangeArrowheads="1"/>
          </p:cNvSpPr>
          <p:nvPr/>
        </p:nvSpPr>
        <p:spPr bwMode="auto">
          <a:xfrm>
            <a:off x="2743200" y="14890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9546" name="Rectangle 162"/>
          <p:cNvSpPr>
            <a:spLocks noChangeArrowheads="1"/>
          </p:cNvSpPr>
          <p:nvPr/>
        </p:nvSpPr>
        <p:spPr bwMode="auto">
          <a:xfrm>
            <a:off x="2919413" y="15049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9547" name="Rectangle 163"/>
          <p:cNvSpPr>
            <a:spLocks noChangeArrowheads="1"/>
          </p:cNvSpPr>
          <p:nvPr/>
        </p:nvSpPr>
        <p:spPr bwMode="auto">
          <a:xfrm rot="5400000">
            <a:off x="2753519"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548" name="Rectangle 164"/>
          <p:cNvSpPr>
            <a:spLocks noChangeArrowheads="1"/>
          </p:cNvSpPr>
          <p:nvPr/>
        </p:nvSpPr>
        <p:spPr bwMode="auto">
          <a:xfrm>
            <a:off x="3779838" y="11334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Valine (Val)</a:t>
            </a:r>
          </a:p>
        </p:txBody>
      </p:sp>
      <p:sp>
        <p:nvSpPr>
          <p:cNvPr id="59549" name="Rectangle 165"/>
          <p:cNvSpPr>
            <a:spLocks noChangeArrowheads="1"/>
          </p:cNvSpPr>
          <p:nvPr/>
        </p:nvSpPr>
        <p:spPr bwMode="auto">
          <a:xfrm>
            <a:off x="3906838" y="1717675"/>
            <a:ext cx="12922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3</a:t>
            </a:r>
            <a:r>
              <a:rPr lang="en-US" altLang="en-US" sz="1000" b="0"/>
              <a:t> CH - CH-COO</a:t>
            </a:r>
            <a:r>
              <a:rPr lang="en-US" altLang="en-US" sz="1000" b="0" baseline="30000"/>
              <a:t>-</a:t>
            </a:r>
          </a:p>
        </p:txBody>
      </p:sp>
      <p:sp>
        <p:nvSpPr>
          <p:cNvPr id="59550" name="Rectangle 166"/>
          <p:cNvSpPr>
            <a:spLocks noChangeArrowheads="1"/>
          </p:cNvSpPr>
          <p:nvPr/>
        </p:nvSpPr>
        <p:spPr bwMode="auto">
          <a:xfrm>
            <a:off x="4495800" y="14890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9551" name="Rectangle 167"/>
          <p:cNvSpPr>
            <a:spLocks noChangeArrowheads="1"/>
          </p:cNvSpPr>
          <p:nvPr/>
        </p:nvSpPr>
        <p:spPr bwMode="auto">
          <a:xfrm>
            <a:off x="4672013" y="15049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9552" name="Rectangle 168"/>
          <p:cNvSpPr>
            <a:spLocks noChangeArrowheads="1"/>
          </p:cNvSpPr>
          <p:nvPr/>
        </p:nvSpPr>
        <p:spPr bwMode="auto">
          <a:xfrm rot="5400000">
            <a:off x="4506119"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553" name="Rectangle 169"/>
          <p:cNvSpPr>
            <a:spLocks noChangeArrowheads="1"/>
          </p:cNvSpPr>
          <p:nvPr/>
        </p:nvSpPr>
        <p:spPr bwMode="auto">
          <a:xfrm>
            <a:off x="4205288" y="1489075"/>
            <a:ext cx="414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3</a:t>
            </a:r>
          </a:p>
        </p:txBody>
      </p:sp>
      <p:sp>
        <p:nvSpPr>
          <p:cNvPr id="59554" name="Rectangle 170"/>
          <p:cNvSpPr>
            <a:spLocks noChangeArrowheads="1"/>
          </p:cNvSpPr>
          <p:nvPr/>
        </p:nvSpPr>
        <p:spPr bwMode="auto">
          <a:xfrm rot="5400000">
            <a:off x="4229894"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555" name="Rectangle 171"/>
          <p:cNvSpPr>
            <a:spLocks noChangeArrowheads="1"/>
          </p:cNvSpPr>
          <p:nvPr/>
        </p:nvSpPr>
        <p:spPr bwMode="auto">
          <a:xfrm>
            <a:off x="5380038" y="11334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Leucine (Leu)</a:t>
            </a:r>
          </a:p>
        </p:txBody>
      </p:sp>
      <p:sp>
        <p:nvSpPr>
          <p:cNvPr id="59556" name="Rectangle 172"/>
          <p:cNvSpPr>
            <a:spLocks noChangeArrowheads="1"/>
          </p:cNvSpPr>
          <p:nvPr/>
        </p:nvSpPr>
        <p:spPr bwMode="auto">
          <a:xfrm>
            <a:off x="5407025" y="1717675"/>
            <a:ext cx="14557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3</a:t>
            </a:r>
            <a:r>
              <a:rPr lang="en-US" altLang="en-US" sz="1000" b="0"/>
              <a:t>CH CH</a:t>
            </a:r>
            <a:r>
              <a:rPr lang="en-US" altLang="en-US" sz="1000" b="0" baseline="-25000"/>
              <a:t>2</a:t>
            </a:r>
            <a:r>
              <a:rPr lang="en-US" altLang="en-US" sz="1000" b="0"/>
              <a:t>-CH-COO</a:t>
            </a:r>
            <a:r>
              <a:rPr lang="en-US" altLang="en-US" sz="1000" b="0" baseline="30000"/>
              <a:t>-</a:t>
            </a:r>
          </a:p>
        </p:txBody>
      </p:sp>
      <p:sp>
        <p:nvSpPr>
          <p:cNvPr id="59557" name="Rectangle 173"/>
          <p:cNvSpPr>
            <a:spLocks noChangeArrowheads="1"/>
          </p:cNvSpPr>
          <p:nvPr/>
        </p:nvSpPr>
        <p:spPr bwMode="auto">
          <a:xfrm>
            <a:off x="6153150" y="14890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9558" name="Rectangle 174"/>
          <p:cNvSpPr>
            <a:spLocks noChangeArrowheads="1"/>
          </p:cNvSpPr>
          <p:nvPr/>
        </p:nvSpPr>
        <p:spPr bwMode="auto">
          <a:xfrm>
            <a:off x="6329363" y="15049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9559" name="Rectangle 175"/>
          <p:cNvSpPr>
            <a:spLocks noChangeArrowheads="1"/>
          </p:cNvSpPr>
          <p:nvPr/>
        </p:nvSpPr>
        <p:spPr bwMode="auto">
          <a:xfrm rot="5400000">
            <a:off x="6163469"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560" name="Rectangle 176"/>
          <p:cNvSpPr>
            <a:spLocks noChangeArrowheads="1"/>
          </p:cNvSpPr>
          <p:nvPr/>
        </p:nvSpPr>
        <p:spPr bwMode="auto">
          <a:xfrm>
            <a:off x="5643563" y="1489075"/>
            <a:ext cx="414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3</a:t>
            </a:r>
          </a:p>
        </p:txBody>
      </p:sp>
      <p:sp>
        <p:nvSpPr>
          <p:cNvPr id="59561" name="Rectangle 177"/>
          <p:cNvSpPr>
            <a:spLocks noChangeArrowheads="1"/>
          </p:cNvSpPr>
          <p:nvPr/>
        </p:nvSpPr>
        <p:spPr bwMode="auto">
          <a:xfrm rot="5400000">
            <a:off x="5668169"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562" name="Rectangle 178"/>
          <p:cNvSpPr>
            <a:spLocks noChangeArrowheads="1"/>
          </p:cNvSpPr>
          <p:nvPr/>
        </p:nvSpPr>
        <p:spPr bwMode="auto">
          <a:xfrm>
            <a:off x="6980238" y="1133475"/>
            <a:ext cx="15144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100">
                <a:solidFill>
                  <a:schemeClr val="tx2"/>
                </a:solidFill>
              </a:rPr>
              <a:t>Isoleucine (Ileu)</a:t>
            </a:r>
          </a:p>
        </p:txBody>
      </p:sp>
      <p:sp>
        <p:nvSpPr>
          <p:cNvPr id="59563" name="Rectangle 179"/>
          <p:cNvSpPr>
            <a:spLocks noChangeArrowheads="1"/>
          </p:cNvSpPr>
          <p:nvPr/>
        </p:nvSpPr>
        <p:spPr bwMode="auto">
          <a:xfrm>
            <a:off x="7065963" y="1717675"/>
            <a:ext cx="149066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CH</a:t>
            </a:r>
            <a:r>
              <a:rPr lang="en-US" altLang="en-US" sz="1000" b="0" baseline="-25000"/>
              <a:t>3</a:t>
            </a:r>
            <a:r>
              <a:rPr lang="en-US" altLang="en-US" sz="1000" b="0"/>
              <a:t>CH</a:t>
            </a:r>
            <a:r>
              <a:rPr lang="en-US" altLang="en-US" sz="1000" b="0" baseline="-25000"/>
              <a:t>2</a:t>
            </a:r>
            <a:r>
              <a:rPr lang="en-US" altLang="en-US" sz="1000" b="0"/>
              <a:t>CH - CH-COO</a:t>
            </a:r>
            <a:r>
              <a:rPr lang="en-US" altLang="en-US" sz="1000" b="0" baseline="30000"/>
              <a:t>-</a:t>
            </a:r>
          </a:p>
        </p:txBody>
      </p:sp>
      <p:sp>
        <p:nvSpPr>
          <p:cNvPr id="59564" name="Rectangle 180"/>
          <p:cNvSpPr>
            <a:spLocks noChangeArrowheads="1"/>
          </p:cNvSpPr>
          <p:nvPr/>
        </p:nvSpPr>
        <p:spPr bwMode="auto">
          <a:xfrm>
            <a:off x="7829550" y="1489075"/>
            <a:ext cx="4143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NH</a:t>
            </a:r>
            <a:r>
              <a:rPr lang="en-US" altLang="en-US" sz="1000" b="0" baseline="-25000"/>
              <a:t>3</a:t>
            </a:r>
          </a:p>
        </p:txBody>
      </p:sp>
      <p:sp>
        <p:nvSpPr>
          <p:cNvPr id="59565" name="Rectangle 181"/>
          <p:cNvSpPr>
            <a:spLocks noChangeArrowheads="1"/>
          </p:cNvSpPr>
          <p:nvPr/>
        </p:nvSpPr>
        <p:spPr bwMode="auto">
          <a:xfrm>
            <a:off x="8005763" y="1504950"/>
            <a:ext cx="2333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baseline="30000"/>
              <a:t>+</a:t>
            </a:r>
          </a:p>
        </p:txBody>
      </p:sp>
      <p:sp>
        <p:nvSpPr>
          <p:cNvPr id="59566" name="Rectangle 182"/>
          <p:cNvSpPr>
            <a:spLocks noChangeArrowheads="1"/>
          </p:cNvSpPr>
          <p:nvPr/>
        </p:nvSpPr>
        <p:spPr bwMode="auto">
          <a:xfrm rot="5400000">
            <a:off x="7839869"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sp>
        <p:nvSpPr>
          <p:cNvPr id="59567" name="Rectangle 183"/>
          <p:cNvSpPr>
            <a:spLocks noChangeArrowheads="1"/>
          </p:cNvSpPr>
          <p:nvPr/>
        </p:nvSpPr>
        <p:spPr bwMode="auto">
          <a:xfrm>
            <a:off x="7519988" y="1489075"/>
            <a:ext cx="4143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1000" b="0"/>
              <a:t>CH</a:t>
            </a:r>
            <a:r>
              <a:rPr lang="en-US" altLang="en-US" sz="1000" b="0" baseline="-25000"/>
              <a:t>3</a:t>
            </a:r>
          </a:p>
        </p:txBody>
      </p:sp>
      <p:sp>
        <p:nvSpPr>
          <p:cNvPr id="59568" name="Rectangle 184"/>
          <p:cNvSpPr>
            <a:spLocks noChangeArrowheads="1"/>
          </p:cNvSpPr>
          <p:nvPr/>
        </p:nvSpPr>
        <p:spPr bwMode="auto">
          <a:xfrm rot="5400000">
            <a:off x="7544594" y="1600994"/>
            <a:ext cx="2238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000" b="0"/>
              <a:t>-</a:t>
            </a:r>
          </a:p>
        </p:txBody>
      </p:sp>
      <p:grpSp>
        <p:nvGrpSpPr>
          <p:cNvPr id="59569" name="Group 187"/>
          <p:cNvGrpSpPr>
            <a:grpSpLocks/>
          </p:cNvGrpSpPr>
          <p:nvPr/>
        </p:nvGrpSpPr>
        <p:grpSpPr bwMode="auto">
          <a:xfrm>
            <a:off x="1822450" y="2355850"/>
            <a:ext cx="5283200" cy="2616200"/>
            <a:chOff x="1148" y="1484"/>
            <a:chExt cx="3328" cy="1648"/>
          </a:xfrm>
        </p:grpSpPr>
        <p:pic>
          <p:nvPicPr>
            <p:cNvPr id="59571" name="Picture 18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 y="1484"/>
              <a:ext cx="3328" cy="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9572" name="Rectangle 186"/>
            <p:cNvSpPr>
              <a:spLocks noChangeArrowheads="1"/>
            </p:cNvSpPr>
            <p:nvPr/>
          </p:nvSpPr>
          <p:spPr bwMode="auto">
            <a:xfrm>
              <a:off x="1411" y="1717"/>
              <a:ext cx="2892" cy="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grpSp>
      <p:sp>
        <p:nvSpPr>
          <p:cNvPr id="59570" name="Rectangle 188"/>
          <p:cNvSpPr>
            <a:spLocks noChangeArrowheads="1"/>
          </p:cNvSpPr>
          <p:nvPr/>
        </p:nvSpPr>
        <p:spPr bwMode="auto">
          <a:xfrm>
            <a:off x="2287588" y="2882900"/>
            <a:ext cx="456882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3200"/>
              <a:t>Like the 26 letters of the alphabet which make up our words</a:t>
            </a:r>
            <a:endParaRPr lang="en-US" altLang="en-US" sz="2800"/>
          </a:p>
          <a:p>
            <a:pPr algn="ctr" eaLnBrk="1" hangingPunct="1">
              <a:spcBef>
                <a:spcPct val="0"/>
              </a:spcBef>
              <a:buSzTx/>
              <a:buFontTx/>
              <a:buNone/>
            </a:pPr>
            <a:endParaRPr lang="en-US" altLang="en-US" sz="2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1443" name="Rectangle 3"/>
          <p:cNvSpPr>
            <a:spLocks noGrp="1" noChangeArrowheads="1"/>
          </p:cNvSpPr>
          <p:nvPr>
            <p:ph type="title"/>
          </p:nvPr>
        </p:nvSpPr>
        <p:spPr>
          <a:xfrm>
            <a:off x="685800" y="228600"/>
            <a:ext cx="7696200" cy="1905000"/>
          </a:xfrm>
        </p:spPr>
        <p:txBody>
          <a:bodyPr/>
          <a:lstStyle/>
          <a:p>
            <a:pPr>
              <a:defRPr/>
            </a:pPr>
            <a:r>
              <a:rPr lang="en-US" sz="5400">
                <a:solidFill>
                  <a:schemeClr val="folHlink"/>
                </a:solidFill>
              </a:rPr>
              <a:t>Dumb Blondes of </a:t>
            </a:r>
            <a:br>
              <a:rPr lang="en-US" sz="5400">
                <a:solidFill>
                  <a:schemeClr val="folHlink"/>
                </a:solidFill>
              </a:rPr>
            </a:br>
            <a:r>
              <a:rPr lang="en-US" sz="5400">
                <a:solidFill>
                  <a:schemeClr val="folHlink"/>
                </a:solidFill>
              </a:rPr>
              <a:t>the Biochemical World</a:t>
            </a:r>
            <a:br>
              <a:rPr lang="en-US" sz="5400">
                <a:solidFill>
                  <a:schemeClr val="folHlink"/>
                </a:solidFill>
              </a:rPr>
            </a:br>
            <a:r>
              <a:rPr lang="en-US" sz="2400">
                <a:solidFill>
                  <a:schemeClr val="tx1"/>
                </a:solidFill>
                <a:effectLst>
                  <a:outerShdw blurRad="38100" dist="38100" dir="2700000" algn="tl">
                    <a:srgbClr val="FFFFFF"/>
                  </a:outerShdw>
                </a:effectLst>
              </a:rPr>
              <a:t>Dr. Francis Crick in </a:t>
            </a:r>
            <a:r>
              <a:rPr lang="en-US" sz="2400" i="1" u="sng">
                <a:solidFill>
                  <a:schemeClr val="tx1"/>
                </a:solidFill>
                <a:effectLst>
                  <a:outerShdw blurRad="38100" dist="38100" dir="2700000" algn="tl">
                    <a:srgbClr val="FFFFFF"/>
                  </a:outerShdw>
                </a:effectLst>
              </a:rPr>
              <a:t>Life Itself</a:t>
            </a:r>
          </a:p>
        </p:txBody>
      </p:sp>
      <p:sp>
        <p:nvSpPr>
          <p:cNvPr id="61444" name="Rectangle 4"/>
          <p:cNvSpPr>
            <a:spLocks noGrp="1" noChangeArrowheads="1"/>
          </p:cNvSpPr>
          <p:nvPr>
            <p:ph type="body" idx="1"/>
          </p:nvPr>
        </p:nvSpPr>
        <p:spPr>
          <a:xfrm>
            <a:off x="1676400" y="3124200"/>
            <a:ext cx="2438400" cy="2514600"/>
          </a:xfrm>
          <a:noFill/>
        </p:spPr>
        <p:txBody>
          <a:bodyPr/>
          <a:lstStyle/>
          <a:p>
            <a:pPr>
              <a:spcBef>
                <a:spcPct val="50000"/>
              </a:spcBef>
              <a:buClr>
                <a:schemeClr val="tx1"/>
              </a:buClr>
            </a:pPr>
            <a:r>
              <a:rPr lang="en-US" altLang="en-US" sz="4800">
                <a:solidFill>
                  <a:srgbClr val="114FFB"/>
                </a:solidFill>
                <a:latin typeface="Times New Roman" panose="02020603050405020304" pitchFamily="18" charset="0"/>
              </a:rPr>
              <a:t>DNA</a:t>
            </a:r>
          </a:p>
          <a:p>
            <a:pPr>
              <a:spcBef>
                <a:spcPct val="50000"/>
              </a:spcBef>
              <a:buClr>
                <a:schemeClr val="tx1"/>
              </a:buClr>
            </a:pPr>
            <a:r>
              <a:rPr lang="en-US" altLang="en-US" sz="4800">
                <a:solidFill>
                  <a:srgbClr val="114FFB"/>
                </a:solidFill>
                <a:latin typeface="Times New Roman" panose="02020603050405020304" pitchFamily="18" charset="0"/>
              </a:rPr>
              <a:t>RNA</a:t>
            </a:r>
          </a:p>
        </p:txBody>
      </p:sp>
      <p:graphicFrame>
        <p:nvGraphicFramePr>
          <p:cNvPr id="61445" name="Object 5">
            <a:hlinkClick r:id="" action="ppaction://ole?verb=0"/>
          </p:cNvPr>
          <p:cNvGraphicFramePr>
            <a:graphicFrameLocks/>
          </p:cNvGraphicFramePr>
          <p:nvPr/>
        </p:nvGraphicFramePr>
        <p:xfrm>
          <a:off x="4343400" y="2209800"/>
          <a:ext cx="3533775" cy="3975100"/>
        </p:xfrm>
        <a:graphic>
          <a:graphicData uri="http://schemas.openxmlformats.org/presentationml/2006/ole">
            <mc:AlternateContent xmlns:mc="http://schemas.openxmlformats.org/markup-compatibility/2006">
              <mc:Choice xmlns:v="urn:schemas-microsoft-com:vml" Requires="v">
                <p:oleObj spid="_x0000_s61456" name="Clip" r:id="rId4" imgW="3533775" imgH="3975100" progId="MS_ClipArt_Gallery.2">
                  <p:embed/>
                </p:oleObj>
              </mc:Choice>
              <mc:Fallback>
                <p:oleObj name="Clip" r:id="rId4" imgW="3533775" imgH="3975100" progId="MS_ClipArt_Gallery.2">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209800"/>
                        <a:ext cx="3533775" cy="397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anim calcmode="lin" valueType="num">
                                      <p:cBhvr additive="base">
                                        <p:cTn id="7" dur="500" fill="hold"/>
                                        <p:tgtEl>
                                          <p:spTgt spid="614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44">
                                            <p:txEl>
                                              <p:pRg st="1" end="1"/>
                                            </p:txEl>
                                          </p:spTgt>
                                        </p:tgtEl>
                                        <p:attrNameLst>
                                          <p:attrName>style.visibility</p:attrName>
                                        </p:attrNameLst>
                                      </p:cBhvr>
                                      <p:to>
                                        <p:strVal val="visible"/>
                                      </p:to>
                                    </p:set>
                                    <p:anim calcmode="lin" valueType="num">
                                      <p:cBhvr additive="base">
                                        <p:cTn id="13" dur="500" fill="hold"/>
                                        <p:tgtEl>
                                          <p:spTgt spid="6144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1443"/>
                                        </p:tgtEl>
                                        <p:attrNameLst>
                                          <p:attrName>style.visibility</p:attrName>
                                        </p:attrNameLst>
                                      </p:cBhvr>
                                      <p:to>
                                        <p:strVal val="visible"/>
                                      </p:to>
                                    </p:set>
                                    <p:animEffect transition="in" filter="fade">
                                      <p:cBhvr>
                                        <p:cTn id="19" dur="5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P spid="61444"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grpSp>
        <p:nvGrpSpPr>
          <p:cNvPr id="63490" name="Group 2"/>
          <p:cNvGrpSpPr>
            <a:grpSpLocks/>
          </p:cNvGrpSpPr>
          <p:nvPr/>
        </p:nvGrpSpPr>
        <p:grpSpPr bwMode="auto">
          <a:xfrm>
            <a:off x="-457200" y="304800"/>
            <a:ext cx="6172200" cy="6324600"/>
            <a:chOff x="0" y="1008"/>
            <a:chExt cx="3272" cy="3086"/>
          </a:xfrm>
        </p:grpSpPr>
        <p:pic>
          <p:nvPicPr>
            <p:cNvPr id="63495"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08"/>
              <a:ext cx="3272" cy="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3496" name="Rectangle 4"/>
            <p:cNvSpPr>
              <a:spLocks noChangeArrowheads="1"/>
            </p:cNvSpPr>
            <p:nvPr/>
          </p:nvSpPr>
          <p:spPr bwMode="auto">
            <a:xfrm>
              <a:off x="148" y="1252"/>
              <a:ext cx="1048" cy="184"/>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a:solidFill>
                  <a:srgbClr val="000000"/>
                </a:solidFill>
              </a:endParaRPr>
            </a:p>
          </p:txBody>
        </p:sp>
      </p:grpSp>
      <p:sp>
        <p:nvSpPr>
          <p:cNvPr id="63491"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a:solidFill>
                <a:srgbClr val="000000"/>
              </a:solidFill>
            </a:endParaRPr>
          </a:p>
        </p:txBody>
      </p:sp>
      <p:sp>
        <p:nvSpPr>
          <p:cNvPr id="63492" name="Rectangle 6"/>
          <p:cNvSpPr>
            <a:spLocks noGrp="1" noChangeArrowheads="1"/>
          </p:cNvSpPr>
          <p:nvPr>
            <p:ph type="title" idx="4294967295"/>
          </p:nvPr>
        </p:nvSpPr>
        <p:spPr>
          <a:xfrm>
            <a:off x="2590800" y="838200"/>
            <a:ext cx="5715000" cy="1143000"/>
          </a:xfrm>
          <a:noFill/>
        </p:spPr>
        <p:txBody>
          <a:bodyPr/>
          <a:lstStyle/>
          <a:p>
            <a:pPr eaLnBrk="1" hangingPunct="1"/>
            <a:r>
              <a:rPr lang="en-US" altLang="en-US" sz="6000">
                <a:solidFill>
                  <a:srgbClr val="C1CEFF"/>
                </a:solidFill>
              </a:rPr>
              <a:t>DNA</a:t>
            </a:r>
          </a:p>
        </p:txBody>
      </p:sp>
      <p:sp>
        <p:nvSpPr>
          <p:cNvPr id="156679" name="Rectangle 7"/>
          <p:cNvSpPr>
            <a:spLocks noGrp="1" noChangeArrowheads="1"/>
          </p:cNvSpPr>
          <p:nvPr>
            <p:ph type="body" idx="4294967295"/>
          </p:nvPr>
        </p:nvSpPr>
        <p:spPr>
          <a:xfrm>
            <a:off x="4267200" y="2209800"/>
            <a:ext cx="4114800" cy="3886200"/>
          </a:xfrm>
          <a:solidFill>
            <a:schemeClr val="tx1"/>
          </a:solidFill>
        </p:spPr>
        <p:txBody>
          <a:bodyPr/>
          <a:lstStyle/>
          <a:p>
            <a:pPr eaLnBrk="1" hangingPunct="1">
              <a:buClr>
                <a:schemeClr val="tx1"/>
              </a:buClr>
            </a:pPr>
            <a:r>
              <a:rPr lang="en-US" altLang="en-US" sz="3400">
                <a:solidFill>
                  <a:srgbClr val="FFFFFF"/>
                </a:solidFill>
              </a:rPr>
              <a:t>Certain characteristic structure</a:t>
            </a:r>
          </a:p>
          <a:p>
            <a:pPr eaLnBrk="1" hangingPunct="1">
              <a:buClr>
                <a:schemeClr val="tx1"/>
              </a:buClr>
            </a:pPr>
            <a:r>
              <a:rPr lang="en-US" altLang="en-US" sz="3400">
                <a:solidFill>
                  <a:srgbClr val="FFFFFF"/>
                </a:solidFill>
              </a:rPr>
              <a:t>Double helix with cross bars</a:t>
            </a:r>
            <a:endParaRPr lang="en-US" altLang="en-US" sz="3800">
              <a:solidFill>
                <a:srgbClr val="FFFFFF"/>
              </a:solidFill>
            </a:endParaRPr>
          </a:p>
          <a:p>
            <a:pPr eaLnBrk="1" hangingPunct="1">
              <a:buClr>
                <a:schemeClr val="tx1"/>
              </a:buClr>
            </a:pPr>
            <a:r>
              <a:rPr lang="en-US" altLang="en-US" sz="3400">
                <a:solidFill>
                  <a:srgbClr val="FFFFFF"/>
                </a:solidFill>
              </a:rPr>
              <a:t>Capacity to reproduce itself</a:t>
            </a:r>
          </a:p>
        </p:txBody>
      </p:sp>
      <p:sp>
        <p:nvSpPr>
          <p:cNvPr id="63494" name="Rectangle 8"/>
          <p:cNvSpPr>
            <a:spLocks noChangeArrowheads="1"/>
          </p:cNvSpPr>
          <p:nvPr/>
        </p:nvSpPr>
        <p:spPr bwMode="auto">
          <a:xfrm>
            <a:off x="3962400" y="4724400"/>
            <a:ext cx="304800" cy="1066800"/>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679">
                                            <p:txEl>
                                              <p:pRg st="0" end="0"/>
                                            </p:txEl>
                                          </p:spTgt>
                                        </p:tgtEl>
                                        <p:attrNameLst>
                                          <p:attrName>style.visibility</p:attrName>
                                        </p:attrNameLst>
                                      </p:cBhvr>
                                      <p:to>
                                        <p:strVal val="visible"/>
                                      </p:to>
                                    </p:set>
                                    <p:animEffect transition="in" filter="fade">
                                      <p:cBhvr>
                                        <p:cTn id="7" dur="500"/>
                                        <p:tgtEl>
                                          <p:spTgt spid="1566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6679">
                                            <p:txEl>
                                              <p:pRg st="1" end="1"/>
                                            </p:txEl>
                                          </p:spTgt>
                                        </p:tgtEl>
                                        <p:attrNameLst>
                                          <p:attrName>style.visibility</p:attrName>
                                        </p:attrNameLst>
                                      </p:cBhvr>
                                      <p:to>
                                        <p:strVal val="visible"/>
                                      </p:to>
                                    </p:set>
                                    <p:animEffect transition="in" filter="fade">
                                      <p:cBhvr>
                                        <p:cTn id="12" dur="500"/>
                                        <p:tgtEl>
                                          <p:spTgt spid="1566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6679">
                                            <p:txEl>
                                              <p:pRg st="2" end="2"/>
                                            </p:txEl>
                                          </p:spTgt>
                                        </p:tgtEl>
                                        <p:attrNameLst>
                                          <p:attrName>style.visibility</p:attrName>
                                        </p:attrNameLst>
                                      </p:cBhvr>
                                      <p:to>
                                        <p:strVal val="visible"/>
                                      </p:to>
                                    </p:set>
                                    <p:animEffect transition="in" filter="fade">
                                      <p:cBhvr>
                                        <p:cTn id="17" dur="500"/>
                                        <p:tgtEl>
                                          <p:spTgt spid="1566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9" grpId="0" uiExpand="1"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5539"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pic>
        <p:nvPicPr>
          <p:cNvPr id="65540"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1200"/>
            <a:ext cx="9296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5541" name="Rectangle 5"/>
          <p:cNvSpPr>
            <a:spLocks noChangeArrowheads="1"/>
          </p:cNvSpPr>
          <p:nvPr/>
        </p:nvSpPr>
        <p:spPr bwMode="auto">
          <a:xfrm>
            <a:off x="671513" y="304800"/>
            <a:ext cx="7937500"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3200">
                <a:solidFill>
                  <a:srgbClr val="FFFFCC"/>
                </a:solidFill>
              </a:rPr>
              <a:t>A DNA double helix is unwound by RNA polymerase, giving the enzyme access to the nucleotide sequence.</a:t>
            </a:r>
          </a:p>
        </p:txBody>
      </p:sp>
    </p:spTree>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217091" name="Rectangle 3"/>
          <p:cNvSpPr>
            <a:spLocks noGrp="1" noChangeArrowheads="1"/>
          </p:cNvSpPr>
          <p:nvPr>
            <p:ph type="title"/>
          </p:nvPr>
        </p:nvSpPr>
        <p:spPr>
          <a:xfrm>
            <a:off x="152400" y="2819400"/>
            <a:ext cx="2133600" cy="1143000"/>
          </a:xfrm>
        </p:spPr>
        <p:txBody>
          <a:bodyPr/>
          <a:lstStyle/>
          <a:p>
            <a:pPr eaLnBrk="1" hangingPunct="1">
              <a:defRPr/>
            </a:pPr>
            <a:r>
              <a:rPr lang="en-US"/>
              <a:t>Genetic Code</a:t>
            </a:r>
          </a:p>
        </p:txBody>
      </p:sp>
      <p:grpSp>
        <p:nvGrpSpPr>
          <p:cNvPr id="67588" name="Group 4"/>
          <p:cNvGrpSpPr>
            <a:grpSpLocks/>
          </p:cNvGrpSpPr>
          <p:nvPr/>
        </p:nvGrpSpPr>
        <p:grpSpPr bwMode="auto">
          <a:xfrm>
            <a:off x="2438400" y="152400"/>
            <a:ext cx="6705600" cy="6553200"/>
            <a:chOff x="2260" y="196"/>
            <a:chExt cx="3102" cy="3880"/>
          </a:xfrm>
        </p:grpSpPr>
        <p:sp>
          <p:nvSpPr>
            <p:cNvPr id="67589" name="Rectangle 5"/>
            <p:cNvSpPr>
              <a:spLocks noChangeArrowheads="1"/>
            </p:cNvSpPr>
            <p:nvPr/>
          </p:nvSpPr>
          <p:spPr bwMode="auto">
            <a:xfrm>
              <a:off x="2260" y="196"/>
              <a:ext cx="299" cy="471"/>
            </a:xfrm>
            <a:prstGeom prst="rect">
              <a:avLst/>
            </a:prstGeom>
            <a:solidFill>
              <a:srgbClr val="EF91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590" name="Rectangle 6"/>
            <p:cNvSpPr>
              <a:spLocks noChangeArrowheads="1"/>
            </p:cNvSpPr>
            <p:nvPr/>
          </p:nvSpPr>
          <p:spPr bwMode="auto">
            <a:xfrm>
              <a:off x="4408" y="462"/>
              <a:ext cx="606" cy="205"/>
            </a:xfrm>
            <a:prstGeom prst="rect">
              <a:avLst/>
            </a:prstGeom>
            <a:solidFill>
              <a:srgbClr val="F6BF69"/>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591" name="Rectangle 7"/>
            <p:cNvSpPr>
              <a:spLocks noChangeArrowheads="1"/>
            </p:cNvSpPr>
            <p:nvPr/>
          </p:nvSpPr>
          <p:spPr bwMode="auto">
            <a:xfrm>
              <a:off x="3794" y="462"/>
              <a:ext cx="606" cy="205"/>
            </a:xfrm>
            <a:prstGeom prst="rect">
              <a:avLst/>
            </a:prstGeom>
            <a:solidFill>
              <a:srgbClr val="F6BF69"/>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592" name="Rectangle 8"/>
            <p:cNvSpPr>
              <a:spLocks noChangeArrowheads="1"/>
            </p:cNvSpPr>
            <p:nvPr/>
          </p:nvSpPr>
          <p:spPr bwMode="auto">
            <a:xfrm>
              <a:off x="3181" y="462"/>
              <a:ext cx="605" cy="205"/>
            </a:xfrm>
            <a:prstGeom prst="rect">
              <a:avLst/>
            </a:prstGeom>
            <a:solidFill>
              <a:srgbClr val="F6BF69"/>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593" name="Rectangle 9"/>
            <p:cNvSpPr>
              <a:spLocks noChangeArrowheads="1"/>
            </p:cNvSpPr>
            <p:nvPr/>
          </p:nvSpPr>
          <p:spPr bwMode="auto">
            <a:xfrm>
              <a:off x="2567" y="462"/>
              <a:ext cx="606" cy="205"/>
            </a:xfrm>
            <a:prstGeom prst="rect">
              <a:avLst/>
            </a:prstGeom>
            <a:solidFill>
              <a:srgbClr val="F6BF69"/>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594" name="Rectangle 10"/>
            <p:cNvSpPr>
              <a:spLocks noChangeArrowheads="1"/>
            </p:cNvSpPr>
            <p:nvPr/>
          </p:nvSpPr>
          <p:spPr bwMode="auto">
            <a:xfrm>
              <a:off x="2260" y="2349"/>
              <a:ext cx="299" cy="915"/>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595" name="Rectangle 11"/>
            <p:cNvSpPr>
              <a:spLocks noChangeArrowheads="1"/>
            </p:cNvSpPr>
            <p:nvPr/>
          </p:nvSpPr>
          <p:spPr bwMode="auto">
            <a:xfrm>
              <a:off x="5022" y="3864"/>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596" name="Rectangle 12"/>
            <p:cNvSpPr>
              <a:spLocks noChangeArrowheads="1"/>
            </p:cNvSpPr>
            <p:nvPr/>
          </p:nvSpPr>
          <p:spPr bwMode="auto">
            <a:xfrm>
              <a:off x="2567" y="384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597" name="Rectangle 13"/>
            <p:cNvSpPr>
              <a:spLocks noChangeArrowheads="1"/>
            </p:cNvSpPr>
            <p:nvPr/>
          </p:nvSpPr>
          <p:spPr bwMode="auto">
            <a:xfrm>
              <a:off x="2260" y="3227"/>
              <a:ext cx="299" cy="849"/>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598" name="Rectangle 14"/>
            <p:cNvSpPr>
              <a:spLocks noChangeArrowheads="1"/>
            </p:cNvSpPr>
            <p:nvPr/>
          </p:nvSpPr>
          <p:spPr bwMode="auto">
            <a:xfrm>
              <a:off x="2567" y="363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599" name="Rectangle 15"/>
            <p:cNvSpPr>
              <a:spLocks noChangeArrowheads="1"/>
            </p:cNvSpPr>
            <p:nvPr/>
          </p:nvSpPr>
          <p:spPr bwMode="auto">
            <a:xfrm>
              <a:off x="2567" y="3418"/>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00" name="Rectangle 16"/>
            <p:cNvSpPr>
              <a:spLocks noChangeArrowheads="1"/>
            </p:cNvSpPr>
            <p:nvPr/>
          </p:nvSpPr>
          <p:spPr bwMode="auto">
            <a:xfrm>
              <a:off x="2567" y="3205"/>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01" name="Rectangle 17"/>
            <p:cNvSpPr>
              <a:spLocks noChangeArrowheads="1"/>
            </p:cNvSpPr>
            <p:nvPr/>
          </p:nvSpPr>
          <p:spPr bwMode="auto">
            <a:xfrm>
              <a:off x="2567" y="2992"/>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02" name="Rectangle 18"/>
            <p:cNvSpPr>
              <a:spLocks noChangeArrowheads="1"/>
            </p:cNvSpPr>
            <p:nvPr/>
          </p:nvSpPr>
          <p:spPr bwMode="auto">
            <a:xfrm>
              <a:off x="2567" y="2779"/>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03" name="Rectangle 19"/>
            <p:cNvSpPr>
              <a:spLocks noChangeArrowheads="1"/>
            </p:cNvSpPr>
            <p:nvPr/>
          </p:nvSpPr>
          <p:spPr bwMode="auto">
            <a:xfrm>
              <a:off x="2567" y="2566"/>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04" name="Rectangle 20"/>
            <p:cNvSpPr>
              <a:spLocks noChangeArrowheads="1"/>
            </p:cNvSpPr>
            <p:nvPr/>
          </p:nvSpPr>
          <p:spPr bwMode="auto">
            <a:xfrm>
              <a:off x="2567" y="2353"/>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05" name="Rectangle 21"/>
            <p:cNvSpPr>
              <a:spLocks noChangeArrowheads="1"/>
            </p:cNvSpPr>
            <p:nvPr/>
          </p:nvSpPr>
          <p:spPr bwMode="auto">
            <a:xfrm>
              <a:off x="2567" y="2140"/>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06" name="Rectangle 22"/>
            <p:cNvSpPr>
              <a:spLocks noChangeArrowheads="1"/>
            </p:cNvSpPr>
            <p:nvPr/>
          </p:nvSpPr>
          <p:spPr bwMode="auto">
            <a:xfrm>
              <a:off x="2567" y="1927"/>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07" name="Rectangle 23"/>
            <p:cNvSpPr>
              <a:spLocks noChangeArrowheads="1"/>
            </p:cNvSpPr>
            <p:nvPr/>
          </p:nvSpPr>
          <p:spPr bwMode="auto">
            <a:xfrm>
              <a:off x="2567" y="171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08" name="Rectangle 24"/>
            <p:cNvSpPr>
              <a:spLocks noChangeArrowheads="1"/>
            </p:cNvSpPr>
            <p:nvPr/>
          </p:nvSpPr>
          <p:spPr bwMode="auto">
            <a:xfrm>
              <a:off x="2567" y="150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09" name="Rectangle 25"/>
            <p:cNvSpPr>
              <a:spLocks noChangeArrowheads="1"/>
            </p:cNvSpPr>
            <p:nvPr/>
          </p:nvSpPr>
          <p:spPr bwMode="auto">
            <a:xfrm>
              <a:off x="2567" y="1288"/>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10" name="Rectangle 26"/>
            <p:cNvSpPr>
              <a:spLocks noChangeArrowheads="1"/>
            </p:cNvSpPr>
            <p:nvPr/>
          </p:nvSpPr>
          <p:spPr bwMode="auto">
            <a:xfrm>
              <a:off x="2567" y="1075"/>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11" name="Rectangle 27"/>
            <p:cNvSpPr>
              <a:spLocks noChangeArrowheads="1"/>
            </p:cNvSpPr>
            <p:nvPr/>
          </p:nvSpPr>
          <p:spPr bwMode="auto">
            <a:xfrm>
              <a:off x="2567" y="862"/>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12" name="Rectangle 28"/>
            <p:cNvSpPr>
              <a:spLocks noChangeArrowheads="1"/>
            </p:cNvSpPr>
            <p:nvPr/>
          </p:nvSpPr>
          <p:spPr bwMode="auto">
            <a:xfrm>
              <a:off x="2567" y="649"/>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13" name="Rectangle 29"/>
            <p:cNvSpPr>
              <a:spLocks noChangeArrowheads="1"/>
            </p:cNvSpPr>
            <p:nvPr/>
          </p:nvSpPr>
          <p:spPr bwMode="auto">
            <a:xfrm>
              <a:off x="2260" y="1496"/>
              <a:ext cx="299" cy="876"/>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14" name="Rectangle 30"/>
            <p:cNvSpPr>
              <a:spLocks noChangeArrowheads="1"/>
            </p:cNvSpPr>
            <p:nvPr/>
          </p:nvSpPr>
          <p:spPr bwMode="auto">
            <a:xfrm>
              <a:off x="2260" y="649"/>
              <a:ext cx="299" cy="870"/>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15" name="Rectangle 31"/>
            <p:cNvSpPr>
              <a:spLocks noChangeArrowheads="1"/>
            </p:cNvSpPr>
            <p:nvPr/>
          </p:nvSpPr>
          <p:spPr bwMode="auto">
            <a:xfrm>
              <a:off x="3181" y="3844"/>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16" name="Rectangle 32"/>
            <p:cNvSpPr>
              <a:spLocks noChangeArrowheads="1"/>
            </p:cNvSpPr>
            <p:nvPr/>
          </p:nvSpPr>
          <p:spPr bwMode="auto">
            <a:xfrm>
              <a:off x="3181" y="3631"/>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17" name="Rectangle 33"/>
            <p:cNvSpPr>
              <a:spLocks noChangeArrowheads="1"/>
            </p:cNvSpPr>
            <p:nvPr/>
          </p:nvSpPr>
          <p:spPr bwMode="auto">
            <a:xfrm>
              <a:off x="3181" y="3418"/>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18" name="Rectangle 34"/>
            <p:cNvSpPr>
              <a:spLocks noChangeArrowheads="1"/>
            </p:cNvSpPr>
            <p:nvPr/>
          </p:nvSpPr>
          <p:spPr bwMode="auto">
            <a:xfrm>
              <a:off x="3181" y="3205"/>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19" name="Rectangle 35"/>
            <p:cNvSpPr>
              <a:spLocks noChangeArrowheads="1"/>
            </p:cNvSpPr>
            <p:nvPr/>
          </p:nvSpPr>
          <p:spPr bwMode="auto">
            <a:xfrm>
              <a:off x="3181" y="2992"/>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20" name="Rectangle 36"/>
            <p:cNvSpPr>
              <a:spLocks noChangeArrowheads="1"/>
            </p:cNvSpPr>
            <p:nvPr/>
          </p:nvSpPr>
          <p:spPr bwMode="auto">
            <a:xfrm>
              <a:off x="3181" y="2779"/>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21" name="Rectangle 37"/>
            <p:cNvSpPr>
              <a:spLocks noChangeArrowheads="1"/>
            </p:cNvSpPr>
            <p:nvPr/>
          </p:nvSpPr>
          <p:spPr bwMode="auto">
            <a:xfrm>
              <a:off x="3181" y="2566"/>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22" name="Rectangle 38"/>
            <p:cNvSpPr>
              <a:spLocks noChangeArrowheads="1"/>
            </p:cNvSpPr>
            <p:nvPr/>
          </p:nvSpPr>
          <p:spPr bwMode="auto">
            <a:xfrm>
              <a:off x="3181" y="2353"/>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23" name="Rectangle 39"/>
            <p:cNvSpPr>
              <a:spLocks noChangeArrowheads="1"/>
            </p:cNvSpPr>
            <p:nvPr/>
          </p:nvSpPr>
          <p:spPr bwMode="auto">
            <a:xfrm>
              <a:off x="3181" y="2140"/>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24" name="Rectangle 40"/>
            <p:cNvSpPr>
              <a:spLocks noChangeArrowheads="1"/>
            </p:cNvSpPr>
            <p:nvPr/>
          </p:nvSpPr>
          <p:spPr bwMode="auto">
            <a:xfrm>
              <a:off x="3181" y="1927"/>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25" name="Rectangle 41"/>
            <p:cNvSpPr>
              <a:spLocks noChangeArrowheads="1"/>
            </p:cNvSpPr>
            <p:nvPr/>
          </p:nvSpPr>
          <p:spPr bwMode="auto">
            <a:xfrm>
              <a:off x="3181" y="1714"/>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26" name="Rectangle 42"/>
            <p:cNvSpPr>
              <a:spLocks noChangeArrowheads="1"/>
            </p:cNvSpPr>
            <p:nvPr/>
          </p:nvSpPr>
          <p:spPr bwMode="auto">
            <a:xfrm>
              <a:off x="3181" y="1501"/>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27" name="Rectangle 43"/>
            <p:cNvSpPr>
              <a:spLocks noChangeArrowheads="1"/>
            </p:cNvSpPr>
            <p:nvPr/>
          </p:nvSpPr>
          <p:spPr bwMode="auto">
            <a:xfrm>
              <a:off x="3181" y="1288"/>
              <a:ext cx="605"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28" name="Rectangle 44"/>
            <p:cNvSpPr>
              <a:spLocks noChangeArrowheads="1"/>
            </p:cNvSpPr>
            <p:nvPr/>
          </p:nvSpPr>
          <p:spPr bwMode="auto">
            <a:xfrm>
              <a:off x="3181" y="1075"/>
              <a:ext cx="605"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29" name="Rectangle 45"/>
            <p:cNvSpPr>
              <a:spLocks noChangeArrowheads="1"/>
            </p:cNvSpPr>
            <p:nvPr/>
          </p:nvSpPr>
          <p:spPr bwMode="auto">
            <a:xfrm>
              <a:off x="3181" y="862"/>
              <a:ext cx="605"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30" name="Rectangle 46"/>
            <p:cNvSpPr>
              <a:spLocks noChangeArrowheads="1"/>
            </p:cNvSpPr>
            <p:nvPr/>
          </p:nvSpPr>
          <p:spPr bwMode="auto">
            <a:xfrm>
              <a:off x="3181" y="649"/>
              <a:ext cx="605"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31" name="Rectangle 47"/>
            <p:cNvSpPr>
              <a:spLocks noChangeArrowheads="1"/>
            </p:cNvSpPr>
            <p:nvPr/>
          </p:nvSpPr>
          <p:spPr bwMode="auto">
            <a:xfrm>
              <a:off x="3794" y="384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32" name="Rectangle 48"/>
            <p:cNvSpPr>
              <a:spLocks noChangeArrowheads="1"/>
            </p:cNvSpPr>
            <p:nvPr/>
          </p:nvSpPr>
          <p:spPr bwMode="auto">
            <a:xfrm>
              <a:off x="3794" y="363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33" name="Rectangle 49"/>
            <p:cNvSpPr>
              <a:spLocks noChangeArrowheads="1"/>
            </p:cNvSpPr>
            <p:nvPr/>
          </p:nvSpPr>
          <p:spPr bwMode="auto">
            <a:xfrm>
              <a:off x="3794" y="3418"/>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34" name="Rectangle 50"/>
            <p:cNvSpPr>
              <a:spLocks noChangeArrowheads="1"/>
            </p:cNvSpPr>
            <p:nvPr/>
          </p:nvSpPr>
          <p:spPr bwMode="auto">
            <a:xfrm>
              <a:off x="3794" y="3205"/>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35" name="Rectangle 51"/>
            <p:cNvSpPr>
              <a:spLocks noChangeArrowheads="1"/>
            </p:cNvSpPr>
            <p:nvPr/>
          </p:nvSpPr>
          <p:spPr bwMode="auto">
            <a:xfrm>
              <a:off x="3794" y="2992"/>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36" name="Rectangle 52"/>
            <p:cNvSpPr>
              <a:spLocks noChangeArrowheads="1"/>
            </p:cNvSpPr>
            <p:nvPr/>
          </p:nvSpPr>
          <p:spPr bwMode="auto">
            <a:xfrm>
              <a:off x="3794" y="2779"/>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37" name="Rectangle 53"/>
            <p:cNvSpPr>
              <a:spLocks noChangeArrowheads="1"/>
            </p:cNvSpPr>
            <p:nvPr/>
          </p:nvSpPr>
          <p:spPr bwMode="auto">
            <a:xfrm>
              <a:off x="3794" y="2566"/>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38" name="Rectangle 54"/>
            <p:cNvSpPr>
              <a:spLocks noChangeArrowheads="1"/>
            </p:cNvSpPr>
            <p:nvPr/>
          </p:nvSpPr>
          <p:spPr bwMode="auto">
            <a:xfrm>
              <a:off x="3794" y="2353"/>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39" name="Rectangle 55"/>
            <p:cNvSpPr>
              <a:spLocks noChangeArrowheads="1"/>
            </p:cNvSpPr>
            <p:nvPr/>
          </p:nvSpPr>
          <p:spPr bwMode="auto">
            <a:xfrm>
              <a:off x="3794" y="2140"/>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40" name="Rectangle 56"/>
            <p:cNvSpPr>
              <a:spLocks noChangeArrowheads="1"/>
            </p:cNvSpPr>
            <p:nvPr/>
          </p:nvSpPr>
          <p:spPr bwMode="auto">
            <a:xfrm>
              <a:off x="3794" y="1927"/>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41" name="Rectangle 57"/>
            <p:cNvSpPr>
              <a:spLocks noChangeArrowheads="1"/>
            </p:cNvSpPr>
            <p:nvPr/>
          </p:nvSpPr>
          <p:spPr bwMode="auto">
            <a:xfrm>
              <a:off x="3794" y="171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42" name="Rectangle 58"/>
            <p:cNvSpPr>
              <a:spLocks noChangeArrowheads="1"/>
            </p:cNvSpPr>
            <p:nvPr/>
          </p:nvSpPr>
          <p:spPr bwMode="auto">
            <a:xfrm>
              <a:off x="3794" y="150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43" name="Rectangle 59"/>
            <p:cNvSpPr>
              <a:spLocks noChangeArrowheads="1"/>
            </p:cNvSpPr>
            <p:nvPr/>
          </p:nvSpPr>
          <p:spPr bwMode="auto">
            <a:xfrm>
              <a:off x="3794" y="1288"/>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44" name="Rectangle 60"/>
            <p:cNvSpPr>
              <a:spLocks noChangeArrowheads="1"/>
            </p:cNvSpPr>
            <p:nvPr/>
          </p:nvSpPr>
          <p:spPr bwMode="auto">
            <a:xfrm>
              <a:off x="3794" y="1075"/>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45" name="Rectangle 61"/>
            <p:cNvSpPr>
              <a:spLocks noChangeArrowheads="1"/>
            </p:cNvSpPr>
            <p:nvPr/>
          </p:nvSpPr>
          <p:spPr bwMode="auto">
            <a:xfrm>
              <a:off x="3794" y="862"/>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46" name="Rectangle 62"/>
            <p:cNvSpPr>
              <a:spLocks noChangeArrowheads="1"/>
            </p:cNvSpPr>
            <p:nvPr/>
          </p:nvSpPr>
          <p:spPr bwMode="auto">
            <a:xfrm>
              <a:off x="3794" y="649"/>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47" name="Rectangle 63"/>
            <p:cNvSpPr>
              <a:spLocks noChangeArrowheads="1"/>
            </p:cNvSpPr>
            <p:nvPr/>
          </p:nvSpPr>
          <p:spPr bwMode="auto">
            <a:xfrm>
              <a:off x="4408" y="384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48" name="Rectangle 64"/>
            <p:cNvSpPr>
              <a:spLocks noChangeArrowheads="1"/>
            </p:cNvSpPr>
            <p:nvPr/>
          </p:nvSpPr>
          <p:spPr bwMode="auto">
            <a:xfrm>
              <a:off x="4408" y="363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49" name="Rectangle 65"/>
            <p:cNvSpPr>
              <a:spLocks noChangeArrowheads="1"/>
            </p:cNvSpPr>
            <p:nvPr/>
          </p:nvSpPr>
          <p:spPr bwMode="auto">
            <a:xfrm>
              <a:off x="4408" y="3418"/>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50" name="Rectangle 66"/>
            <p:cNvSpPr>
              <a:spLocks noChangeArrowheads="1"/>
            </p:cNvSpPr>
            <p:nvPr/>
          </p:nvSpPr>
          <p:spPr bwMode="auto">
            <a:xfrm>
              <a:off x="4408" y="3205"/>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51" name="Rectangle 67"/>
            <p:cNvSpPr>
              <a:spLocks noChangeArrowheads="1"/>
            </p:cNvSpPr>
            <p:nvPr/>
          </p:nvSpPr>
          <p:spPr bwMode="auto">
            <a:xfrm>
              <a:off x="4408" y="2992"/>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52" name="Rectangle 68"/>
            <p:cNvSpPr>
              <a:spLocks noChangeArrowheads="1"/>
            </p:cNvSpPr>
            <p:nvPr/>
          </p:nvSpPr>
          <p:spPr bwMode="auto">
            <a:xfrm>
              <a:off x="4408" y="2779"/>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53" name="Rectangle 69"/>
            <p:cNvSpPr>
              <a:spLocks noChangeArrowheads="1"/>
            </p:cNvSpPr>
            <p:nvPr/>
          </p:nvSpPr>
          <p:spPr bwMode="auto">
            <a:xfrm>
              <a:off x="4408" y="2566"/>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54" name="Rectangle 70"/>
            <p:cNvSpPr>
              <a:spLocks noChangeArrowheads="1"/>
            </p:cNvSpPr>
            <p:nvPr/>
          </p:nvSpPr>
          <p:spPr bwMode="auto">
            <a:xfrm>
              <a:off x="4408" y="2353"/>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55" name="Rectangle 71"/>
            <p:cNvSpPr>
              <a:spLocks noChangeArrowheads="1"/>
            </p:cNvSpPr>
            <p:nvPr/>
          </p:nvSpPr>
          <p:spPr bwMode="auto">
            <a:xfrm>
              <a:off x="4408" y="2140"/>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56" name="Rectangle 72"/>
            <p:cNvSpPr>
              <a:spLocks noChangeArrowheads="1"/>
            </p:cNvSpPr>
            <p:nvPr/>
          </p:nvSpPr>
          <p:spPr bwMode="auto">
            <a:xfrm>
              <a:off x="4408" y="1927"/>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57" name="Rectangle 73"/>
            <p:cNvSpPr>
              <a:spLocks noChangeArrowheads="1"/>
            </p:cNvSpPr>
            <p:nvPr/>
          </p:nvSpPr>
          <p:spPr bwMode="auto">
            <a:xfrm>
              <a:off x="4408" y="171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58" name="Rectangle 74"/>
            <p:cNvSpPr>
              <a:spLocks noChangeArrowheads="1"/>
            </p:cNvSpPr>
            <p:nvPr/>
          </p:nvSpPr>
          <p:spPr bwMode="auto">
            <a:xfrm>
              <a:off x="4408" y="150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59" name="Rectangle 75"/>
            <p:cNvSpPr>
              <a:spLocks noChangeArrowheads="1"/>
            </p:cNvSpPr>
            <p:nvPr/>
          </p:nvSpPr>
          <p:spPr bwMode="auto">
            <a:xfrm>
              <a:off x="4408" y="1288"/>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60" name="Rectangle 76"/>
            <p:cNvSpPr>
              <a:spLocks noChangeArrowheads="1"/>
            </p:cNvSpPr>
            <p:nvPr/>
          </p:nvSpPr>
          <p:spPr bwMode="auto">
            <a:xfrm>
              <a:off x="4408" y="1075"/>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61" name="Rectangle 77"/>
            <p:cNvSpPr>
              <a:spLocks noChangeArrowheads="1"/>
            </p:cNvSpPr>
            <p:nvPr/>
          </p:nvSpPr>
          <p:spPr bwMode="auto">
            <a:xfrm>
              <a:off x="4408" y="862"/>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62" name="Rectangle 78"/>
            <p:cNvSpPr>
              <a:spLocks noChangeArrowheads="1"/>
            </p:cNvSpPr>
            <p:nvPr/>
          </p:nvSpPr>
          <p:spPr bwMode="auto">
            <a:xfrm>
              <a:off x="4408" y="649"/>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63" name="Rectangle 79"/>
            <p:cNvSpPr>
              <a:spLocks noChangeArrowheads="1"/>
            </p:cNvSpPr>
            <p:nvPr/>
          </p:nvSpPr>
          <p:spPr bwMode="auto">
            <a:xfrm>
              <a:off x="2567" y="196"/>
              <a:ext cx="2447" cy="258"/>
            </a:xfrm>
            <a:prstGeom prst="rect">
              <a:avLst/>
            </a:prstGeom>
            <a:solidFill>
              <a:schemeClr val="folHlink"/>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64" name="Rectangle 80"/>
            <p:cNvSpPr>
              <a:spLocks noChangeArrowheads="1"/>
            </p:cNvSpPr>
            <p:nvPr/>
          </p:nvSpPr>
          <p:spPr bwMode="auto">
            <a:xfrm>
              <a:off x="5022" y="3651"/>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65" name="Rectangle 81"/>
            <p:cNvSpPr>
              <a:spLocks noChangeArrowheads="1"/>
            </p:cNvSpPr>
            <p:nvPr/>
          </p:nvSpPr>
          <p:spPr bwMode="auto">
            <a:xfrm>
              <a:off x="5022" y="3438"/>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66" name="Rectangle 82"/>
            <p:cNvSpPr>
              <a:spLocks noChangeArrowheads="1"/>
            </p:cNvSpPr>
            <p:nvPr/>
          </p:nvSpPr>
          <p:spPr bwMode="auto">
            <a:xfrm>
              <a:off x="5022" y="3225"/>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67" name="Rectangle 83"/>
            <p:cNvSpPr>
              <a:spLocks noChangeArrowheads="1"/>
            </p:cNvSpPr>
            <p:nvPr/>
          </p:nvSpPr>
          <p:spPr bwMode="auto">
            <a:xfrm>
              <a:off x="5022" y="3012"/>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68" name="Rectangle 84"/>
            <p:cNvSpPr>
              <a:spLocks noChangeArrowheads="1"/>
            </p:cNvSpPr>
            <p:nvPr/>
          </p:nvSpPr>
          <p:spPr bwMode="auto">
            <a:xfrm>
              <a:off x="5022" y="2799"/>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69" name="Rectangle 85"/>
            <p:cNvSpPr>
              <a:spLocks noChangeArrowheads="1"/>
            </p:cNvSpPr>
            <p:nvPr/>
          </p:nvSpPr>
          <p:spPr bwMode="auto">
            <a:xfrm>
              <a:off x="5022" y="2586"/>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70" name="Rectangle 86"/>
            <p:cNvSpPr>
              <a:spLocks noChangeArrowheads="1"/>
            </p:cNvSpPr>
            <p:nvPr/>
          </p:nvSpPr>
          <p:spPr bwMode="auto">
            <a:xfrm>
              <a:off x="5022" y="2373"/>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71" name="Rectangle 87"/>
            <p:cNvSpPr>
              <a:spLocks noChangeArrowheads="1"/>
            </p:cNvSpPr>
            <p:nvPr/>
          </p:nvSpPr>
          <p:spPr bwMode="auto">
            <a:xfrm>
              <a:off x="5022" y="2160"/>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72" name="Rectangle 88"/>
            <p:cNvSpPr>
              <a:spLocks noChangeArrowheads="1"/>
            </p:cNvSpPr>
            <p:nvPr/>
          </p:nvSpPr>
          <p:spPr bwMode="auto">
            <a:xfrm>
              <a:off x="5022" y="1947"/>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73" name="Rectangle 89"/>
            <p:cNvSpPr>
              <a:spLocks noChangeArrowheads="1"/>
            </p:cNvSpPr>
            <p:nvPr/>
          </p:nvSpPr>
          <p:spPr bwMode="auto">
            <a:xfrm>
              <a:off x="5022" y="1734"/>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74" name="Rectangle 90"/>
            <p:cNvSpPr>
              <a:spLocks noChangeArrowheads="1"/>
            </p:cNvSpPr>
            <p:nvPr/>
          </p:nvSpPr>
          <p:spPr bwMode="auto">
            <a:xfrm>
              <a:off x="5022" y="1521"/>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75" name="Rectangle 91"/>
            <p:cNvSpPr>
              <a:spLocks noChangeArrowheads="1"/>
            </p:cNvSpPr>
            <p:nvPr/>
          </p:nvSpPr>
          <p:spPr bwMode="auto">
            <a:xfrm>
              <a:off x="5022" y="1308"/>
              <a:ext cx="299" cy="211"/>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76" name="Rectangle 92"/>
            <p:cNvSpPr>
              <a:spLocks noChangeArrowheads="1"/>
            </p:cNvSpPr>
            <p:nvPr/>
          </p:nvSpPr>
          <p:spPr bwMode="auto">
            <a:xfrm>
              <a:off x="5022" y="1095"/>
              <a:ext cx="299" cy="211"/>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77" name="Rectangle 93"/>
            <p:cNvSpPr>
              <a:spLocks noChangeArrowheads="1"/>
            </p:cNvSpPr>
            <p:nvPr/>
          </p:nvSpPr>
          <p:spPr bwMode="auto">
            <a:xfrm>
              <a:off x="5022" y="882"/>
              <a:ext cx="299" cy="211"/>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78" name="Rectangle 94"/>
            <p:cNvSpPr>
              <a:spLocks noChangeArrowheads="1"/>
            </p:cNvSpPr>
            <p:nvPr/>
          </p:nvSpPr>
          <p:spPr bwMode="auto">
            <a:xfrm>
              <a:off x="5022" y="652"/>
              <a:ext cx="299" cy="228"/>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79" name="Rectangle 95"/>
            <p:cNvSpPr>
              <a:spLocks noChangeArrowheads="1"/>
            </p:cNvSpPr>
            <p:nvPr/>
          </p:nvSpPr>
          <p:spPr bwMode="auto">
            <a:xfrm>
              <a:off x="5022" y="196"/>
              <a:ext cx="299" cy="451"/>
            </a:xfrm>
            <a:prstGeom prst="rect">
              <a:avLst/>
            </a:prstGeom>
            <a:solidFill>
              <a:srgbClr val="EF91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67680" name="Rectangle 96"/>
            <p:cNvSpPr>
              <a:spLocks noChangeArrowheads="1"/>
            </p:cNvSpPr>
            <p:nvPr/>
          </p:nvSpPr>
          <p:spPr bwMode="auto">
            <a:xfrm>
              <a:off x="2547" y="698"/>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phenylalanine</a:t>
              </a:r>
            </a:p>
          </p:txBody>
        </p:sp>
        <p:sp>
          <p:nvSpPr>
            <p:cNvPr id="67681" name="Rectangle 97"/>
            <p:cNvSpPr>
              <a:spLocks noChangeArrowheads="1"/>
            </p:cNvSpPr>
            <p:nvPr/>
          </p:nvSpPr>
          <p:spPr bwMode="auto">
            <a:xfrm>
              <a:off x="3161" y="698"/>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serine</a:t>
              </a:r>
            </a:p>
          </p:txBody>
        </p:sp>
        <p:sp>
          <p:nvSpPr>
            <p:cNvPr id="67682" name="Rectangle 98"/>
            <p:cNvSpPr>
              <a:spLocks noChangeArrowheads="1"/>
            </p:cNvSpPr>
            <p:nvPr/>
          </p:nvSpPr>
          <p:spPr bwMode="auto">
            <a:xfrm>
              <a:off x="3775" y="698"/>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tyrosine</a:t>
              </a:r>
            </a:p>
          </p:txBody>
        </p:sp>
        <p:sp>
          <p:nvSpPr>
            <p:cNvPr id="67683" name="Rectangle 99"/>
            <p:cNvSpPr>
              <a:spLocks noChangeArrowheads="1"/>
            </p:cNvSpPr>
            <p:nvPr/>
          </p:nvSpPr>
          <p:spPr bwMode="auto">
            <a:xfrm>
              <a:off x="4388" y="698"/>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cysteine</a:t>
              </a:r>
            </a:p>
          </p:txBody>
        </p:sp>
        <p:sp>
          <p:nvSpPr>
            <p:cNvPr id="67684" name="Rectangle 100"/>
            <p:cNvSpPr>
              <a:spLocks noChangeArrowheads="1"/>
            </p:cNvSpPr>
            <p:nvPr/>
          </p:nvSpPr>
          <p:spPr bwMode="auto">
            <a:xfrm>
              <a:off x="2547" y="92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phenylalanine</a:t>
              </a:r>
            </a:p>
          </p:txBody>
        </p:sp>
        <p:sp>
          <p:nvSpPr>
            <p:cNvPr id="67685" name="Rectangle 101"/>
            <p:cNvSpPr>
              <a:spLocks noChangeArrowheads="1"/>
            </p:cNvSpPr>
            <p:nvPr/>
          </p:nvSpPr>
          <p:spPr bwMode="auto">
            <a:xfrm>
              <a:off x="3161" y="92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serine</a:t>
              </a:r>
            </a:p>
          </p:txBody>
        </p:sp>
        <p:sp>
          <p:nvSpPr>
            <p:cNvPr id="67686" name="Rectangle 102"/>
            <p:cNvSpPr>
              <a:spLocks noChangeArrowheads="1"/>
            </p:cNvSpPr>
            <p:nvPr/>
          </p:nvSpPr>
          <p:spPr bwMode="auto">
            <a:xfrm>
              <a:off x="3775" y="92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tyrosine</a:t>
              </a:r>
            </a:p>
          </p:txBody>
        </p:sp>
        <p:sp>
          <p:nvSpPr>
            <p:cNvPr id="67687" name="Rectangle 103"/>
            <p:cNvSpPr>
              <a:spLocks noChangeArrowheads="1"/>
            </p:cNvSpPr>
            <p:nvPr/>
          </p:nvSpPr>
          <p:spPr bwMode="auto">
            <a:xfrm>
              <a:off x="4388" y="92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cysteine</a:t>
              </a:r>
            </a:p>
          </p:txBody>
        </p:sp>
        <p:sp>
          <p:nvSpPr>
            <p:cNvPr id="67688" name="Rectangle 104"/>
            <p:cNvSpPr>
              <a:spLocks noChangeArrowheads="1"/>
            </p:cNvSpPr>
            <p:nvPr/>
          </p:nvSpPr>
          <p:spPr bwMode="auto">
            <a:xfrm>
              <a:off x="2547" y="485"/>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U</a:t>
              </a:r>
            </a:p>
          </p:txBody>
        </p:sp>
        <p:sp>
          <p:nvSpPr>
            <p:cNvPr id="67689" name="Rectangle 105"/>
            <p:cNvSpPr>
              <a:spLocks noChangeArrowheads="1"/>
            </p:cNvSpPr>
            <p:nvPr/>
          </p:nvSpPr>
          <p:spPr bwMode="auto">
            <a:xfrm>
              <a:off x="3161" y="485"/>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C</a:t>
              </a:r>
            </a:p>
          </p:txBody>
        </p:sp>
        <p:sp>
          <p:nvSpPr>
            <p:cNvPr id="67690" name="Rectangle 106"/>
            <p:cNvSpPr>
              <a:spLocks noChangeArrowheads="1"/>
            </p:cNvSpPr>
            <p:nvPr/>
          </p:nvSpPr>
          <p:spPr bwMode="auto">
            <a:xfrm>
              <a:off x="3775" y="485"/>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a:t>
              </a:r>
            </a:p>
          </p:txBody>
        </p:sp>
        <p:sp>
          <p:nvSpPr>
            <p:cNvPr id="67691" name="Rectangle 107"/>
            <p:cNvSpPr>
              <a:spLocks noChangeArrowheads="1"/>
            </p:cNvSpPr>
            <p:nvPr/>
          </p:nvSpPr>
          <p:spPr bwMode="auto">
            <a:xfrm>
              <a:off x="4388" y="485"/>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a:t>
              </a:r>
            </a:p>
          </p:txBody>
        </p:sp>
        <p:sp>
          <p:nvSpPr>
            <p:cNvPr id="67692" name="Rectangle 108"/>
            <p:cNvSpPr>
              <a:spLocks noChangeArrowheads="1"/>
            </p:cNvSpPr>
            <p:nvPr/>
          </p:nvSpPr>
          <p:spPr bwMode="auto">
            <a:xfrm>
              <a:off x="2700" y="272"/>
              <a:ext cx="219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900"/>
                <a:t>Second Base</a:t>
              </a:r>
            </a:p>
          </p:txBody>
        </p:sp>
        <p:sp>
          <p:nvSpPr>
            <p:cNvPr id="67693" name="Rectangle 109"/>
            <p:cNvSpPr>
              <a:spLocks noChangeArrowheads="1"/>
            </p:cNvSpPr>
            <p:nvPr/>
          </p:nvSpPr>
          <p:spPr bwMode="auto">
            <a:xfrm>
              <a:off x="2266" y="325"/>
              <a:ext cx="28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900"/>
                <a:t>First Base</a:t>
              </a:r>
            </a:p>
          </p:txBody>
        </p:sp>
        <p:sp>
          <p:nvSpPr>
            <p:cNvPr id="67694" name="Rectangle 110"/>
            <p:cNvSpPr>
              <a:spLocks noChangeArrowheads="1"/>
            </p:cNvSpPr>
            <p:nvPr/>
          </p:nvSpPr>
          <p:spPr bwMode="auto">
            <a:xfrm>
              <a:off x="4980" y="325"/>
              <a:ext cx="38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900"/>
                <a:t>Third Base</a:t>
              </a:r>
            </a:p>
          </p:txBody>
        </p:sp>
        <p:sp>
          <p:nvSpPr>
            <p:cNvPr id="67695" name="Rectangle 111"/>
            <p:cNvSpPr>
              <a:spLocks noChangeArrowheads="1"/>
            </p:cNvSpPr>
            <p:nvPr/>
          </p:nvSpPr>
          <p:spPr bwMode="auto">
            <a:xfrm>
              <a:off x="2547" y="113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leucine</a:t>
              </a:r>
            </a:p>
          </p:txBody>
        </p:sp>
        <p:sp>
          <p:nvSpPr>
            <p:cNvPr id="67696" name="Rectangle 112"/>
            <p:cNvSpPr>
              <a:spLocks noChangeArrowheads="1"/>
            </p:cNvSpPr>
            <p:nvPr/>
          </p:nvSpPr>
          <p:spPr bwMode="auto">
            <a:xfrm>
              <a:off x="3161" y="113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serine</a:t>
              </a:r>
            </a:p>
          </p:txBody>
        </p:sp>
        <p:sp>
          <p:nvSpPr>
            <p:cNvPr id="67697" name="Rectangle 113"/>
            <p:cNvSpPr>
              <a:spLocks noChangeArrowheads="1"/>
            </p:cNvSpPr>
            <p:nvPr/>
          </p:nvSpPr>
          <p:spPr bwMode="auto">
            <a:xfrm>
              <a:off x="3775" y="113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stop</a:t>
              </a:r>
            </a:p>
          </p:txBody>
        </p:sp>
        <p:sp>
          <p:nvSpPr>
            <p:cNvPr id="67698" name="Rectangle 114"/>
            <p:cNvSpPr>
              <a:spLocks noChangeArrowheads="1"/>
            </p:cNvSpPr>
            <p:nvPr/>
          </p:nvSpPr>
          <p:spPr bwMode="auto">
            <a:xfrm>
              <a:off x="4388" y="113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stop</a:t>
              </a:r>
            </a:p>
          </p:txBody>
        </p:sp>
        <p:sp>
          <p:nvSpPr>
            <p:cNvPr id="67699" name="Rectangle 115"/>
            <p:cNvSpPr>
              <a:spLocks noChangeArrowheads="1"/>
            </p:cNvSpPr>
            <p:nvPr/>
          </p:nvSpPr>
          <p:spPr bwMode="auto">
            <a:xfrm>
              <a:off x="2547" y="135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leucine</a:t>
              </a:r>
            </a:p>
          </p:txBody>
        </p:sp>
        <p:sp>
          <p:nvSpPr>
            <p:cNvPr id="67700" name="Rectangle 116"/>
            <p:cNvSpPr>
              <a:spLocks noChangeArrowheads="1"/>
            </p:cNvSpPr>
            <p:nvPr/>
          </p:nvSpPr>
          <p:spPr bwMode="auto">
            <a:xfrm>
              <a:off x="3161" y="135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serine</a:t>
              </a:r>
            </a:p>
          </p:txBody>
        </p:sp>
        <p:sp>
          <p:nvSpPr>
            <p:cNvPr id="67701" name="Rectangle 117"/>
            <p:cNvSpPr>
              <a:spLocks noChangeArrowheads="1"/>
            </p:cNvSpPr>
            <p:nvPr/>
          </p:nvSpPr>
          <p:spPr bwMode="auto">
            <a:xfrm>
              <a:off x="3775" y="135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stop</a:t>
              </a:r>
            </a:p>
          </p:txBody>
        </p:sp>
        <p:sp>
          <p:nvSpPr>
            <p:cNvPr id="67702" name="Rectangle 118"/>
            <p:cNvSpPr>
              <a:spLocks noChangeArrowheads="1"/>
            </p:cNvSpPr>
            <p:nvPr/>
          </p:nvSpPr>
          <p:spPr bwMode="auto">
            <a:xfrm>
              <a:off x="4388" y="135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tryptophan</a:t>
              </a:r>
            </a:p>
          </p:txBody>
        </p:sp>
        <p:sp>
          <p:nvSpPr>
            <p:cNvPr id="67703" name="Rectangle 119"/>
            <p:cNvSpPr>
              <a:spLocks noChangeArrowheads="1"/>
            </p:cNvSpPr>
            <p:nvPr/>
          </p:nvSpPr>
          <p:spPr bwMode="auto">
            <a:xfrm>
              <a:off x="2547" y="1563"/>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leucine</a:t>
              </a:r>
            </a:p>
          </p:txBody>
        </p:sp>
        <p:sp>
          <p:nvSpPr>
            <p:cNvPr id="67704" name="Rectangle 120"/>
            <p:cNvSpPr>
              <a:spLocks noChangeArrowheads="1"/>
            </p:cNvSpPr>
            <p:nvPr/>
          </p:nvSpPr>
          <p:spPr bwMode="auto">
            <a:xfrm>
              <a:off x="3161" y="1563"/>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proline</a:t>
              </a:r>
            </a:p>
          </p:txBody>
        </p:sp>
        <p:sp>
          <p:nvSpPr>
            <p:cNvPr id="67705" name="Rectangle 121"/>
            <p:cNvSpPr>
              <a:spLocks noChangeArrowheads="1"/>
            </p:cNvSpPr>
            <p:nvPr/>
          </p:nvSpPr>
          <p:spPr bwMode="auto">
            <a:xfrm>
              <a:off x="3775" y="1563"/>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histidine</a:t>
              </a:r>
            </a:p>
          </p:txBody>
        </p:sp>
        <p:sp>
          <p:nvSpPr>
            <p:cNvPr id="67706" name="Rectangle 122"/>
            <p:cNvSpPr>
              <a:spLocks noChangeArrowheads="1"/>
            </p:cNvSpPr>
            <p:nvPr/>
          </p:nvSpPr>
          <p:spPr bwMode="auto">
            <a:xfrm>
              <a:off x="4388" y="1563"/>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arginine</a:t>
              </a:r>
            </a:p>
          </p:txBody>
        </p:sp>
        <p:sp>
          <p:nvSpPr>
            <p:cNvPr id="67707" name="Rectangle 123"/>
            <p:cNvSpPr>
              <a:spLocks noChangeArrowheads="1"/>
            </p:cNvSpPr>
            <p:nvPr/>
          </p:nvSpPr>
          <p:spPr bwMode="auto">
            <a:xfrm>
              <a:off x="2547" y="1776"/>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leucine</a:t>
              </a:r>
            </a:p>
          </p:txBody>
        </p:sp>
        <p:sp>
          <p:nvSpPr>
            <p:cNvPr id="67708" name="Rectangle 124"/>
            <p:cNvSpPr>
              <a:spLocks noChangeArrowheads="1"/>
            </p:cNvSpPr>
            <p:nvPr/>
          </p:nvSpPr>
          <p:spPr bwMode="auto">
            <a:xfrm>
              <a:off x="3161" y="1776"/>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proline</a:t>
              </a:r>
            </a:p>
          </p:txBody>
        </p:sp>
        <p:sp>
          <p:nvSpPr>
            <p:cNvPr id="67709" name="Rectangle 125"/>
            <p:cNvSpPr>
              <a:spLocks noChangeArrowheads="1"/>
            </p:cNvSpPr>
            <p:nvPr/>
          </p:nvSpPr>
          <p:spPr bwMode="auto">
            <a:xfrm>
              <a:off x="3775" y="1776"/>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histidine</a:t>
              </a:r>
            </a:p>
          </p:txBody>
        </p:sp>
        <p:sp>
          <p:nvSpPr>
            <p:cNvPr id="67710" name="Rectangle 126"/>
            <p:cNvSpPr>
              <a:spLocks noChangeArrowheads="1"/>
            </p:cNvSpPr>
            <p:nvPr/>
          </p:nvSpPr>
          <p:spPr bwMode="auto">
            <a:xfrm>
              <a:off x="4388" y="1776"/>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arginine</a:t>
              </a:r>
            </a:p>
          </p:txBody>
        </p:sp>
        <p:sp>
          <p:nvSpPr>
            <p:cNvPr id="67711" name="Rectangle 127"/>
            <p:cNvSpPr>
              <a:spLocks noChangeArrowheads="1"/>
            </p:cNvSpPr>
            <p:nvPr/>
          </p:nvSpPr>
          <p:spPr bwMode="auto">
            <a:xfrm>
              <a:off x="2547" y="1989"/>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leucine</a:t>
              </a:r>
            </a:p>
          </p:txBody>
        </p:sp>
        <p:sp>
          <p:nvSpPr>
            <p:cNvPr id="67712" name="Rectangle 128"/>
            <p:cNvSpPr>
              <a:spLocks noChangeArrowheads="1"/>
            </p:cNvSpPr>
            <p:nvPr/>
          </p:nvSpPr>
          <p:spPr bwMode="auto">
            <a:xfrm>
              <a:off x="3161" y="1989"/>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proline</a:t>
              </a:r>
            </a:p>
          </p:txBody>
        </p:sp>
        <p:sp>
          <p:nvSpPr>
            <p:cNvPr id="67713" name="Rectangle 129"/>
            <p:cNvSpPr>
              <a:spLocks noChangeArrowheads="1"/>
            </p:cNvSpPr>
            <p:nvPr/>
          </p:nvSpPr>
          <p:spPr bwMode="auto">
            <a:xfrm>
              <a:off x="3775" y="1989"/>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glutamine</a:t>
              </a:r>
            </a:p>
          </p:txBody>
        </p:sp>
        <p:sp>
          <p:nvSpPr>
            <p:cNvPr id="67714" name="Rectangle 130"/>
            <p:cNvSpPr>
              <a:spLocks noChangeArrowheads="1"/>
            </p:cNvSpPr>
            <p:nvPr/>
          </p:nvSpPr>
          <p:spPr bwMode="auto">
            <a:xfrm>
              <a:off x="4388" y="1989"/>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arginine</a:t>
              </a:r>
            </a:p>
          </p:txBody>
        </p:sp>
        <p:sp>
          <p:nvSpPr>
            <p:cNvPr id="67715" name="Rectangle 131"/>
            <p:cNvSpPr>
              <a:spLocks noChangeArrowheads="1"/>
            </p:cNvSpPr>
            <p:nvPr/>
          </p:nvSpPr>
          <p:spPr bwMode="auto">
            <a:xfrm>
              <a:off x="2547" y="2202"/>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leucine</a:t>
              </a:r>
            </a:p>
          </p:txBody>
        </p:sp>
        <p:sp>
          <p:nvSpPr>
            <p:cNvPr id="67716" name="Rectangle 132"/>
            <p:cNvSpPr>
              <a:spLocks noChangeArrowheads="1"/>
            </p:cNvSpPr>
            <p:nvPr/>
          </p:nvSpPr>
          <p:spPr bwMode="auto">
            <a:xfrm>
              <a:off x="3161" y="2202"/>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proline</a:t>
              </a:r>
            </a:p>
          </p:txBody>
        </p:sp>
        <p:sp>
          <p:nvSpPr>
            <p:cNvPr id="67717" name="Rectangle 133"/>
            <p:cNvSpPr>
              <a:spLocks noChangeArrowheads="1"/>
            </p:cNvSpPr>
            <p:nvPr/>
          </p:nvSpPr>
          <p:spPr bwMode="auto">
            <a:xfrm>
              <a:off x="3775" y="2202"/>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glutamine</a:t>
              </a:r>
            </a:p>
          </p:txBody>
        </p:sp>
        <p:sp>
          <p:nvSpPr>
            <p:cNvPr id="67718" name="Rectangle 134"/>
            <p:cNvSpPr>
              <a:spLocks noChangeArrowheads="1"/>
            </p:cNvSpPr>
            <p:nvPr/>
          </p:nvSpPr>
          <p:spPr bwMode="auto">
            <a:xfrm>
              <a:off x="4388" y="2202"/>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arginine</a:t>
              </a:r>
            </a:p>
          </p:txBody>
        </p:sp>
        <p:sp>
          <p:nvSpPr>
            <p:cNvPr id="67719" name="Rectangle 135"/>
            <p:cNvSpPr>
              <a:spLocks noChangeArrowheads="1"/>
            </p:cNvSpPr>
            <p:nvPr/>
          </p:nvSpPr>
          <p:spPr bwMode="auto">
            <a:xfrm>
              <a:off x="2266" y="1017"/>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U</a:t>
              </a:r>
            </a:p>
          </p:txBody>
        </p:sp>
        <p:sp>
          <p:nvSpPr>
            <p:cNvPr id="67720" name="Rectangle 136"/>
            <p:cNvSpPr>
              <a:spLocks noChangeArrowheads="1"/>
            </p:cNvSpPr>
            <p:nvPr/>
          </p:nvSpPr>
          <p:spPr bwMode="auto">
            <a:xfrm>
              <a:off x="2266" y="1869"/>
              <a:ext cx="28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C</a:t>
              </a:r>
            </a:p>
          </p:txBody>
        </p:sp>
        <p:sp>
          <p:nvSpPr>
            <p:cNvPr id="67721" name="Rectangle 137"/>
            <p:cNvSpPr>
              <a:spLocks noChangeArrowheads="1"/>
            </p:cNvSpPr>
            <p:nvPr/>
          </p:nvSpPr>
          <p:spPr bwMode="auto">
            <a:xfrm>
              <a:off x="2547" y="2415"/>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isoleucine</a:t>
              </a:r>
            </a:p>
          </p:txBody>
        </p:sp>
        <p:sp>
          <p:nvSpPr>
            <p:cNvPr id="67722" name="Rectangle 138"/>
            <p:cNvSpPr>
              <a:spLocks noChangeArrowheads="1"/>
            </p:cNvSpPr>
            <p:nvPr/>
          </p:nvSpPr>
          <p:spPr bwMode="auto">
            <a:xfrm>
              <a:off x="3161" y="2415"/>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threonine</a:t>
              </a:r>
            </a:p>
          </p:txBody>
        </p:sp>
        <p:sp>
          <p:nvSpPr>
            <p:cNvPr id="67723" name="Rectangle 139"/>
            <p:cNvSpPr>
              <a:spLocks noChangeArrowheads="1"/>
            </p:cNvSpPr>
            <p:nvPr/>
          </p:nvSpPr>
          <p:spPr bwMode="auto">
            <a:xfrm>
              <a:off x="3775" y="2415"/>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asparagine</a:t>
              </a:r>
            </a:p>
          </p:txBody>
        </p:sp>
        <p:sp>
          <p:nvSpPr>
            <p:cNvPr id="67724" name="Rectangle 140"/>
            <p:cNvSpPr>
              <a:spLocks noChangeArrowheads="1"/>
            </p:cNvSpPr>
            <p:nvPr/>
          </p:nvSpPr>
          <p:spPr bwMode="auto">
            <a:xfrm>
              <a:off x="4388" y="2415"/>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serine</a:t>
              </a:r>
            </a:p>
          </p:txBody>
        </p:sp>
        <p:sp>
          <p:nvSpPr>
            <p:cNvPr id="67725" name="Rectangle 141"/>
            <p:cNvSpPr>
              <a:spLocks noChangeArrowheads="1"/>
            </p:cNvSpPr>
            <p:nvPr/>
          </p:nvSpPr>
          <p:spPr bwMode="auto">
            <a:xfrm>
              <a:off x="2547" y="2628"/>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isoleucine</a:t>
              </a:r>
            </a:p>
          </p:txBody>
        </p:sp>
        <p:sp>
          <p:nvSpPr>
            <p:cNvPr id="67726" name="Rectangle 142"/>
            <p:cNvSpPr>
              <a:spLocks noChangeArrowheads="1"/>
            </p:cNvSpPr>
            <p:nvPr/>
          </p:nvSpPr>
          <p:spPr bwMode="auto">
            <a:xfrm>
              <a:off x="3161" y="2628"/>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threonine</a:t>
              </a:r>
            </a:p>
          </p:txBody>
        </p:sp>
        <p:sp>
          <p:nvSpPr>
            <p:cNvPr id="67727" name="Rectangle 143"/>
            <p:cNvSpPr>
              <a:spLocks noChangeArrowheads="1"/>
            </p:cNvSpPr>
            <p:nvPr/>
          </p:nvSpPr>
          <p:spPr bwMode="auto">
            <a:xfrm>
              <a:off x="3775" y="2628"/>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asparagine</a:t>
              </a:r>
            </a:p>
          </p:txBody>
        </p:sp>
        <p:sp>
          <p:nvSpPr>
            <p:cNvPr id="67728" name="Rectangle 144"/>
            <p:cNvSpPr>
              <a:spLocks noChangeArrowheads="1"/>
            </p:cNvSpPr>
            <p:nvPr/>
          </p:nvSpPr>
          <p:spPr bwMode="auto">
            <a:xfrm>
              <a:off x="4388" y="2628"/>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serine</a:t>
              </a:r>
            </a:p>
          </p:txBody>
        </p:sp>
        <p:sp>
          <p:nvSpPr>
            <p:cNvPr id="67729" name="Rectangle 145"/>
            <p:cNvSpPr>
              <a:spLocks noChangeArrowheads="1"/>
            </p:cNvSpPr>
            <p:nvPr/>
          </p:nvSpPr>
          <p:spPr bwMode="auto">
            <a:xfrm>
              <a:off x="2547" y="2841"/>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isoleucine</a:t>
              </a:r>
            </a:p>
          </p:txBody>
        </p:sp>
        <p:sp>
          <p:nvSpPr>
            <p:cNvPr id="67730" name="Rectangle 146"/>
            <p:cNvSpPr>
              <a:spLocks noChangeArrowheads="1"/>
            </p:cNvSpPr>
            <p:nvPr/>
          </p:nvSpPr>
          <p:spPr bwMode="auto">
            <a:xfrm>
              <a:off x="3161" y="2841"/>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threonine</a:t>
              </a:r>
            </a:p>
          </p:txBody>
        </p:sp>
        <p:sp>
          <p:nvSpPr>
            <p:cNvPr id="67731" name="Rectangle 147"/>
            <p:cNvSpPr>
              <a:spLocks noChangeArrowheads="1"/>
            </p:cNvSpPr>
            <p:nvPr/>
          </p:nvSpPr>
          <p:spPr bwMode="auto">
            <a:xfrm>
              <a:off x="3775" y="2841"/>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lysine</a:t>
              </a:r>
            </a:p>
          </p:txBody>
        </p:sp>
        <p:sp>
          <p:nvSpPr>
            <p:cNvPr id="67732" name="Rectangle 148"/>
            <p:cNvSpPr>
              <a:spLocks noChangeArrowheads="1"/>
            </p:cNvSpPr>
            <p:nvPr/>
          </p:nvSpPr>
          <p:spPr bwMode="auto">
            <a:xfrm>
              <a:off x="4388" y="2841"/>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arginine</a:t>
              </a:r>
            </a:p>
          </p:txBody>
        </p:sp>
        <p:sp>
          <p:nvSpPr>
            <p:cNvPr id="67733" name="Rectangle 149"/>
            <p:cNvSpPr>
              <a:spLocks noChangeArrowheads="1"/>
            </p:cNvSpPr>
            <p:nvPr/>
          </p:nvSpPr>
          <p:spPr bwMode="auto">
            <a:xfrm>
              <a:off x="2547" y="3001"/>
              <a:ext cx="65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(start)</a:t>
              </a:r>
            </a:p>
            <a:p>
              <a:pPr algn="ctr">
                <a:spcBef>
                  <a:spcPct val="0"/>
                </a:spcBef>
                <a:buSzTx/>
                <a:buFontTx/>
                <a:buNone/>
              </a:pPr>
              <a:r>
                <a:rPr lang="en-US" altLang="en-US" sz="1200"/>
                <a:t>methionine</a:t>
              </a:r>
            </a:p>
          </p:txBody>
        </p:sp>
        <p:sp>
          <p:nvSpPr>
            <p:cNvPr id="67734" name="Rectangle 150"/>
            <p:cNvSpPr>
              <a:spLocks noChangeArrowheads="1"/>
            </p:cNvSpPr>
            <p:nvPr/>
          </p:nvSpPr>
          <p:spPr bwMode="auto">
            <a:xfrm>
              <a:off x="3161" y="305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threonine</a:t>
              </a:r>
            </a:p>
          </p:txBody>
        </p:sp>
        <p:sp>
          <p:nvSpPr>
            <p:cNvPr id="67735" name="Rectangle 151"/>
            <p:cNvSpPr>
              <a:spLocks noChangeArrowheads="1"/>
            </p:cNvSpPr>
            <p:nvPr/>
          </p:nvSpPr>
          <p:spPr bwMode="auto">
            <a:xfrm>
              <a:off x="3775" y="305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lysine</a:t>
              </a:r>
            </a:p>
          </p:txBody>
        </p:sp>
        <p:sp>
          <p:nvSpPr>
            <p:cNvPr id="67736" name="Rectangle 152"/>
            <p:cNvSpPr>
              <a:spLocks noChangeArrowheads="1"/>
            </p:cNvSpPr>
            <p:nvPr/>
          </p:nvSpPr>
          <p:spPr bwMode="auto">
            <a:xfrm>
              <a:off x="4388" y="305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arginine</a:t>
              </a:r>
            </a:p>
          </p:txBody>
        </p:sp>
        <p:sp>
          <p:nvSpPr>
            <p:cNvPr id="67737" name="Rectangle 153"/>
            <p:cNvSpPr>
              <a:spLocks noChangeArrowheads="1"/>
            </p:cNvSpPr>
            <p:nvPr/>
          </p:nvSpPr>
          <p:spPr bwMode="auto">
            <a:xfrm>
              <a:off x="2547" y="3267"/>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valine</a:t>
              </a:r>
            </a:p>
          </p:txBody>
        </p:sp>
        <p:sp>
          <p:nvSpPr>
            <p:cNvPr id="67738" name="Rectangle 154"/>
            <p:cNvSpPr>
              <a:spLocks noChangeArrowheads="1"/>
            </p:cNvSpPr>
            <p:nvPr/>
          </p:nvSpPr>
          <p:spPr bwMode="auto">
            <a:xfrm>
              <a:off x="3161" y="3267"/>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alanine</a:t>
              </a:r>
            </a:p>
          </p:txBody>
        </p:sp>
        <p:sp>
          <p:nvSpPr>
            <p:cNvPr id="67739" name="Rectangle 155"/>
            <p:cNvSpPr>
              <a:spLocks noChangeArrowheads="1"/>
            </p:cNvSpPr>
            <p:nvPr/>
          </p:nvSpPr>
          <p:spPr bwMode="auto">
            <a:xfrm>
              <a:off x="3775" y="3267"/>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aspartate</a:t>
              </a:r>
            </a:p>
          </p:txBody>
        </p:sp>
        <p:sp>
          <p:nvSpPr>
            <p:cNvPr id="67740" name="Rectangle 156"/>
            <p:cNvSpPr>
              <a:spLocks noChangeArrowheads="1"/>
            </p:cNvSpPr>
            <p:nvPr/>
          </p:nvSpPr>
          <p:spPr bwMode="auto">
            <a:xfrm>
              <a:off x="4388" y="3267"/>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glycine</a:t>
              </a:r>
            </a:p>
          </p:txBody>
        </p:sp>
        <p:sp>
          <p:nvSpPr>
            <p:cNvPr id="67741" name="Rectangle 157"/>
            <p:cNvSpPr>
              <a:spLocks noChangeArrowheads="1"/>
            </p:cNvSpPr>
            <p:nvPr/>
          </p:nvSpPr>
          <p:spPr bwMode="auto">
            <a:xfrm>
              <a:off x="2547" y="348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valine</a:t>
              </a:r>
            </a:p>
          </p:txBody>
        </p:sp>
        <p:sp>
          <p:nvSpPr>
            <p:cNvPr id="67742" name="Rectangle 158"/>
            <p:cNvSpPr>
              <a:spLocks noChangeArrowheads="1"/>
            </p:cNvSpPr>
            <p:nvPr/>
          </p:nvSpPr>
          <p:spPr bwMode="auto">
            <a:xfrm>
              <a:off x="3161" y="348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alanine</a:t>
              </a:r>
            </a:p>
          </p:txBody>
        </p:sp>
        <p:sp>
          <p:nvSpPr>
            <p:cNvPr id="67743" name="Rectangle 159"/>
            <p:cNvSpPr>
              <a:spLocks noChangeArrowheads="1"/>
            </p:cNvSpPr>
            <p:nvPr/>
          </p:nvSpPr>
          <p:spPr bwMode="auto">
            <a:xfrm>
              <a:off x="3775" y="348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aspartate</a:t>
              </a:r>
            </a:p>
          </p:txBody>
        </p:sp>
        <p:sp>
          <p:nvSpPr>
            <p:cNvPr id="67744" name="Rectangle 160"/>
            <p:cNvSpPr>
              <a:spLocks noChangeArrowheads="1"/>
            </p:cNvSpPr>
            <p:nvPr/>
          </p:nvSpPr>
          <p:spPr bwMode="auto">
            <a:xfrm>
              <a:off x="4388" y="348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glycine</a:t>
              </a:r>
            </a:p>
          </p:txBody>
        </p:sp>
        <p:sp>
          <p:nvSpPr>
            <p:cNvPr id="67745" name="Rectangle 161"/>
            <p:cNvSpPr>
              <a:spLocks noChangeArrowheads="1"/>
            </p:cNvSpPr>
            <p:nvPr/>
          </p:nvSpPr>
          <p:spPr bwMode="auto">
            <a:xfrm>
              <a:off x="2547" y="3694"/>
              <a:ext cx="65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400"/>
                <a:t>valine</a:t>
              </a:r>
            </a:p>
          </p:txBody>
        </p:sp>
        <p:sp>
          <p:nvSpPr>
            <p:cNvPr id="67746" name="Rectangle 162"/>
            <p:cNvSpPr>
              <a:spLocks noChangeArrowheads="1"/>
            </p:cNvSpPr>
            <p:nvPr/>
          </p:nvSpPr>
          <p:spPr bwMode="auto">
            <a:xfrm>
              <a:off x="3161" y="369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alanine</a:t>
              </a:r>
            </a:p>
          </p:txBody>
        </p:sp>
        <p:sp>
          <p:nvSpPr>
            <p:cNvPr id="67747" name="Rectangle 163"/>
            <p:cNvSpPr>
              <a:spLocks noChangeArrowheads="1"/>
            </p:cNvSpPr>
            <p:nvPr/>
          </p:nvSpPr>
          <p:spPr bwMode="auto">
            <a:xfrm>
              <a:off x="3775" y="369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glutamate</a:t>
              </a:r>
            </a:p>
          </p:txBody>
        </p:sp>
        <p:sp>
          <p:nvSpPr>
            <p:cNvPr id="67748" name="Rectangle 164"/>
            <p:cNvSpPr>
              <a:spLocks noChangeArrowheads="1"/>
            </p:cNvSpPr>
            <p:nvPr/>
          </p:nvSpPr>
          <p:spPr bwMode="auto">
            <a:xfrm>
              <a:off x="4388" y="369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glycine</a:t>
              </a:r>
            </a:p>
          </p:txBody>
        </p:sp>
        <p:sp>
          <p:nvSpPr>
            <p:cNvPr id="67749" name="Rectangle 165"/>
            <p:cNvSpPr>
              <a:spLocks noChangeArrowheads="1"/>
            </p:cNvSpPr>
            <p:nvPr/>
          </p:nvSpPr>
          <p:spPr bwMode="auto">
            <a:xfrm>
              <a:off x="2547" y="390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valine</a:t>
              </a:r>
            </a:p>
          </p:txBody>
        </p:sp>
        <p:sp>
          <p:nvSpPr>
            <p:cNvPr id="67750" name="Rectangle 166"/>
            <p:cNvSpPr>
              <a:spLocks noChangeArrowheads="1"/>
            </p:cNvSpPr>
            <p:nvPr/>
          </p:nvSpPr>
          <p:spPr bwMode="auto">
            <a:xfrm>
              <a:off x="3161" y="390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alanine</a:t>
              </a:r>
            </a:p>
          </p:txBody>
        </p:sp>
        <p:sp>
          <p:nvSpPr>
            <p:cNvPr id="67751" name="Rectangle 167"/>
            <p:cNvSpPr>
              <a:spLocks noChangeArrowheads="1"/>
            </p:cNvSpPr>
            <p:nvPr/>
          </p:nvSpPr>
          <p:spPr bwMode="auto">
            <a:xfrm>
              <a:off x="3775" y="390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glutamate</a:t>
              </a:r>
            </a:p>
          </p:txBody>
        </p:sp>
        <p:sp>
          <p:nvSpPr>
            <p:cNvPr id="67752" name="Rectangle 168"/>
            <p:cNvSpPr>
              <a:spLocks noChangeArrowheads="1"/>
            </p:cNvSpPr>
            <p:nvPr/>
          </p:nvSpPr>
          <p:spPr bwMode="auto">
            <a:xfrm>
              <a:off x="4388" y="390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glycine</a:t>
              </a:r>
            </a:p>
          </p:txBody>
        </p:sp>
        <p:sp>
          <p:nvSpPr>
            <p:cNvPr id="67753" name="Rectangle 169"/>
            <p:cNvSpPr>
              <a:spLocks noChangeArrowheads="1"/>
            </p:cNvSpPr>
            <p:nvPr/>
          </p:nvSpPr>
          <p:spPr bwMode="auto">
            <a:xfrm>
              <a:off x="2266" y="2722"/>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a:t>
              </a:r>
            </a:p>
          </p:txBody>
        </p:sp>
        <p:sp>
          <p:nvSpPr>
            <p:cNvPr id="67754" name="Rectangle 170"/>
            <p:cNvSpPr>
              <a:spLocks noChangeArrowheads="1"/>
            </p:cNvSpPr>
            <p:nvPr/>
          </p:nvSpPr>
          <p:spPr bwMode="auto">
            <a:xfrm>
              <a:off x="2266" y="3574"/>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a:t>
              </a:r>
            </a:p>
          </p:txBody>
        </p:sp>
        <p:sp>
          <p:nvSpPr>
            <p:cNvPr id="67755" name="Rectangle 171"/>
            <p:cNvSpPr>
              <a:spLocks noChangeArrowheads="1"/>
            </p:cNvSpPr>
            <p:nvPr/>
          </p:nvSpPr>
          <p:spPr bwMode="auto">
            <a:xfrm>
              <a:off x="5028" y="698"/>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U</a:t>
              </a:r>
            </a:p>
          </p:txBody>
        </p:sp>
        <p:sp>
          <p:nvSpPr>
            <p:cNvPr id="67756" name="Rectangle 172"/>
            <p:cNvSpPr>
              <a:spLocks noChangeArrowheads="1"/>
            </p:cNvSpPr>
            <p:nvPr/>
          </p:nvSpPr>
          <p:spPr bwMode="auto">
            <a:xfrm>
              <a:off x="5028" y="911"/>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C</a:t>
              </a:r>
            </a:p>
          </p:txBody>
        </p:sp>
        <p:sp>
          <p:nvSpPr>
            <p:cNvPr id="67757" name="Rectangle 173"/>
            <p:cNvSpPr>
              <a:spLocks noChangeArrowheads="1"/>
            </p:cNvSpPr>
            <p:nvPr/>
          </p:nvSpPr>
          <p:spPr bwMode="auto">
            <a:xfrm>
              <a:off x="5028" y="1124"/>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a:t>
              </a:r>
            </a:p>
          </p:txBody>
        </p:sp>
        <p:sp>
          <p:nvSpPr>
            <p:cNvPr id="67758" name="Rectangle 174"/>
            <p:cNvSpPr>
              <a:spLocks noChangeArrowheads="1"/>
            </p:cNvSpPr>
            <p:nvPr/>
          </p:nvSpPr>
          <p:spPr bwMode="auto">
            <a:xfrm>
              <a:off x="5028" y="1337"/>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a:t>
              </a:r>
            </a:p>
          </p:txBody>
        </p:sp>
        <p:sp>
          <p:nvSpPr>
            <p:cNvPr id="67759" name="Rectangle 175"/>
            <p:cNvSpPr>
              <a:spLocks noChangeArrowheads="1"/>
            </p:cNvSpPr>
            <p:nvPr/>
          </p:nvSpPr>
          <p:spPr bwMode="auto">
            <a:xfrm>
              <a:off x="5028" y="1550"/>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U</a:t>
              </a:r>
            </a:p>
          </p:txBody>
        </p:sp>
        <p:sp>
          <p:nvSpPr>
            <p:cNvPr id="67760" name="Rectangle 176"/>
            <p:cNvSpPr>
              <a:spLocks noChangeArrowheads="1"/>
            </p:cNvSpPr>
            <p:nvPr/>
          </p:nvSpPr>
          <p:spPr bwMode="auto">
            <a:xfrm>
              <a:off x="5028" y="1763"/>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C</a:t>
              </a:r>
            </a:p>
          </p:txBody>
        </p:sp>
        <p:sp>
          <p:nvSpPr>
            <p:cNvPr id="67761" name="Rectangle 177"/>
            <p:cNvSpPr>
              <a:spLocks noChangeArrowheads="1"/>
            </p:cNvSpPr>
            <p:nvPr/>
          </p:nvSpPr>
          <p:spPr bwMode="auto">
            <a:xfrm>
              <a:off x="5028" y="1976"/>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a:t>
              </a:r>
            </a:p>
          </p:txBody>
        </p:sp>
        <p:sp>
          <p:nvSpPr>
            <p:cNvPr id="67762" name="Rectangle 178"/>
            <p:cNvSpPr>
              <a:spLocks noChangeArrowheads="1"/>
            </p:cNvSpPr>
            <p:nvPr/>
          </p:nvSpPr>
          <p:spPr bwMode="auto">
            <a:xfrm>
              <a:off x="5028" y="2189"/>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a:t>
              </a:r>
            </a:p>
          </p:txBody>
        </p:sp>
        <p:sp>
          <p:nvSpPr>
            <p:cNvPr id="67763" name="Rectangle 179"/>
            <p:cNvSpPr>
              <a:spLocks noChangeArrowheads="1"/>
            </p:cNvSpPr>
            <p:nvPr/>
          </p:nvSpPr>
          <p:spPr bwMode="auto">
            <a:xfrm>
              <a:off x="5028" y="2402"/>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U</a:t>
              </a:r>
            </a:p>
          </p:txBody>
        </p:sp>
        <p:sp>
          <p:nvSpPr>
            <p:cNvPr id="67764" name="Rectangle 180"/>
            <p:cNvSpPr>
              <a:spLocks noChangeArrowheads="1"/>
            </p:cNvSpPr>
            <p:nvPr/>
          </p:nvSpPr>
          <p:spPr bwMode="auto">
            <a:xfrm>
              <a:off x="5028" y="2615"/>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C</a:t>
              </a:r>
            </a:p>
          </p:txBody>
        </p:sp>
        <p:sp>
          <p:nvSpPr>
            <p:cNvPr id="67765" name="Rectangle 181"/>
            <p:cNvSpPr>
              <a:spLocks noChangeArrowheads="1"/>
            </p:cNvSpPr>
            <p:nvPr/>
          </p:nvSpPr>
          <p:spPr bwMode="auto">
            <a:xfrm>
              <a:off x="5028" y="2828"/>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a:t>
              </a:r>
            </a:p>
          </p:txBody>
        </p:sp>
        <p:sp>
          <p:nvSpPr>
            <p:cNvPr id="67766" name="Rectangle 182"/>
            <p:cNvSpPr>
              <a:spLocks noChangeArrowheads="1"/>
            </p:cNvSpPr>
            <p:nvPr/>
          </p:nvSpPr>
          <p:spPr bwMode="auto">
            <a:xfrm>
              <a:off x="5028" y="3041"/>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a:t>
              </a:r>
            </a:p>
          </p:txBody>
        </p:sp>
        <p:sp>
          <p:nvSpPr>
            <p:cNvPr id="67767" name="Rectangle 183"/>
            <p:cNvSpPr>
              <a:spLocks noChangeArrowheads="1"/>
            </p:cNvSpPr>
            <p:nvPr/>
          </p:nvSpPr>
          <p:spPr bwMode="auto">
            <a:xfrm>
              <a:off x="5028" y="3254"/>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U</a:t>
              </a:r>
            </a:p>
          </p:txBody>
        </p:sp>
        <p:sp>
          <p:nvSpPr>
            <p:cNvPr id="67768" name="Rectangle 184"/>
            <p:cNvSpPr>
              <a:spLocks noChangeArrowheads="1"/>
            </p:cNvSpPr>
            <p:nvPr/>
          </p:nvSpPr>
          <p:spPr bwMode="auto">
            <a:xfrm>
              <a:off x="5028" y="3467"/>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C</a:t>
              </a:r>
            </a:p>
          </p:txBody>
        </p:sp>
        <p:sp>
          <p:nvSpPr>
            <p:cNvPr id="67769" name="Rectangle 185"/>
            <p:cNvSpPr>
              <a:spLocks noChangeArrowheads="1"/>
            </p:cNvSpPr>
            <p:nvPr/>
          </p:nvSpPr>
          <p:spPr bwMode="auto">
            <a:xfrm>
              <a:off x="5028" y="3680"/>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a:t>
              </a:r>
            </a:p>
          </p:txBody>
        </p:sp>
        <p:sp>
          <p:nvSpPr>
            <p:cNvPr id="67770" name="Rectangle 186"/>
            <p:cNvSpPr>
              <a:spLocks noChangeArrowheads="1"/>
            </p:cNvSpPr>
            <p:nvPr/>
          </p:nvSpPr>
          <p:spPr bwMode="auto">
            <a:xfrm>
              <a:off x="5028" y="3893"/>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17091" name="Rectangle 3"/>
          <p:cNvSpPr>
            <a:spLocks noGrp="1" noChangeArrowheads="1"/>
          </p:cNvSpPr>
          <p:nvPr>
            <p:ph type="title" idx="4294967295"/>
          </p:nvPr>
        </p:nvSpPr>
        <p:spPr>
          <a:xfrm>
            <a:off x="152400" y="2819400"/>
            <a:ext cx="2133600" cy="1143000"/>
          </a:xfrm>
        </p:spPr>
        <p:txBody>
          <a:bodyPr/>
          <a:lstStyle/>
          <a:p>
            <a:pPr eaLnBrk="1" hangingPunct="1">
              <a:defRPr/>
            </a:pPr>
            <a:r>
              <a:rPr lang="en-US">
                <a:effectLst>
                  <a:outerShdw blurRad="38100" dist="38100" dir="2700000" algn="tl">
                    <a:srgbClr val="000000"/>
                  </a:outerShdw>
                </a:effectLst>
              </a:rPr>
              <a:t>Genetic Code</a:t>
            </a:r>
          </a:p>
        </p:txBody>
      </p:sp>
      <p:grpSp>
        <p:nvGrpSpPr>
          <p:cNvPr id="69636" name="Group 4"/>
          <p:cNvGrpSpPr>
            <a:grpSpLocks/>
          </p:cNvGrpSpPr>
          <p:nvPr/>
        </p:nvGrpSpPr>
        <p:grpSpPr bwMode="auto">
          <a:xfrm>
            <a:off x="2438400" y="152400"/>
            <a:ext cx="6705600" cy="6553200"/>
            <a:chOff x="2260" y="196"/>
            <a:chExt cx="3102" cy="3880"/>
          </a:xfrm>
        </p:grpSpPr>
        <p:sp>
          <p:nvSpPr>
            <p:cNvPr id="69638" name="Rectangle 5"/>
            <p:cNvSpPr>
              <a:spLocks noChangeArrowheads="1"/>
            </p:cNvSpPr>
            <p:nvPr/>
          </p:nvSpPr>
          <p:spPr bwMode="auto">
            <a:xfrm>
              <a:off x="2260" y="196"/>
              <a:ext cx="299" cy="471"/>
            </a:xfrm>
            <a:prstGeom prst="rect">
              <a:avLst/>
            </a:prstGeom>
            <a:solidFill>
              <a:srgbClr val="EF91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39" name="Rectangle 6"/>
            <p:cNvSpPr>
              <a:spLocks noChangeArrowheads="1"/>
            </p:cNvSpPr>
            <p:nvPr/>
          </p:nvSpPr>
          <p:spPr bwMode="auto">
            <a:xfrm>
              <a:off x="4408" y="462"/>
              <a:ext cx="606" cy="205"/>
            </a:xfrm>
            <a:prstGeom prst="rect">
              <a:avLst/>
            </a:prstGeom>
            <a:solidFill>
              <a:srgbClr val="F6BF69"/>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40" name="Rectangle 7"/>
            <p:cNvSpPr>
              <a:spLocks noChangeArrowheads="1"/>
            </p:cNvSpPr>
            <p:nvPr/>
          </p:nvSpPr>
          <p:spPr bwMode="auto">
            <a:xfrm>
              <a:off x="3794" y="462"/>
              <a:ext cx="606" cy="205"/>
            </a:xfrm>
            <a:prstGeom prst="rect">
              <a:avLst/>
            </a:prstGeom>
            <a:solidFill>
              <a:srgbClr val="F6BF69"/>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41" name="Rectangle 8"/>
            <p:cNvSpPr>
              <a:spLocks noChangeArrowheads="1"/>
            </p:cNvSpPr>
            <p:nvPr/>
          </p:nvSpPr>
          <p:spPr bwMode="auto">
            <a:xfrm>
              <a:off x="3181" y="462"/>
              <a:ext cx="605" cy="205"/>
            </a:xfrm>
            <a:prstGeom prst="rect">
              <a:avLst/>
            </a:prstGeom>
            <a:solidFill>
              <a:srgbClr val="F6BF69"/>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42" name="Rectangle 9"/>
            <p:cNvSpPr>
              <a:spLocks noChangeArrowheads="1"/>
            </p:cNvSpPr>
            <p:nvPr/>
          </p:nvSpPr>
          <p:spPr bwMode="auto">
            <a:xfrm>
              <a:off x="2567" y="462"/>
              <a:ext cx="606" cy="205"/>
            </a:xfrm>
            <a:prstGeom prst="rect">
              <a:avLst/>
            </a:prstGeom>
            <a:solidFill>
              <a:srgbClr val="F6BF69"/>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43" name="Rectangle 10"/>
            <p:cNvSpPr>
              <a:spLocks noChangeArrowheads="1"/>
            </p:cNvSpPr>
            <p:nvPr/>
          </p:nvSpPr>
          <p:spPr bwMode="auto">
            <a:xfrm>
              <a:off x="2260" y="2349"/>
              <a:ext cx="299" cy="915"/>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44" name="Rectangle 11"/>
            <p:cNvSpPr>
              <a:spLocks noChangeArrowheads="1"/>
            </p:cNvSpPr>
            <p:nvPr/>
          </p:nvSpPr>
          <p:spPr bwMode="auto">
            <a:xfrm>
              <a:off x="5022" y="3864"/>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45" name="Rectangle 12"/>
            <p:cNvSpPr>
              <a:spLocks noChangeArrowheads="1"/>
            </p:cNvSpPr>
            <p:nvPr/>
          </p:nvSpPr>
          <p:spPr bwMode="auto">
            <a:xfrm>
              <a:off x="2567" y="384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46" name="Rectangle 13"/>
            <p:cNvSpPr>
              <a:spLocks noChangeArrowheads="1"/>
            </p:cNvSpPr>
            <p:nvPr/>
          </p:nvSpPr>
          <p:spPr bwMode="auto">
            <a:xfrm>
              <a:off x="2260" y="3227"/>
              <a:ext cx="299" cy="849"/>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47" name="Rectangle 14"/>
            <p:cNvSpPr>
              <a:spLocks noChangeArrowheads="1"/>
            </p:cNvSpPr>
            <p:nvPr/>
          </p:nvSpPr>
          <p:spPr bwMode="auto">
            <a:xfrm>
              <a:off x="2567" y="363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48" name="Rectangle 15"/>
            <p:cNvSpPr>
              <a:spLocks noChangeArrowheads="1"/>
            </p:cNvSpPr>
            <p:nvPr/>
          </p:nvSpPr>
          <p:spPr bwMode="auto">
            <a:xfrm>
              <a:off x="2567" y="3418"/>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49" name="Rectangle 16"/>
            <p:cNvSpPr>
              <a:spLocks noChangeArrowheads="1"/>
            </p:cNvSpPr>
            <p:nvPr/>
          </p:nvSpPr>
          <p:spPr bwMode="auto">
            <a:xfrm>
              <a:off x="2567" y="3205"/>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50" name="Rectangle 17"/>
            <p:cNvSpPr>
              <a:spLocks noChangeArrowheads="1"/>
            </p:cNvSpPr>
            <p:nvPr/>
          </p:nvSpPr>
          <p:spPr bwMode="auto">
            <a:xfrm>
              <a:off x="2567" y="2992"/>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51" name="Rectangle 18"/>
            <p:cNvSpPr>
              <a:spLocks noChangeArrowheads="1"/>
            </p:cNvSpPr>
            <p:nvPr/>
          </p:nvSpPr>
          <p:spPr bwMode="auto">
            <a:xfrm>
              <a:off x="2567" y="2779"/>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52" name="Rectangle 19"/>
            <p:cNvSpPr>
              <a:spLocks noChangeArrowheads="1"/>
            </p:cNvSpPr>
            <p:nvPr/>
          </p:nvSpPr>
          <p:spPr bwMode="auto">
            <a:xfrm>
              <a:off x="2567" y="2566"/>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53" name="Rectangle 20"/>
            <p:cNvSpPr>
              <a:spLocks noChangeArrowheads="1"/>
            </p:cNvSpPr>
            <p:nvPr/>
          </p:nvSpPr>
          <p:spPr bwMode="auto">
            <a:xfrm>
              <a:off x="2567" y="2353"/>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54" name="Rectangle 21"/>
            <p:cNvSpPr>
              <a:spLocks noChangeArrowheads="1"/>
            </p:cNvSpPr>
            <p:nvPr/>
          </p:nvSpPr>
          <p:spPr bwMode="auto">
            <a:xfrm>
              <a:off x="2567" y="2140"/>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55" name="Rectangle 22"/>
            <p:cNvSpPr>
              <a:spLocks noChangeArrowheads="1"/>
            </p:cNvSpPr>
            <p:nvPr/>
          </p:nvSpPr>
          <p:spPr bwMode="auto">
            <a:xfrm>
              <a:off x="2567" y="1927"/>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56" name="Rectangle 23"/>
            <p:cNvSpPr>
              <a:spLocks noChangeArrowheads="1"/>
            </p:cNvSpPr>
            <p:nvPr/>
          </p:nvSpPr>
          <p:spPr bwMode="auto">
            <a:xfrm>
              <a:off x="2567" y="171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57" name="Rectangle 24"/>
            <p:cNvSpPr>
              <a:spLocks noChangeArrowheads="1"/>
            </p:cNvSpPr>
            <p:nvPr/>
          </p:nvSpPr>
          <p:spPr bwMode="auto">
            <a:xfrm>
              <a:off x="2567" y="150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58" name="Rectangle 25"/>
            <p:cNvSpPr>
              <a:spLocks noChangeArrowheads="1"/>
            </p:cNvSpPr>
            <p:nvPr/>
          </p:nvSpPr>
          <p:spPr bwMode="auto">
            <a:xfrm>
              <a:off x="2567" y="1288"/>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59" name="Rectangle 26"/>
            <p:cNvSpPr>
              <a:spLocks noChangeArrowheads="1"/>
            </p:cNvSpPr>
            <p:nvPr/>
          </p:nvSpPr>
          <p:spPr bwMode="auto">
            <a:xfrm>
              <a:off x="2567" y="1075"/>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60" name="Rectangle 27"/>
            <p:cNvSpPr>
              <a:spLocks noChangeArrowheads="1"/>
            </p:cNvSpPr>
            <p:nvPr/>
          </p:nvSpPr>
          <p:spPr bwMode="auto">
            <a:xfrm>
              <a:off x="2567" y="862"/>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61" name="Rectangle 28"/>
            <p:cNvSpPr>
              <a:spLocks noChangeArrowheads="1"/>
            </p:cNvSpPr>
            <p:nvPr/>
          </p:nvSpPr>
          <p:spPr bwMode="auto">
            <a:xfrm>
              <a:off x="2567" y="649"/>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62" name="Rectangle 29"/>
            <p:cNvSpPr>
              <a:spLocks noChangeArrowheads="1"/>
            </p:cNvSpPr>
            <p:nvPr/>
          </p:nvSpPr>
          <p:spPr bwMode="auto">
            <a:xfrm>
              <a:off x="2260" y="1496"/>
              <a:ext cx="299" cy="876"/>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63" name="Rectangle 30"/>
            <p:cNvSpPr>
              <a:spLocks noChangeArrowheads="1"/>
            </p:cNvSpPr>
            <p:nvPr/>
          </p:nvSpPr>
          <p:spPr bwMode="auto">
            <a:xfrm>
              <a:off x="2260" y="649"/>
              <a:ext cx="299" cy="870"/>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64" name="Rectangle 31"/>
            <p:cNvSpPr>
              <a:spLocks noChangeArrowheads="1"/>
            </p:cNvSpPr>
            <p:nvPr/>
          </p:nvSpPr>
          <p:spPr bwMode="auto">
            <a:xfrm>
              <a:off x="3181" y="3844"/>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65" name="Rectangle 32"/>
            <p:cNvSpPr>
              <a:spLocks noChangeArrowheads="1"/>
            </p:cNvSpPr>
            <p:nvPr/>
          </p:nvSpPr>
          <p:spPr bwMode="auto">
            <a:xfrm>
              <a:off x="3181" y="3631"/>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66" name="Rectangle 33"/>
            <p:cNvSpPr>
              <a:spLocks noChangeArrowheads="1"/>
            </p:cNvSpPr>
            <p:nvPr/>
          </p:nvSpPr>
          <p:spPr bwMode="auto">
            <a:xfrm>
              <a:off x="3181" y="3418"/>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67" name="Rectangle 34"/>
            <p:cNvSpPr>
              <a:spLocks noChangeArrowheads="1"/>
            </p:cNvSpPr>
            <p:nvPr/>
          </p:nvSpPr>
          <p:spPr bwMode="auto">
            <a:xfrm>
              <a:off x="3181" y="3205"/>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68" name="Rectangle 35"/>
            <p:cNvSpPr>
              <a:spLocks noChangeArrowheads="1"/>
            </p:cNvSpPr>
            <p:nvPr/>
          </p:nvSpPr>
          <p:spPr bwMode="auto">
            <a:xfrm>
              <a:off x="3181" y="2992"/>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69" name="Rectangle 36"/>
            <p:cNvSpPr>
              <a:spLocks noChangeArrowheads="1"/>
            </p:cNvSpPr>
            <p:nvPr/>
          </p:nvSpPr>
          <p:spPr bwMode="auto">
            <a:xfrm>
              <a:off x="3181" y="2779"/>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70" name="Rectangle 37"/>
            <p:cNvSpPr>
              <a:spLocks noChangeArrowheads="1"/>
            </p:cNvSpPr>
            <p:nvPr/>
          </p:nvSpPr>
          <p:spPr bwMode="auto">
            <a:xfrm>
              <a:off x="3181" y="2566"/>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71" name="Rectangle 38"/>
            <p:cNvSpPr>
              <a:spLocks noChangeArrowheads="1"/>
            </p:cNvSpPr>
            <p:nvPr/>
          </p:nvSpPr>
          <p:spPr bwMode="auto">
            <a:xfrm>
              <a:off x="3181" y="2353"/>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72" name="Rectangle 39"/>
            <p:cNvSpPr>
              <a:spLocks noChangeArrowheads="1"/>
            </p:cNvSpPr>
            <p:nvPr/>
          </p:nvSpPr>
          <p:spPr bwMode="auto">
            <a:xfrm>
              <a:off x="3181" y="2140"/>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73" name="Rectangle 40"/>
            <p:cNvSpPr>
              <a:spLocks noChangeArrowheads="1"/>
            </p:cNvSpPr>
            <p:nvPr/>
          </p:nvSpPr>
          <p:spPr bwMode="auto">
            <a:xfrm>
              <a:off x="3181" y="1927"/>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74" name="Rectangle 41"/>
            <p:cNvSpPr>
              <a:spLocks noChangeArrowheads="1"/>
            </p:cNvSpPr>
            <p:nvPr/>
          </p:nvSpPr>
          <p:spPr bwMode="auto">
            <a:xfrm>
              <a:off x="3181" y="1714"/>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75" name="Rectangle 42"/>
            <p:cNvSpPr>
              <a:spLocks noChangeArrowheads="1"/>
            </p:cNvSpPr>
            <p:nvPr/>
          </p:nvSpPr>
          <p:spPr bwMode="auto">
            <a:xfrm>
              <a:off x="3181" y="1501"/>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76" name="Rectangle 43"/>
            <p:cNvSpPr>
              <a:spLocks noChangeArrowheads="1"/>
            </p:cNvSpPr>
            <p:nvPr/>
          </p:nvSpPr>
          <p:spPr bwMode="auto">
            <a:xfrm>
              <a:off x="3181" y="1288"/>
              <a:ext cx="605"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77" name="Rectangle 44"/>
            <p:cNvSpPr>
              <a:spLocks noChangeArrowheads="1"/>
            </p:cNvSpPr>
            <p:nvPr/>
          </p:nvSpPr>
          <p:spPr bwMode="auto">
            <a:xfrm>
              <a:off x="3181" y="1075"/>
              <a:ext cx="605"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78" name="Rectangle 45"/>
            <p:cNvSpPr>
              <a:spLocks noChangeArrowheads="1"/>
            </p:cNvSpPr>
            <p:nvPr/>
          </p:nvSpPr>
          <p:spPr bwMode="auto">
            <a:xfrm>
              <a:off x="3181" y="862"/>
              <a:ext cx="605"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79" name="Rectangle 46"/>
            <p:cNvSpPr>
              <a:spLocks noChangeArrowheads="1"/>
            </p:cNvSpPr>
            <p:nvPr/>
          </p:nvSpPr>
          <p:spPr bwMode="auto">
            <a:xfrm>
              <a:off x="3181" y="649"/>
              <a:ext cx="605"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80" name="Rectangle 47"/>
            <p:cNvSpPr>
              <a:spLocks noChangeArrowheads="1"/>
            </p:cNvSpPr>
            <p:nvPr/>
          </p:nvSpPr>
          <p:spPr bwMode="auto">
            <a:xfrm>
              <a:off x="3794" y="384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81" name="Rectangle 48"/>
            <p:cNvSpPr>
              <a:spLocks noChangeArrowheads="1"/>
            </p:cNvSpPr>
            <p:nvPr/>
          </p:nvSpPr>
          <p:spPr bwMode="auto">
            <a:xfrm>
              <a:off x="3794" y="363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82" name="Rectangle 49"/>
            <p:cNvSpPr>
              <a:spLocks noChangeArrowheads="1"/>
            </p:cNvSpPr>
            <p:nvPr/>
          </p:nvSpPr>
          <p:spPr bwMode="auto">
            <a:xfrm>
              <a:off x="3794" y="3418"/>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83" name="Rectangle 50"/>
            <p:cNvSpPr>
              <a:spLocks noChangeArrowheads="1"/>
            </p:cNvSpPr>
            <p:nvPr/>
          </p:nvSpPr>
          <p:spPr bwMode="auto">
            <a:xfrm>
              <a:off x="3794" y="3205"/>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84" name="Rectangle 51"/>
            <p:cNvSpPr>
              <a:spLocks noChangeArrowheads="1"/>
            </p:cNvSpPr>
            <p:nvPr/>
          </p:nvSpPr>
          <p:spPr bwMode="auto">
            <a:xfrm>
              <a:off x="3794" y="2992"/>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85" name="Rectangle 52"/>
            <p:cNvSpPr>
              <a:spLocks noChangeArrowheads="1"/>
            </p:cNvSpPr>
            <p:nvPr/>
          </p:nvSpPr>
          <p:spPr bwMode="auto">
            <a:xfrm>
              <a:off x="3794" y="2779"/>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86" name="Rectangle 53"/>
            <p:cNvSpPr>
              <a:spLocks noChangeArrowheads="1"/>
            </p:cNvSpPr>
            <p:nvPr/>
          </p:nvSpPr>
          <p:spPr bwMode="auto">
            <a:xfrm>
              <a:off x="3794" y="2566"/>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87" name="Rectangle 54"/>
            <p:cNvSpPr>
              <a:spLocks noChangeArrowheads="1"/>
            </p:cNvSpPr>
            <p:nvPr/>
          </p:nvSpPr>
          <p:spPr bwMode="auto">
            <a:xfrm>
              <a:off x="3794" y="2353"/>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88" name="Rectangle 55"/>
            <p:cNvSpPr>
              <a:spLocks noChangeArrowheads="1"/>
            </p:cNvSpPr>
            <p:nvPr/>
          </p:nvSpPr>
          <p:spPr bwMode="auto">
            <a:xfrm>
              <a:off x="3794" y="2140"/>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89" name="Rectangle 56"/>
            <p:cNvSpPr>
              <a:spLocks noChangeArrowheads="1"/>
            </p:cNvSpPr>
            <p:nvPr/>
          </p:nvSpPr>
          <p:spPr bwMode="auto">
            <a:xfrm>
              <a:off x="3794" y="1927"/>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90" name="Rectangle 57"/>
            <p:cNvSpPr>
              <a:spLocks noChangeArrowheads="1"/>
            </p:cNvSpPr>
            <p:nvPr/>
          </p:nvSpPr>
          <p:spPr bwMode="auto">
            <a:xfrm>
              <a:off x="3794" y="171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91" name="Rectangle 58"/>
            <p:cNvSpPr>
              <a:spLocks noChangeArrowheads="1"/>
            </p:cNvSpPr>
            <p:nvPr/>
          </p:nvSpPr>
          <p:spPr bwMode="auto">
            <a:xfrm>
              <a:off x="3794" y="150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92" name="Rectangle 59"/>
            <p:cNvSpPr>
              <a:spLocks noChangeArrowheads="1"/>
            </p:cNvSpPr>
            <p:nvPr/>
          </p:nvSpPr>
          <p:spPr bwMode="auto">
            <a:xfrm>
              <a:off x="3794" y="1288"/>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93" name="Rectangle 60"/>
            <p:cNvSpPr>
              <a:spLocks noChangeArrowheads="1"/>
            </p:cNvSpPr>
            <p:nvPr/>
          </p:nvSpPr>
          <p:spPr bwMode="auto">
            <a:xfrm>
              <a:off x="3794" y="1075"/>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94" name="Rectangle 61"/>
            <p:cNvSpPr>
              <a:spLocks noChangeArrowheads="1"/>
            </p:cNvSpPr>
            <p:nvPr/>
          </p:nvSpPr>
          <p:spPr bwMode="auto">
            <a:xfrm>
              <a:off x="3794" y="862"/>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95" name="Rectangle 62"/>
            <p:cNvSpPr>
              <a:spLocks noChangeArrowheads="1"/>
            </p:cNvSpPr>
            <p:nvPr/>
          </p:nvSpPr>
          <p:spPr bwMode="auto">
            <a:xfrm>
              <a:off x="3794" y="649"/>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96" name="Rectangle 63"/>
            <p:cNvSpPr>
              <a:spLocks noChangeArrowheads="1"/>
            </p:cNvSpPr>
            <p:nvPr/>
          </p:nvSpPr>
          <p:spPr bwMode="auto">
            <a:xfrm>
              <a:off x="4408" y="384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97" name="Rectangle 64"/>
            <p:cNvSpPr>
              <a:spLocks noChangeArrowheads="1"/>
            </p:cNvSpPr>
            <p:nvPr/>
          </p:nvSpPr>
          <p:spPr bwMode="auto">
            <a:xfrm>
              <a:off x="4408" y="363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98" name="Rectangle 65"/>
            <p:cNvSpPr>
              <a:spLocks noChangeArrowheads="1"/>
            </p:cNvSpPr>
            <p:nvPr/>
          </p:nvSpPr>
          <p:spPr bwMode="auto">
            <a:xfrm>
              <a:off x="4408" y="3418"/>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699" name="Rectangle 66"/>
            <p:cNvSpPr>
              <a:spLocks noChangeArrowheads="1"/>
            </p:cNvSpPr>
            <p:nvPr/>
          </p:nvSpPr>
          <p:spPr bwMode="auto">
            <a:xfrm>
              <a:off x="4408" y="3205"/>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00" name="Rectangle 67"/>
            <p:cNvSpPr>
              <a:spLocks noChangeArrowheads="1"/>
            </p:cNvSpPr>
            <p:nvPr/>
          </p:nvSpPr>
          <p:spPr bwMode="auto">
            <a:xfrm>
              <a:off x="4408" y="2992"/>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01" name="Rectangle 68"/>
            <p:cNvSpPr>
              <a:spLocks noChangeArrowheads="1"/>
            </p:cNvSpPr>
            <p:nvPr/>
          </p:nvSpPr>
          <p:spPr bwMode="auto">
            <a:xfrm>
              <a:off x="4408" y="2779"/>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02" name="Rectangle 69"/>
            <p:cNvSpPr>
              <a:spLocks noChangeArrowheads="1"/>
            </p:cNvSpPr>
            <p:nvPr/>
          </p:nvSpPr>
          <p:spPr bwMode="auto">
            <a:xfrm>
              <a:off x="4408" y="2566"/>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03" name="Rectangle 70"/>
            <p:cNvSpPr>
              <a:spLocks noChangeArrowheads="1"/>
            </p:cNvSpPr>
            <p:nvPr/>
          </p:nvSpPr>
          <p:spPr bwMode="auto">
            <a:xfrm>
              <a:off x="4408" y="2353"/>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04" name="Rectangle 71"/>
            <p:cNvSpPr>
              <a:spLocks noChangeArrowheads="1"/>
            </p:cNvSpPr>
            <p:nvPr/>
          </p:nvSpPr>
          <p:spPr bwMode="auto">
            <a:xfrm>
              <a:off x="4408" y="2140"/>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05" name="Rectangle 72"/>
            <p:cNvSpPr>
              <a:spLocks noChangeArrowheads="1"/>
            </p:cNvSpPr>
            <p:nvPr/>
          </p:nvSpPr>
          <p:spPr bwMode="auto">
            <a:xfrm>
              <a:off x="4408" y="1927"/>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06" name="Rectangle 73"/>
            <p:cNvSpPr>
              <a:spLocks noChangeArrowheads="1"/>
            </p:cNvSpPr>
            <p:nvPr/>
          </p:nvSpPr>
          <p:spPr bwMode="auto">
            <a:xfrm>
              <a:off x="4408" y="171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07" name="Rectangle 74"/>
            <p:cNvSpPr>
              <a:spLocks noChangeArrowheads="1"/>
            </p:cNvSpPr>
            <p:nvPr/>
          </p:nvSpPr>
          <p:spPr bwMode="auto">
            <a:xfrm>
              <a:off x="4408" y="150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08" name="Rectangle 75"/>
            <p:cNvSpPr>
              <a:spLocks noChangeArrowheads="1"/>
            </p:cNvSpPr>
            <p:nvPr/>
          </p:nvSpPr>
          <p:spPr bwMode="auto">
            <a:xfrm>
              <a:off x="4408" y="1288"/>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09" name="Rectangle 76"/>
            <p:cNvSpPr>
              <a:spLocks noChangeArrowheads="1"/>
            </p:cNvSpPr>
            <p:nvPr/>
          </p:nvSpPr>
          <p:spPr bwMode="auto">
            <a:xfrm>
              <a:off x="4408" y="1075"/>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10" name="Rectangle 77"/>
            <p:cNvSpPr>
              <a:spLocks noChangeArrowheads="1"/>
            </p:cNvSpPr>
            <p:nvPr/>
          </p:nvSpPr>
          <p:spPr bwMode="auto">
            <a:xfrm>
              <a:off x="4408" y="862"/>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11" name="Rectangle 78"/>
            <p:cNvSpPr>
              <a:spLocks noChangeArrowheads="1"/>
            </p:cNvSpPr>
            <p:nvPr/>
          </p:nvSpPr>
          <p:spPr bwMode="auto">
            <a:xfrm>
              <a:off x="4408" y="649"/>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12" name="Rectangle 79"/>
            <p:cNvSpPr>
              <a:spLocks noChangeArrowheads="1"/>
            </p:cNvSpPr>
            <p:nvPr/>
          </p:nvSpPr>
          <p:spPr bwMode="auto">
            <a:xfrm>
              <a:off x="2567" y="196"/>
              <a:ext cx="2447" cy="258"/>
            </a:xfrm>
            <a:prstGeom prst="rect">
              <a:avLst/>
            </a:prstGeom>
            <a:solidFill>
              <a:schemeClr val="folHlink"/>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13" name="Rectangle 80"/>
            <p:cNvSpPr>
              <a:spLocks noChangeArrowheads="1"/>
            </p:cNvSpPr>
            <p:nvPr/>
          </p:nvSpPr>
          <p:spPr bwMode="auto">
            <a:xfrm>
              <a:off x="5022" y="3651"/>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14" name="Rectangle 81"/>
            <p:cNvSpPr>
              <a:spLocks noChangeArrowheads="1"/>
            </p:cNvSpPr>
            <p:nvPr/>
          </p:nvSpPr>
          <p:spPr bwMode="auto">
            <a:xfrm>
              <a:off x="5022" y="3438"/>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15" name="Rectangle 82"/>
            <p:cNvSpPr>
              <a:spLocks noChangeArrowheads="1"/>
            </p:cNvSpPr>
            <p:nvPr/>
          </p:nvSpPr>
          <p:spPr bwMode="auto">
            <a:xfrm>
              <a:off x="5022" y="3225"/>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16" name="Rectangle 83"/>
            <p:cNvSpPr>
              <a:spLocks noChangeArrowheads="1"/>
            </p:cNvSpPr>
            <p:nvPr/>
          </p:nvSpPr>
          <p:spPr bwMode="auto">
            <a:xfrm>
              <a:off x="5022" y="3012"/>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17" name="Rectangle 84"/>
            <p:cNvSpPr>
              <a:spLocks noChangeArrowheads="1"/>
            </p:cNvSpPr>
            <p:nvPr/>
          </p:nvSpPr>
          <p:spPr bwMode="auto">
            <a:xfrm>
              <a:off x="5022" y="2799"/>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18" name="Rectangle 85"/>
            <p:cNvSpPr>
              <a:spLocks noChangeArrowheads="1"/>
            </p:cNvSpPr>
            <p:nvPr/>
          </p:nvSpPr>
          <p:spPr bwMode="auto">
            <a:xfrm>
              <a:off x="5022" y="2586"/>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19" name="Rectangle 86"/>
            <p:cNvSpPr>
              <a:spLocks noChangeArrowheads="1"/>
            </p:cNvSpPr>
            <p:nvPr/>
          </p:nvSpPr>
          <p:spPr bwMode="auto">
            <a:xfrm>
              <a:off x="5022" y="2373"/>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20" name="Rectangle 87"/>
            <p:cNvSpPr>
              <a:spLocks noChangeArrowheads="1"/>
            </p:cNvSpPr>
            <p:nvPr/>
          </p:nvSpPr>
          <p:spPr bwMode="auto">
            <a:xfrm>
              <a:off x="5022" y="2160"/>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21" name="Rectangle 88"/>
            <p:cNvSpPr>
              <a:spLocks noChangeArrowheads="1"/>
            </p:cNvSpPr>
            <p:nvPr/>
          </p:nvSpPr>
          <p:spPr bwMode="auto">
            <a:xfrm>
              <a:off x="5022" y="1947"/>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22" name="Rectangle 89"/>
            <p:cNvSpPr>
              <a:spLocks noChangeArrowheads="1"/>
            </p:cNvSpPr>
            <p:nvPr/>
          </p:nvSpPr>
          <p:spPr bwMode="auto">
            <a:xfrm>
              <a:off x="5022" y="1734"/>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23" name="Rectangle 90"/>
            <p:cNvSpPr>
              <a:spLocks noChangeArrowheads="1"/>
            </p:cNvSpPr>
            <p:nvPr/>
          </p:nvSpPr>
          <p:spPr bwMode="auto">
            <a:xfrm>
              <a:off x="5022" y="1521"/>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24" name="Rectangle 91"/>
            <p:cNvSpPr>
              <a:spLocks noChangeArrowheads="1"/>
            </p:cNvSpPr>
            <p:nvPr/>
          </p:nvSpPr>
          <p:spPr bwMode="auto">
            <a:xfrm>
              <a:off x="5022" y="1308"/>
              <a:ext cx="299" cy="211"/>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25" name="Rectangle 92"/>
            <p:cNvSpPr>
              <a:spLocks noChangeArrowheads="1"/>
            </p:cNvSpPr>
            <p:nvPr/>
          </p:nvSpPr>
          <p:spPr bwMode="auto">
            <a:xfrm>
              <a:off x="5022" y="1095"/>
              <a:ext cx="299" cy="211"/>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26" name="Rectangle 93"/>
            <p:cNvSpPr>
              <a:spLocks noChangeArrowheads="1"/>
            </p:cNvSpPr>
            <p:nvPr/>
          </p:nvSpPr>
          <p:spPr bwMode="auto">
            <a:xfrm>
              <a:off x="5022" y="882"/>
              <a:ext cx="299" cy="211"/>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27" name="Rectangle 94"/>
            <p:cNvSpPr>
              <a:spLocks noChangeArrowheads="1"/>
            </p:cNvSpPr>
            <p:nvPr/>
          </p:nvSpPr>
          <p:spPr bwMode="auto">
            <a:xfrm>
              <a:off x="5022" y="652"/>
              <a:ext cx="299" cy="228"/>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28" name="Rectangle 95"/>
            <p:cNvSpPr>
              <a:spLocks noChangeArrowheads="1"/>
            </p:cNvSpPr>
            <p:nvPr/>
          </p:nvSpPr>
          <p:spPr bwMode="auto">
            <a:xfrm>
              <a:off x="5022" y="196"/>
              <a:ext cx="299" cy="451"/>
            </a:xfrm>
            <a:prstGeom prst="rect">
              <a:avLst/>
            </a:prstGeom>
            <a:solidFill>
              <a:srgbClr val="EF91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69729" name="Rectangle 96"/>
            <p:cNvSpPr>
              <a:spLocks noChangeArrowheads="1"/>
            </p:cNvSpPr>
            <p:nvPr/>
          </p:nvSpPr>
          <p:spPr bwMode="auto">
            <a:xfrm>
              <a:off x="2547" y="698"/>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phenylalanine</a:t>
              </a:r>
            </a:p>
          </p:txBody>
        </p:sp>
        <p:sp>
          <p:nvSpPr>
            <p:cNvPr id="69730" name="Rectangle 97"/>
            <p:cNvSpPr>
              <a:spLocks noChangeArrowheads="1"/>
            </p:cNvSpPr>
            <p:nvPr/>
          </p:nvSpPr>
          <p:spPr bwMode="auto">
            <a:xfrm>
              <a:off x="3161" y="698"/>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serine</a:t>
              </a:r>
            </a:p>
          </p:txBody>
        </p:sp>
        <p:sp>
          <p:nvSpPr>
            <p:cNvPr id="69731" name="Rectangle 98"/>
            <p:cNvSpPr>
              <a:spLocks noChangeArrowheads="1"/>
            </p:cNvSpPr>
            <p:nvPr/>
          </p:nvSpPr>
          <p:spPr bwMode="auto">
            <a:xfrm>
              <a:off x="3775" y="698"/>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tyrosine</a:t>
              </a:r>
            </a:p>
          </p:txBody>
        </p:sp>
        <p:sp>
          <p:nvSpPr>
            <p:cNvPr id="69732" name="Rectangle 99"/>
            <p:cNvSpPr>
              <a:spLocks noChangeArrowheads="1"/>
            </p:cNvSpPr>
            <p:nvPr/>
          </p:nvSpPr>
          <p:spPr bwMode="auto">
            <a:xfrm>
              <a:off x="4388" y="698"/>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cysteine</a:t>
              </a:r>
            </a:p>
          </p:txBody>
        </p:sp>
        <p:sp>
          <p:nvSpPr>
            <p:cNvPr id="69733" name="Rectangle 100"/>
            <p:cNvSpPr>
              <a:spLocks noChangeArrowheads="1"/>
            </p:cNvSpPr>
            <p:nvPr/>
          </p:nvSpPr>
          <p:spPr bwMode="auto">
            <a:xfrm>
              <a:off x="2547" y="92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phenylalanine</a:t>
              </a:r>
            </a:p>
          </p:txBody>
        </p:sp>
        <p:sp>
          <p:nvSpPr>
            <p:cNvPr id="69734" name="Rectangle 101"/>
            <p:cNvSpPr>
              <a:spLocks noChangeArrowheads="1"/>
            </p:cNvSpPr>
            <p:nvPr/>
          </p:nvSpPr>
          <p:spPr bwMode="auto">
            <a:xfrm>
              <a:off x="3161" y="92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serine</a:t>
              </a:r>
            </a:p>
          </p:txBody>
        </p:sp>
        <p:sp>
          <p:nvSpPr>
            <p:cNvPr id="69735" name="Rectangle 102"/>
            <p:cNvSpPr>
              <a:spLocks noChangeArrowheads="1"/>
            </p:cNvSpPr>
            <p:nvPr/>
          </p:nvSpPr>
          <p:spPr bwMode="auto">
            <a:xfrm>
              <a:off x="3775" y="92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tyrosine</a:t>
              </a:r>
            </a:p>
          </p:txBody>
        </p:sp>
        <p:sp>
          <p:nvSpPr>
            <p:cNvPr id="69736" name="Rectangle 103"/>
            <p:cNvSpPr>
              <a:spLocks noChangeArrowheads="1"/>
            </p:cNvSpPr>
            <p:nvPr/>
          </p:nvSpPr>
          <p:spPr bwMode="auto">
            <a:xfrm>
              <a:off x="4388" y="92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cysteine</a:t>
              </a:r>
            </a:p>
          </p:txBody>
        </p:sp>
        <p:sp>
          <p:nvSpPr>
            <p:cNvPr id="69737" name="Rectangle 104"/>
            <p:cNvSpPr>
              <a:spLocks noChangeArrowheads="1"/>
            </p:cNvSpPr>
            <p:nvPr/>
          </p:nvSpPr>
          <p:spPr bwMode="auto">
            <a:xfrm>
              <a:off x="2547" y="485"/>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U</a:t>
              </a:r>
            </a:p>
          </p:txBody>
        </p:sp>
        <p:sp>
          <p:nvSpPr>
            <p:cNvPr id="69738" name="Rectangle 105"/>
            <p:cNvSpPr>
              <a:spLocks noChangeArrowheads="1"/>
            </p:cNvSpPr>
            <p:nvPr/>
          </p:nvSpPr>
          <p:spPr bwMode="auto">
            <a:xfrm>
              <a:off x="3161" y="485"/>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a:t>
              </a:r>
            </a:p>
          </p:txBody>
        </p:sp>
        <p:sp>
          <p:nvSpPr>
            <p:cNvPr id="69739" name="Rectangle 106"/>
            <p:cNvSpPr>
              <a:spLocks noChangeArrowheads="1"/>
            </p:cNvSpPr>
            <p:nvPr/>
          </p:nvSpPr>
          <p:spPr bwMode="auto">
            <a:xfrm>
              <a:off x="3775" y="485"/>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a:t>
              </a:r>
            </a:p>
          </p:txBody>
        </p:sp>
        <p:sp>
          <p:nvSpPr>
            <p:cNvPr id="69740" name="Rectangle 107"/>
            <p:cNvSpPr>
              <a:spLocks noChangeArrowheads="1"/>
            </p:cNvSpPr>
            <p:nvPr/>
          </p:nvSpPr>
          <p:spPr bwMode="auto">
            <a:xfrm>
              <a:off x="4388" y="485"/>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a:t>
              </a:r>
            </a:p>
          </p:txBody>
        </p:sp>
        <p:sp>
          <p:nvSpPr>
            <p:cNvPr id="69741" name="Rectangle 108"/>
            <p:cNvSpPr>
              <a:spLocks noChangeArrowheads="1"/>
            </p:cNvSpPr>
            <p:nvPr/>
          </p:nvSpPr>
          <p:spPr bwMode="auto">
            <a:xfrm>
              <a:off x="2700" y="272"/>
              <a:ext cx="219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900">
                  <a:solidFill>
                    <a:srgbClr val="000000"/>
                  </a:solidFill>
                </a:rPr>
                <a:t>Second Base</a:t>
              </a:r>
            </a:p>
          </p:txBody>
        </p:sp>
        <p:sp>
          <p:nvSpPr>
            <p:cNvPr id="69742" name="Rectangle 109"/>
            <p:cNvSpPr>
              <a:spLocks noChangeArrowheads="1"/>
            </p:cNvSpPr>
            <p:nvPr/>
          </p:nvSpPr>
          <p:spPr bwMode="auto">
            <a:xfrm>
              <a:off x="2266" y="325"/>
              <a:ext cx="28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900">
                  <a:solidFill>
                    <a:srgbClr val="000000"/>
                  </a:solidFill>
                </a:rPr>
                <a:t>First Base</a:t>
              </a:r>
            </a:p>
          </p:txBody>
        </p:sp>
        <p:sp>
          <p:nvSpPr>
            <p:cNvPr id="69743" name="Rectangle 110"/>
            <p:cNvSpPr>
              <a:spLocks noChangeArrowheads="1"/>
            </p:cNvSpPr>
            <p:nvPr/>
          </p:nvSpPr>
          <p:spPr bwMode="auto">
            <a:xfrm>
              <a:off x="4980" y="325"/>
              <a:ext cx="38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900">
                  <a:solidFill>
                    <a:srgbClr val="000000"/>
                  </a:solidFill>
                </a:rPr>
                <a:t>Third Base</a:t>
              </a:r>
            </a:p>
          </p:txBody>
        </p:sp>
        <p:sp>
          <p:nvSpPr>
            <p:cNvPr id="69744" name="Rectangle 111"/>
            <p:cNvSpPr>
              <a:spLocks noChangeArrowheads="1"/>
            </p:cNvSpPr>
            <p:nvPr/>
          </p:nvSpPr>
          <p:spPr bwMode="auto">
            <a:xfrm>
              <a:off x="2547" y="113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leucine</a:t>
              </a:r>
            </a:p>
          </p:txBody>
        </p:sp>
        <p:sp>
          <p:nvSpPr>
            <p:cNvPr id="69745" name="Rectangle 112"/>
            <p:cNvSpPr>
              <a:spLocks noChangeArrowheads="1"/>
            </p:cNvSpPr>
            <p:nvPr/>
          </p:nvSpPr>
          <p:spPr bwMode="auto">
            <a:xfrm>
              <a:off x="3161" y="113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serine</a:t>
              </a:r>
            </a:p>
          </p:txBody>
        </p:sp>
        <p:sp>
          <p:nvSpPr>
            <p:cNvPr id="69746" name="Rectangle 113"/>
            <p:cNvSpPr>
              <a:spLocks noChangeArrowheads="1"/>
            </p:cNvSpPr>
            <p:nvPr/>
          </p:nvSpPr>
          <p:spPr bwMode="auto">
            <a:xfrm>
              <a:off x="3775" y="113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stop</a:t>
              </a:r>
            </a:p>
          </p:txBody>
        </p:sp>
        <p:sp>
          <p:nvSpPr>
            <p:cNvPr id="69747" name="Rectangle 114"/>
            <p:cNvSpPr>
              <a:spLocks noChangeArrowheads="1"/>
            </p:cNvSpPr>
            <p:nvPr/>
          </p:nvSpPr>
          <p:spPr bwMode="auto">
            <a:xfrm>
              <a:off x="4388" y="113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stop</a:t>
              </a:r>
            </a:p>
          </p:txBody>
        </p:sp>
        <p:sp>
          <p:nvSpPr>
            <p:cNvPr id="69748" name="Rectangle 115"/>
            <p:cNvSpPr>
              <a:spLocks noChangeArrowheads="1"/>
            </p:cNvSpPr>
            <p:nvPr/>
          </p:nvSpPr>
          <p:spPr bwMode="auto">
            <a:xfrm>
              <a:off x="2547" y="135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leucine</a:t>
              </a:r>
            </a:p>
          </p:txBody>
        </p:sp>
        <p:sp>
          <p:nvSpPr>
            <p:cNvPr id="69749" name="Rectangle 116"/>
            <p:cNvSpPr>
              <a:spLocks noChangeArrowheads="1"/>
            </p:cNvSpPr>
            <p:nvPr/>
          </p:nvSpPr>
          <p:spPr bwMode="auto">
            <a:xfrm>
              <a:off x="3161" y="135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serine</a:t>
              </a:r>
            </a:p>
          </p:txBody>
        </p:sp>
        <p:sp>
          <p:nvSpPr>
            <p:cNvPr id="69750" name="Rectangle 117"/>
            <p:cNvSpPr>
              <a:spLocks noChangeArrowheads="1"/>
            </p:cNvSpPr>
            <p:nvPr/>
          </p:nvSpPr>
          <p:spPr bwMode="auto">
            <a:xfrm>
              <a:off x="3775" y="135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stop</a:t>
              </a:r>
            </a:p>
          </p:txBody>
        </p:sp>
        <p:sp>
          <p:nvSpPr>
            <p:cNvPr id="69751" name="Rectangle 118"/>
            <p:cNvSpPr>
              <a:spLocks noChangeArrowheads="1"/>
            </p:cNvSpPr>
            <p:nvPr/>
          </p:nvSpPr>
          <p:spPr bwMode="auto">
            <a:xfrm>
              <a:off x="4388" y="135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tryptophan</a:t>
              </a:r>
            </a:p>
          </p:txBody>
        </p:sp>
        <p:sp>
          <p:nvSpPr>
            <p:cNvPr id="69752" name="Rectangle 119"/>
            <p:cNvSpPr>
              <a:spLocks noChangeArrowheads="1"/>
            </p:cNvSpPr>
            <p:nvPr/>
          </p:nvSpPr>
          <p:spPr bwMode="auto">
            <a:xfrm>
              <a:off x="2547" y="1563"/>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leucine</a:t>
              </a:r>
            </a:p>
          </p:txBody>
        </p:sp>
        <p:sp>
          <p:nvSpPr>
            <p:cNvPr id="69753" name="Rectangle 120"/>
            <p:cNvSpPr>
              <a:spLocks noChangeArrowheads="1"/>
            </p:cNvSpPr>
            <p:nvPr/>
          </p:nvSpPr>
          <p:spPr bwMode="auto">
            <a:xfrm>
              <a:off x="3161" y="1563"/>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proline</a:t>
              </a:r>
            </a:p>
          </p:txBody>
        </p:sp>
        <p:sp>
          <p:nvSpPr>
            <p:cNvPr id="69754" name="Rectangle 121"/>
            <p:cNvSpPr>
              <a:spLocks noChangeArrowheads="1"/>
            </p:cNvSpPr>
            <p:nvPr/>
          </p:nvSpPr>
          <p:spPr bwMode="auto">
            <a:xfrm>
              <a:off x="3775" y="1563"/>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histidine</a:t>
              </a:r>
            </a:p>
          </p:txBody>
        </p:sp>
        <p:sp>
          <p:nvSpPr>
            <p:cNvPr id="69755" name="Rectangle 122"/>
            <p:cNvSpPr>
              <a:spLocks noChangeArrowheads="1"/>
            </p:cNvSpPr>
            <p:nvPr/>
          </p:nvSpPr>
          <p:spPr bwMode="auto">
            <a:xfrm>
              <a:off x="4388" y="1563"/>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arginine</a:t>
              </a:r>
            </a:p>
          </p:txBody>
        </p:sp>
        <p:sp>
          <p:nvSpPr>
            <p:cNvPr id="69756" name="Rectangle 123"/>
            <p:cNvSpPr>
              <a:spLocks noChangeArrowheads="1"/>
            </p:cNvSpPr>
            <p:nvPr/>
          </p:nvSpPr>
          <p:spPr bwMode="auto">
            <a:xfrm>
              <a:off x="2547" y="1776"/>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leucine</a:t>
              </a:r>
            </a:p>
          </p:txBody>
        </p:sp>
        <p:sp>
          <p:nvSpPr>
            <p:cNvPr id="69757" name="Rectangle 124"/>
            <p:cNvSpPr>
              <a:spLocks noChangeArrowheads="1"/>
            </p:cNvSpPr>
            <p:nvPr/>
          </p:nvSpPr>
          <p:spPr bwMode="auto">
            <a:xfrm>
              <a:off x="3161" y="1776"/>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proline</a:t>
              </a:r>
            </a:p>
          </p:txBody>
        </p:sp>
        <p:sp>
          <p:nvSpPr>
            <p:cNvPr id="69758" name="Rectangle 125"/>
            <p:cNvSpPr>
              <a:spLocks noChangeArrowheads="1"/>
            </p:cNvSpPr>
            <p:nvPr/>
          </p:nvSpPr>
          <p:spPr bwMode="auto">
            <a:xfrm>
              <a:off x="3775" y="1776"/>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histidine</a:t>
              </a:r>
            </a:p>
          </p:txBody>
        </p:sp>
        <p:sp>
          <p:nvSpPr>
            <p:cNvPr id="69759" name="Rectangle 126"/>
            <p:cNvSpPr>
              <a:spLocks noChangeArrowheads="1"/>
            </p:cNvSpPr>
            <p:nvPr/>
          </p:nvSpPr>
          <p:spPr bwMode="auto">
            <a:xfrm>
              <a:off x="4388" y="1776"/>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arginine</a:t>
              </a:r>
            </a:p>
          </p:txBody>
        </p:sp>
        <p:sp>
          <p:nvSpPr>
            <p:cNvPr id="69760" name="Rectangle 127"/>
            <p:cNvSpPr>
              <a:spLocks noChangeArrowheads="1"/>
            </p:cNvSpPr>
            <p:nvPr/>
          </p:nvSpPr>
          <p:spPr bwMode="auto">
            <a:xfrm>
              <a:off x="2547" y="1989"/>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leucine</a:t>
              </a:r>
            </a:p>
          </p:txBody>
        </p:sp>
        <p:sp>
          <p:nvSpPr>
            <p:cNvPr id="69761" name="Rectangle 128"/>
            <p:cNvSpPr>
              <a:spLocks noChangeArrowheads="1"/>
            </p:cNvSpPr>
            <p:nvPr/>
          </p:nvSpPr>
          <p:spPr bwMode="auto">
            <a:xfrm>
              <a:off x="3161" y="1989"/>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proline</a:t>
              </a:r>
            </a:p>
          </p:txBody>
        </p:sp>
        <p:sp>
          <p:nvSpPr>
            <p:cNvPr id="69762" name="Rectangle 129"/>
            <p:cNvSpPr>
              <a:spLocks noChangeArrowheads="1"/>
            </p:cNvSpPr>
            <p:nvPr/>
          </p:nvSpPr>
          <p:spPr bwMode="auto">
            <a:xfrm>
              <a:off x="3775" y="1989"/>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glutamine</a:t>
              </a:r>
            </a:p>
          </p:txBody>
        </p:sp>
        <p:sp>
          <p:nvSpPr>
            <p:cNvPr id="69763" name="Rectangle 130"/>
            <p:cNvSpPr>
              <a:spLocks noChangeArrowheads="1"/>
            </p:cNvSpPr>
            <p:nvPr/>
          </p:nvSpPr>
          <p:spPr bwMode="auto">
            <a:xfrm>
              <a:off x="4388" y="1989"/>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arginine</a:t>
              </a:r>
            </a:p>
          </p:txBody>
        </p:sp>
        <p:sp>
          <p:nvSpPr>
            <p:cNvPr id="69764" name="Rectangle 131"/>
            <p:cNvSpPr>
              <a:spLocks noChangeArrowheads="1"/>
            </p:cNvSpPr>
            <p:nvPr/>
          </p:nvSpPr>
          <p:spPr bwMode="auto">
            <a:xfrm>
              <a:off x="2547" y="2202"/>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leucine</a:t>
              </a:r>
            </a:p>
          </p:txBody>
        </p:sp>
        <p:sp>
          <p:nvSpPr>
            <p:cNvPr id="69765" name="Rectangle 132"/>
            <p:cNvSpPr>
              <a:spLocks noChangeArrowheads="1"/>
            </p:cNvSpPr>
            <p:nvPr/>
          </p:nvSpPr>
          <p:spPr bwMode="auto">
            <a:xfrm>
              <a:off x="3161" y="2202"/>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proline</a:t>
              </a:r>
            </a:p>
          </p:txBody>
        </p:sp>
        <p:sp>
          <p:nvSpPr>
            <p:cNvPr id="69766" name="Rectangle 133"/>
            <p:cNvSpPr>
              <a:spLocks noChangeArrowheads="1"/>
            </p:cNvSpPr>
            <p:nvPr/>
          </p:nvSpPr>
          <p:spPr bwMode="auto">
            <a:xfrm>
              <a:off x="3775" y="2202"/>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glutamine</a:t>
              </a:r>
            </a:p>
          </p:txBody>
        </p:sp>
        <p:sp>
          <p:nvSpPr>
            <p:cNvPr id="69767" name="Rectangle 134"/>
            <p:cNvSpPr>
              <a:spLocks noChangeArrowheads="1"/>
            </p:cNvSpPr>
            <p:nvPr/>
          </p:nvSpPr>
          <p:spPr bwMode="auto">
            <a:xfrm>
              <a:off x="4388" y="2202"/>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arginine</a:t>
              </a:r>
            </a:p>
          </p:txBody>
        </p:sp>
        <p:sp>
          <p:nvSpPr>
            <p:cNvPr id="69768" name="Rectangle 135"/>
            <p:cNvSpPr>
              <a:spLocks noChangeArrowheads="1"/>
            </p:cNvSpPr>
            <p:nvPr/>
          </p:nvSpPr>
          <p:spPr bwMode="auto">
            <a:xfrm>
              <a:off x="2266" y="1017"/>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U</a:t>
              </a:r>
            </a:p>
          </p:txBody>
        </p:sp>
        <p:sp>
          <p:nvSpPr>
            <p:cNvPr id="69769" name="Rectangle 136"/>
            <p:cNvSpPr>
              <a:spLocks noChangeArrowheads="1"/>
            </p:cNvSpPr>
            <p:nvPr/>
          </p:nvSpPr>
          <p:spPr bwMode="auto">
            <a:xfrm>
              <a:off x="2266" y="1869"/>
              <a:ext cx="28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a:t>
              </a:r>
            </a:p>
          </p:txBody>
        </p:sp>
        <p:sp>
          <p:nvSpPr>
            <p:cNvPr id="69770" name="Rectangle 137"/>
            <p:cNvSpPr>
              <a:spLocks noChangeArrowheads="1"/>
            </p:cNvSpPr>
            <p:nvPr/>
          </p:nvSpPr>
          <p:spPr bwMode="auto">
            <a:xfrm>
              <a:off x="2547" y="2415"/>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isoleucine</a:t>
              </a:r>
            </a:p>
          </p:txBody>
        </p:sp>
        <p:sp>
          <p:nvSpPr>
            <p:cNvPr id="69771" name="Rectangle 138"/>
            <p:cNvSpPr>
              <a:spLocks noChangeArrowheads="1"/>
            </p:cNvSpPr>
            <p:nvPr/>
          </p:nvSpPr>
          <p:spPr bwMode="auto">
            <a:xfrm>
              <a:off x="3161" y="2415"/>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threonine</a:t>
              </a:r>
            </a:p>
          </p:txBody>
        </p:sp>
        <p:sp>
          <p:nvSpPr>
            <p:cNvPr id="69772" name="Rectangle 139"/>
            <p:cNvSpPr>
              <a:spLocks noChangeArrowheads="1"/>
            </p:cNvSpPr>
            <p:nvPr/>
          </p:nvSpPr>
          <p:spPr bwMode="auto">
            <a:xfrm>
              <a:off x="3775" y="2415"/>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asparagine</a:t>
              </a:r>
            </a:p>
          </p:txBody>
        </p:sp>
        <p:sp>
          <p:nvSpPr>
            <p:cNvPr id="69773" name="Rectangle 140"/>
            <p:cNvSpPr>
              <a:spLocks noChangeArrowheads="1"/>
            </p:cNvSpPr>
            <p:nvPr/>
          </p:nvSpPr>
          <p:spPr bwMode="auto">
            <a:xfrm>
              <a:off x="4388" y="2415"/>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serine</a:t>
              </a:r>
            </a:p>
          </p:txBody>
        </p:sp>
        <p:sp>
          <p:nvSpPr>
            <p:cNvPr id="69774" name="Rectangle 141"/>
            <p:cNvSpPr>
              <a:spLocks noChangeArrowheads="1"/>
            </p:cNvSpPr>
            <p:nvPr/>
          </p:nvSpPr>
          <p:spPr bwMode="auto">
            <a:xfrm>
              <a:off x="2547" y="2628"/>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isoleucine</a:t>
              </a:r>
            </a:p>
          </p:txBody>
        </p:sp>
        <p:sp>
          <p:nvSpPr>
            <p:cNvPr id="69775" name="Rectangle 142"/>
            <p:cNvSpPr>
              <a:spLocks noChangeArrowheads="1"/>
            </p:cNvSpPr>
            <p:nvPr/>
          </p:nvSpPr>
          <p:spPr bwMode="auto">
            <a:xfrm>
              <a:off x="3161" y="2628"/>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threonine</a:t>
              </a:r>
            </a:p>
          </p:txBody>
        </p:sp>
        <p:sp>
          <p:nvSpPr>
            <p:cNvPr id="69776" name="Rectangle 143"/>
            <p:cNvSpPr>
              <a:spLocks noChangeArrowheads="1"/>
            </p:cNvSpPr>
            <p:nvPr/>
          </p:nvSpPr>
          <p:spPr bwMode="auto">
            <a:xfrm>
              <a:off x="3775" y="2628"/>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asparagine</a:t>
              </a:r>
            </a:p>
          </p:txBody>
        </p:sp>
        <p:sp>
          <p:nvSpPr>
            <p:cNvPr id="69777" name="Rectangle 144"/>
            <p:cNvSpPr>
              <a:spLocks noChangeArrowheads="1"/>
            </p:cNvSpPr>
            <p:nvPr/>
          </p:nvSpPr>
          <p:spPr bwMode="auto">
            <a:xfrm>
              <a:off x="4388" y="2628"/>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serine</a:t>
              </a:r>
            </a:p>
          </p:txBody>
        </p:sp>
        <p:sp>
          <p:nvSpPr>
            <p:cNvPr id="69778" name="Rectangle 145"/>
            <p:cNvSpPr>
              <a:spLocks noChangeArrowheads="1"/>
            </p:cNvSpPr>
            <p:nvPr/>
          </p:nvSpPr>
          <p:spPr bwMode="auto">
            <a:xfrm>
              <a:off x="2547" y="2841"/>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isoleucine</a:t>
              </a:r>
            </a:p>
          </p:txBody>
        </p:sp>
        <p:sp>
          <p:nvSpPr>
            <p:cNvPr id="69779" name="Rectangle 146"/>
            <p:cNvSpPr>
              <a:spLocks noChangeArrowheads="1"/>
            </p:cNvSpPr>
            <p:nvPr/>
          </p:nvSpPr>
          <p:spPr bwMode="auto">
            <a:xfrm>
              <a:off x="3161" y="2841"/>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threonine</a:t>
              </a:r>
            </a:p>
          </p:txBody>
        </p:sp>
        <p:sp>
          <p:nvSpPr>
            <p:cNvPr id="69780" name="Rectangle 147"/>
            <p:cNvSpPr>
              <a:spLocks noChangeArrowheads="1"/>
            </p:cNvSpPr>
            <p:nvPr/>
          </p:nvSpPr>
          <p:spPr bwMode="auto">
            <a:xfrm>
              <a:off x="3775" y="2841"/>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lysine</a:t>
              </a:r>
            </a:p>
          </p:txBody>
        </p:sp>
        <p:sp>
          <p:nvSpPr>
            <p:cNvPr id="69781" name="Rectangle 148"/>
            <p:cNvSpPr>
              <a:spLocks noChangeArrowheads="1"/>
            </p:cNvSpPr>
            <p:nvPr/>
          </p:nvSpPr>
          <p:spPr bwMode="auto">
            <a:xfrm>
              <a:off x="4388" y="2841"/>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arginine</a:t>
              </a:r>
            </a:p>
          </p:txBody>
        </p:sp>
        <p:sp>
          <p:nvSpPr>
            <p:cNvPr id="69782" name="Rectangle 149"/>
            <p:cNvSpPr>
              <a:spLocks noChangeArrowheads="1"/>
            </p:cNvSpPr>
            <p:nvPr/>
          </p:nvSpPr>
          <p:spPr bwMode="auto">
            <a:xfrm>
              <a:off x="2547" y="3001"/>
              <a:ext cx="65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(start)</a:t>
              </a:r>
            </a:p>
            <a:p>
              <a:pPr algn="ctr">
                <a:spcBef>
                  <a:spcPct val="0"/>
                </a:spcBef>
                <a:buSzTx/>
                <a:buFontTx/>
                <a:buNone/>
              </a:pPr>
              <a:r>
                <a:rPr lang="en-US" altLang="en-US" sz="1200">
                  <a:solidFill>
                    <a:srgbClr val="000000"/>
                  </a:solidFill>
                </a:rPr>
                <a:t>methionine</a:t>
              </a:r>
            </a:p>
          </p:txBody>
        </p:sp>
        <p:sp>
          <p:nvSpPr>
            <p:cNvPr id="69783" name="Rectangle 150"/>
            <p:cNvSpPr>
              <a:spLocks noChangeArrowheads="1"/>
            </p:cNvSpPr>
            <p:nvPr/>
          </p:nvSpPr>
          <p:spPr bwMode="auto">
            <a:xfrm>
              <a:off x="3161" y="305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threonine</a:t>
              </a:r>
            </a:p>
          </p:txBody>
        </p:sp>
        <p:sp>
          <p:nvSpPr>
            <p:cNvPr id="69784" name="Rectangle 151"/>
            <p:cNvSpPr>
              <a:spLocks noChangeArrowheads="1"/>
            </p:cNvSpPr>
            <p:nvPr/>
          </p:nvSpPr>
          <p:spPr bwMode="auto">
            <a:xfrm>
              <a:off x="3775" y="305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lysine</a:t>
              </a:r>
            </a:p>
          </p:txBody>
        </p:sp>
        <p:sp>
          <p:nvSpPr>
            <p:cNvPr id="69785" name="Rectangle 152"/>
            <p:cNvSpPr>
              <a:spLocks noChangeArrowheads="1"/>
            </p:cNvSpPr>
            <p:nvPr/>
          </p:nvSpPr>
          <p:spPr bwMode="auto">
            <a:xfrm>
              <a:off x="4388" y="305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arginine</a:t>
              </a:r>
            </a:p>
          </p:txBody>
        </p:sp>
        <p:sp>
          <p:nvSpPr>
            <p:cNvPr id="69786" name="Rectangle 153"/>
            <p:cNvSpPr>
              <a:spLocks noChangeArrowheads="1"/>
            </p:cNvSpPr>
            <p:nvPr/>
          </p:nvSpPr>
          <p:spPr bwMode="auto">
            <a:xfrm>
              <a:off x="2547" y="3267"/>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valine</a:t>
              </a:r>
            </a:p>
          </p:txBody>
        </p:sp>
        <p:sp>
          <p:nvSpPr>
            <p:cNvPr id="69787" name="Rectangle 154"/>
            <p:cNvSpPr>
              <a:spLocks noChangeArrowheads="1"/>
            </p:cNvSpPr>
            <p:nvPr/>
          </p:nvSpPr>
          <p:spPr bwMode="auto">
            <a:xfrm>
              <a:off x="3161" y="3267"/>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alanine</a:t>
              </a:r>
            </a:p>
          </p:txBody>
        </p:sp>
        <p:sp>
          <p:nvSpPr>
            <p:cNvPr id="69788" name="Rectangle 155"/>
            <p:cNvSpPr>
              <a:spLocks noChangeArrowheads="1"/>
            </p:cNvSpPr>
            <p:nvPr/>
          </p:nvSpPr>
          <p:spPr bwMode="auto">
            <a:xfrm>
              <a:off x="3775" y="3267"/>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aspartate</a:t>
              </a:r>
            </a:p>
          </p:txBody>
        </p:sp>
        <p:sp>
          <p:nvSpPr>
            <p:cNvPr id="69789" name="Rectangle 156"/>
            <p:cNvSpPr>
              <a:spLocks noChangeArrowheads="1"/>
            </p:cNvSpPr>
            <p:nvPr/>
          </p:nvSpPr>
          <p:spPr bwMode="auto">
            <a:xfrm>
              <a:off x="4388" y="3267"/>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glycine</a:t>
              </a:r>
            </a:p>
          </p:txBody>
        </p:sp>
        <p:sp>
          <p:nvSpPr>
            <p:cNvPr id="69790" name="Rectangle 157"/>
            <p:cNvSpPr>
              <a:spLocks noChangeArrowheads="1"/>
            </p:cNvSpPr>
            <p:nvPr/>
          </p:nvSpPr>
          <p:spPr bwMode="auto">
            <a:xfrm>
              <a:off x="2547" y="348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valine</a:t>
              </a:r>
            </a:p>
          </p:txBody>
        </p:sp>
        <p:sp>
          <p:nvSpPr>
            <p:cNvPr id="69791" name="Rectangle 158"/>
            <p:cNvSpPr>
              <a:spLocks noChangeArrowheads="1"/>
            </p:cNvSpPr>
            <p:nvPr/>
          </p:nvSpPr>
          <p:spPr bwMode="auto">
            <a:xfrm>
              <a:off x="3161" y="348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alanine</a:t>
              </a:r>
            </a:p>
          </p:txBody>
        </p:sp>
        <p:sp>
          <p:nvSpPr>
            <p:cNvPr id="69792" name="Rectangle 159"/>
            <p:cNvSpPr>
              <a:spLocks noChangeArrowheads="1"/>
            </p:cNvSpPr>
            <p:nvPr/>
          </p:nvSpPr>
          <p:spPr bwMode="auto">
            <a:xfrm>
              <a:off x="3775" y="348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aspartate</a:t>
              </a:r>
            </a:p>
          </p:txBody>
        </p:sp>
        <p:sp>
          <p:nvSpPr>
            <p:cNvPr id="69793" name="Rectangle 160"/>
            <p:cNvSpPr>
              <a:spLocks noChangeArrowheads="1"/>
            </p:cNvSpPr>
            <p:nvPr/>
          </p:nvSpPr>
          <p:spPr bwMode="auto">
            <a:xfrm>
              <a:off x="4388" y="348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glycine</a:t>
              </a:r>
            </a:p>
          </p:txBody>
        </p:sp>
        <p:sp>
          <p:nvSpPr>
            <p:cNvPr id="69794" name="Rectangle 161"/>
            <p:cNvSpPr>
              <a:spLocks noChangeArrowheads="1"/>
            </p:cNvSpPr>
            <p:nvPr/>
          </p:nvSpPr>
          <p:spPr bwMode="auto">
            <a:xfrm>
              <a:off x="2547" y="3694"/>
              <a:ext cx="65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400">
                  <a:solidFill>
                    <a:srgbClr val="000000"/>
                  </a:solidFill>
                </a:rPr>
                <a:t>valine</a:t>
              </a:r>
            </a:p>
          </p:txBody>
        </p:sp>
        <p:sp>
          <p:nvSpPr>
            <p:cNvPr id="69795" name="Rectangle 162"/>
            <p:cNvSpPr>
              <a:spLocks noChangeArrowheads="1"/>
            </p:cNvSpPr>
            <p:nvPr/>
          </p:nvSpPr>
          <p:spPr bwMode="auto">
            <a:xfrm>
              <a:off x="3161" y="369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alanine</a:t>
              </a:r>
            </a:p>
          </p:txBody>
        </p:sp>
        <p:sp>
          <p:nvSpPr>
            <p:cNvPr id="69796" name="Rectangle 163"/>
            <p:cNvSpPr>
              <a:spLocks noChangeArrowheads="1"/>
            </p:cNvSpPr>
            <p:nvPr/>
          </p:nvSpPr>
          <p:spPr bwMode="auto">
            <a:xfrm>
              <a:off x="3775" y="369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glutamate</a:t>
              </a:r>
            </a:p>
          </p:txBody>
        </p:sp>
        <p:sp>
          <p:nvSpPr>
            <p:cNvPr id="69797" name="Rectangle 164"/>
            <p:cNvSpPr>
              <a:spLocks noChangeArrowheads="1"/>
            </p:cNvSpPr>
            <p:nvPr/>
          </p:nvSpPr>
          <p:spPr bwMode="auto">
            <a:xfrm>
              <a:off x="4388" y="369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glycine</a:t>
              </a:r>
            </a:p>
          </p:txBody>
        </p:sp>
        <p:sp>
          <p:nvSpPr>
            <p:cNvPr id="69798" name="Rectangle 165"/>
            <p:cNvSpPr>
              <a:spLocks noChangeArrowheads="1"/>
            </p:cNvSpPr>
            <p:nvPr/>
          </p:nvSpPr>
          <p:spPr bwMode="auto">
            <a:xfrm>
              <a:off x="2547" y="390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valine</a:t>
              </a:r>
            </a:p>
          </p:txBody>
        </p:sp>
        <p:sp>
          <p:nvSpPr>
            <p:cNvPr id="69799" name="Rectangle 166"/>
            <p:cNvSpPr>
              <a:spLocks noChangeArrowheads="1"/>
            </p:cNvSpPr>
            <p:nvPr/>
          </p:nvSpPr>
          <p:spPr bwMode="auto">
            <a:xfrm>
              <a:off x="3161" y="390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alanine</a:t>
              </a:r>
            </a:p>
          </p:txBody>
        </p:sp>
        <p:sp>
          <p:nvSpPr>
            <p:cNvPr id="69800" name="Rectangle 167"/>
            <p:cNvSpPr>
              <a:spLocks noChangeArrowheads="1"/>
            </p:cNvSpPr>
            <p:nvPr/>
          </p:nvSpPr>
          <p:spPr bwMode="auto">
            <a:xfrm>
              <a:off x="3775" y="390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glutamate</a:t>
              </a:r>
            </a:p>
          </p:txBody>
        </p:sp>
        <p:sp>
          <p:nvSpPr>
            <p:cNvPr id="69801" name="Rectangle 168"/>
            <p:cNvSpPr>
              <a:spLocks noChangeArrowheads="1"/>
            </p:cNvSpPr>
            <p:nvPr/>
          </p:nvSpPr>
          <p:spPr bwMode="auto">
            <a:xfrm>
              <a:off x="4388" y="390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glycine</a:t>
              </a:r>
            </a:p>
          </p:txBody>
        </p:sp>
        <p:sp>
          <p:nvSpPr>
            <p:cNvPr id="69802" name="Rectangle 169"/>
            <p:cNvSpPr>
              <a:spLocks noChangeArrowheads="1"/>
            </p:cNvSpPr>
            <p:nvPr/>
          </p:nvSpPr>
          <p:spPr bwMode="auto">
            <a:xfrm>
              <a:off x="2266" y="2722"/>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a:t>
              </a:r>
            </a:p>
          </p:txBody>
        </p:sp>
        <p:sp>
          <p:nvSpPr>
            <p:cNvPr id="69803" name="Rectangle 170"/>
            <p:cNvSpPr>
              <a:spLocks noChangeArrowheads="1"/>
            </p:cNvSpPr>
            <p:nvPr/>
          </p:nvSpPr>
          <p:spPr bwMode="auto">
            <a:xfrm>
              <a:off x="2266" y="3574"/>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a:t>
              </a:r>
            </a:p>
          </p:txBody>
        </p:sp>
        <p:sp>
          <p:nvSpPr>
            <p:cNvPr id="69804" name="Rectangle 171"/>
            <p:cNvSpPr>
              <a:spLocks noChangeArrowheads="1"/>
            </p:cNvSpPr>
            <p:nvPr/>
          </p:nvSpPr>
          <p:spPr bwMode="auto">
            <a:xfrm>
              <a:off x="5028" y="698"/>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U</a:t>
              </a:r>
            </a:p>
          </p:txBody>
        </p:sp>
        <p:sp>
          <p:nvSpPr>
            <p:cNvPr id="69805" name="Rectangle 172"/>
            <p:cNvSpPr>
              <a:spLocks noChangeArrowheads="1"/>
            </p:cNvSpPr>
            <p:nvPr/>
          </p:nvSpPr>
          <p:spPr bwMode="auto">
            <a:xfrm>
              <a:off x="5028" y="911"/>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a:t>
              </a:r>
            </a:p>
          </p:txBody>
        </p:sp>
        <p:sp>
          <p:nvSpPr>
            <p:cNvPr id="69806" name="Rectangle 173"/>
            <p:cNvSpPr>
              <a:spLocks noChangeArrowheads="1"/>
            </p:cNvSpPr>
            <p:nvPr/>
          </p:nvSpPr>
          <p:spPr bwMode="auto">
            <a:xfrm>
              <a:off x="5028" y="1124"/>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a:t>
              </a:r>
            </a:p>
          </p:txBody>
        </p:sp>
        <p:sp>
          <p:nvSpPr>
            <p:cNvPr id="69807" name="Rectangle 174"/>
            <p:cNvSpPr>
              <a:spLocks noChangeArrowheads="1"/>
            </p:cNvSpPr>
            <p:nvPr/>
          </p:nvSpPr>
          <p:spPr bwMode="auto">
            <a:xfrm>
              <a:off x="5028" y="1337"/>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a:t>
              </a:r>
            </a:p>
          </p:txBody>
        </p:sp>
        <p:sp>
          <p:nvSpPr>
            <p:cNvPr id="69808" name="Rectangle 175"/>
            <p:cNvSpPr>
              <a:spLocks noChangeArrowheads="1"/>
            </p:cNvSpPr>
            <p:nvPr/>
          </p:nvSpPr>
          <p:spPr bwMode="auto">
            <a:xfrm>
              <a:off x="5028" y="1550"/>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U</a:t>
              </a:r>
            </a:p>
          </p:txBody>
        </p:sp>
        <p:sp>
          <p:nvSpPr>
            <p:cNvPr id="69809" name="Rectangle 176"/>
            <p:cNvSpPr>
              <a:spLocks noChangeArrowheads="1"/>
            </p:cNvSpPr>
            <p:nvPr/>
          </p:nvSpPr>
          <p:spPr bwMode="auto">
            <a:xfrm>
              <a:off x="5028" y="1763"/>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a:t>
              </a:r>
            </a:p>
          </p:txBody>
        </p:sp>
        <p:sp>
          <p:nvSpPr>
            <p:cNvPr id="69810" name="Rectangle 177"/>
            <p:cNvSpPr>
              <a:spLocks noChangeArrowheads="1"/>
            </p:cNvSpPr>
            <p:nvPr/>
          </p:nvSpPr>
          <p:spPr bwMode="auto">
            <a:xfrm>
              <a:off x="5028" y="1976"/>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a:t>
              </a:r>
            </a:p>
          </p:txBody>
        </p:sp>
        <p:sp>
          <p:nvSpPr>
            <p:cNvPr id="69811" name="Rectangle 178"/>
            <p:cNvSpPr>
              <a:spLocks noChangeArrowheads="1"/>
            </p:cNvSpPr>
            <p:nvPr/>
          </p:nvSpPr>
          <p:spPr bwMode="auto">
            <a:xfrm>
              <a:off x="5028" y="2189"/>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a:t>
              </a:r>
            </a:p>
          </p:txBody>
        </p:sp>
        <p:sp>
          <p:nvSpPr>
            <p:cNvPr id="69812" name="Rectangle 179"/>
            <p:cNvSpPr>
              <a:spLocks noChangeArrowheads="1"/>
            </p:cNvSpPr>
            <p:nvPr/>
          </p:nvSpPr>
          <p:spPr bwMode="auto">
            <a:xfrm>
              <a:off x="5028" y="2402"/>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U</a:t>
              </a:r>
            </a:p>
          </p:txBody>
        </p:sp>
        <p:sp>
          <p:nvSpPr>
            <p:cNvPr id="69813" name="Rectangle 180"/>
            <p:cNvSpPr>
              <a:spLocks noChangeArrowheads="1"/>
            </p:cNvSpPr>
            <p:nvPr/>
          </p:nvSpPr>
          <p:spPr bwMode="auto">
            <a:xfrm>
              <a:off x="5028" y="2615"/>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a:t>
              </a:r>
            </a:p>
          </p:txBody>
        </p:sp>
        <p:sp>
          <p:nvSpPr>
            <p:cNvPr id="69814" name="Rectangle 181"/>
            <p:cNvSpPr>
              <a:spLocks noChangeArrowheads="1"/>
            </p:cNvSpPr>
            <p:nvPr/>
          </p:nvSpPr>
          <p:spPr bwMode="auto">
            <a:xfrm>
              <a:off x="5028" y="2828"/>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a:t>
              </a:r>
            </a:p>
          </p:txBody>
        </p:sp>
        <p:sp>
          <p:nvSpPr>
            <p:cNvPr id="69815" name="Rectangle 182"/>
            <p:cNvSpPr>
              <a:spLocks noChangeArrowheads="1"/>
            </p:cNvSpPr>
            <p:nvPr/>
          </p:nvSpPr>
          <p:spPr bwMode="auto">
            <a:xfrm>
              <a:off x="5028" y="3041"/>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a:t>
              </a:r>
            </a:p>
          </p:txBody>
        </p:sp>
        <p:sp>
          <p:nvSpPr>
            <p:cNvPr id="69816" name="Rectangle 183"/>
            <p:cNvSpPr>
              <a:spLocks noChangeArrowheads="1"/>
            </p:cNvSpPr>
            <p:nvPr/>
          </p:nvSpPr>
          <p:spPr bwMode="auto">
            <a:xfrm>
              <a:off x="5028" y="3254"/>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U</a:t>
              </a:r>
            </a:p>
          </p:txBody>
        </p:sp>
        <p:sp>
          <p:nvSpPr>
            <p:cNvPr id="69817" name="Rectangle 184"/>
            <p:cNvSpPr>
              <a:spLocks noChangeArrowheads="1"/>
            </p:cNvSpPr>
            <p:nvPr/>
          </p:nvSpPr>
          <p:spPr bwMode="auto">
            <a:xfrm>
              <a:off x="5028" y="3467"/>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a:t>
              </a:r>
            </a:p>
          </p:txBody>
        </p:sp>
        <p:sp>
          <p:nvSpPr>
            <p:cNvPr id="69818" name="Rectangle 185"/>
            <p:cNvSpPr>
              <a:spLocks noChangeArrowheads="1"/>
            </p:cNvSpPr>
            <p:nvPr/>
          </p:nvSpPr>
          <p:spPr bwMode="auto">
            <a:xfrm>
              <a:off x="5028" y="3680"/>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a:t>
              </a:r>
            </a:p>
          </p:txBody>
        </p:sp>
        <p:sp>
          <p:nvSpPr>
            <p:cNvPr id="69819" name="Rectangle 186"/>
            <p:cNvSpPr>
              <a:spLocks noChangeArrowheads="1"/>
            </p:cNvSpPr>
            <p:nvPr/>
          </p:nvSpPr>
          <p:spPr bwMode="auto">
            <a:xfrm>
              <a:off x="5028" y="3893"/>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a:t>
              </a:r>
            </a:p>
          </p:txBody>
        </p:sp>
      </p:grpSp>
      <p:sp>
        <p:nvSpPr>
          <p:cNvPr id="69637" name="Text Box 187"/>
          <p:cNvSpPr txBox="1">
            <a:spLocks noChangeArrowheads="1"/>
          </p:cNvSpPr>
          <p:nvPr/>
        </p:nvSpPr>
        <p:spPr bwMode="auto">
          <a:xfrm>
            <a:off x="3733800" y="2743200"/>
            <a:ext cx="3886200" cy="1920875"/>
          </a:xfrm>
          <a:prstGeom prst="rect">
            <a:avLst/>
          </a:prstGeom>
          <a:solidFill>
            <a:srgbClr val="A2C1FE"/>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4000">
                <a:solidFill>
                  <a:srgbClr val="000000"/>
                </a:solidFill>
                <a:latin typeface="Times New Roman" panose="02020603050405020304" pitchFamily="18" charset="0"/>
              </a:rPr>
              <a:t>All 20 Amino Acids are Coded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685800" y="1600200"/>
            <a:ext cx="7772400" cy="2000250"/>
          </a:xfrm>
        </p:spPr>
        <p:txBody>
          <a:bodyPr/>
          <a:lstStyle/>
          <a:p>
            <a:pPr eaLnBrk="1" hangingPunct="1"/>
            <a:r>
              <a:rPr lang="en-US" altLang="en-US" sz="5400">
                <a:solidFill>
                  <a:schemeClr val="bg1"/>
                </a:solidFill>
              </a:rPr>
              <a:t>Design at the </a:t>
            </a:r>
            <a:br>
              <a:rPr lang="en-US" altLang="en-US" sz="5400">
                <a:solidFill>
                  <a:schemeClr val="bg1"/>
                </a:solidFill>
              </a:rPr>
            </a:br>
            <a:r>
              <a:rPr lang="en-US" altLang="en-US" sz="5400">
                <a:solidFill>
                  <a:schemeClr val="bg1"/>
                </a:solidFill>
              </a:rPr>
              <a:t>Microscopic Level</a:t>
            </a:r>
          </a:p>
        </p:txBody>
      </p:sp>
      <p:sp>
        <p:nvSpPr>
          <p:cNvPr id="38915" name="Rectangle 3"/>
          <p:cNvSpPr>
            <a:spLocks noGrp="1" noChangeArrowheads="1"/>
          </p:cNvSpPr>
          <p:nvPr>
            <p:ph type="subTitle" idx="1"/>
          </p:nvPr>
        </p:nvSpPr>
        <p:spPr>
          <a:xfrm>
            <a:off x="1371600" y="3733800"/>
            <a:ext cx="6400800" cy="914400"/>
          </a:xfrm>
        </p:spPr>
        <p:txBody>
          <a:bodyPr/>
          <a:lstStyle/>
          <a:p>
            <a:pPr eaLnBrk="1" hangingPunct="1"/>
            <a:r>
              <a:rPr lang="en-US" altLang="en-US" sz="4000">
                <a:solidFill>
                  <a:schemeClr val="bg1"/>
                </a:solidFill>
              </a:rPr>
              <a:t>The Signature in the Cell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17091" name="Rectangle 3"/>
          <p:cNvSpPr>
            <a:spLocks noGrp="1" noChangeArrowheads="1"/>
          </p:cNvSpPr>
          <p:nvPr>
            <p:ph type="title" idx="4294967295"/>
          </p:nvPr>
        </p:nvSpPr>
        <p:spPr>
          <a:xfrm>
            <a:off x="152400" y="2819400"/>
            <a:ext cx="2133600" cy="1143000"/>
          </a:xfrm>
        </p:spPr>
        <p:txBody>
          <a:bodyPr/>
          <a:lstStyle/>
          <a:p>
            <a:pPr eaLnBrk="1" hangingPunct="1">
              <a:defRPr/>
            </a:pPr>
            <a:r>
              <a:rPr lang="en-US"/>
              <a:t>Genetic Code</a:t>
            </a:r>
          </a:p>
        </p:txBody>
      </p:sp>
      <p:grpSp>
        <p:nvGrpSpPr>
          <p:cNvPr id="71684" name="Group 4"/>
          <p:cNvGrpSpPr>
            <a:grpSpLocks/>
          </p:cNvGrpSpPr>
          <p:nvPr/>
        </p:nvGrpSpPr>
        <p:grpSpPr bwMode="auto">
          <a:xfrm>
            <a:off x="2438400" y="152400"/>
            <a:ext cx="6705600" cy="6553200"/>
            <a:chOff x="2260" y="196"/>
            <a:chExt cx="3102" cy="3880"/>
          </a:xfrm>
        </p:grpSpPr>
        <p:sp>
          <p:nvSpPr>
            <p:cNvPr id="71687" name="Rectangle 5"/>
            <p:cNvSpPr>
              <a:spLocks noChangeArrowheads="1"/>
            </p:cNvSpPr>
            <p:nvPr/>
          </p:nvSpPr>
          <p:spPr bwMode="auto">
            <a:xfrm>
              <a:off x="2260" y="196"/>
              <a:ext cx="299" cy="471"/>
            </a:xfrm>
            <a:prstGeom prst="rect">
              <a:avLst/>
            </a:prstGeom>
            <a:solidFill>
              <a:srgbClr val="EF91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688" name="Rectangle 6"/>
            <p:cNvSpPr>
              <a:spLocks noChangeArrowheads="1"/>
            </p:cNvSpPr>
            <p:nvPr/>
          </p:nvSpPr>
          <p:spPr bwMode="auto">
            <a:xfrm>
              <a:off x="4408" y="462"/>
              <a:ext cx="606" cy="205"/>
            </a:xfrm>
            <a:prstGeom prst="rect">
              <a:avLst/>
            </a:prstGeom>
            <a:solidFill>
              <a:srgbClr val="F6BF69"/>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689" name="Rectangle 7"/>
            <p:cNvSpPr>
              <a:spLocks noChangeArrowheads="1"/>
            </p:cNvSpPr>
            <p:nvPr/>
          </p:nvSpPr>
          <p:spPr bwMode="auto">
            <a:xfrm>
              <a:off x="3794" y="462"/>
              <a:ext cx="606" cy="205"/>
            </a:xfrm>
            <a:prstGeom prst="rect">
              <a:avLst/>
            </a:prstGeom>
            <a:solidFill>
              <a:srgbClr val="F6BF69"/>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690" name="Rectangle 8"/>
            <p:cNvSpPr>
              <a:spLocks noChangeArrowheads="1"/>
            </p:cNvSpPr>
            <p:nvPr/>
          </p:nvSpPr>
          <p:spPr bwMode="auto">
            <a:xfrm>
              <a:off x="3181" y="462"/>
              <a:ext cx="605" cy="205"/>
            </a:xfrm>
            <a:prstGeom prst="rect">
              <a:avLst/>
            </a:prstGeom>
            <a:solidFill>
              <a:srgbClr val="F6BF69"/>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691" name="Rectangle 9"/>
            <p:cNvSpPr>
              <a:spLocks noChangeArrowheads="1"/>
            </p:cNvSpPr>
            <p:nvPr/>
          </p:nvSpPr>
          <p:spPr bwMode="auto">
            <a:xfrm>
              <a:off x="2567" y="462"/>
              <a:ext cx="606" cy="205"/>
            </a:xfrm>
            <a:prstGeom prst="rect">
              <a:avLst/>
            </a:prstGeom>
            <a:solidFill>
              <a:srgbClr val="F6BF69"/>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692" name="Rectangle 10"/>
            <p:cNvSpPr>
              <a:spLocks noChangeArrowheads="1"/>
            </p:cNvSpPr>
            <p:nvPr/>
          </p:nvSpPr>
          <p:spPr bwMode="auto">
            <a:xfrm>
              <a:off x="2260" y="2349"/>
              <a:ext cx="299" cy="915"/>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693" name="Rectangle 11"/>
            <p:cNvSpPr>
              <a:spLocks noChangeArrowheads="1"/>
            </p:cNvSpPr>
            <p:nvPr/>
          </p:nvSpPr>
          <p:spPr bwMode="auto">
            <a:xfrm>
              <a:off x="5022" y="3864"/>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694" name="Rectangle 12"/>
            <p:cNvSpPr>
              <a:spLocks noChangeArrowheads="1"/>
            </p:cNvSpPr>
            <p:nvPr/>
          </p:nvSpPr>
          <p:spPr bwMode="auto">
            <a:xfrm>
              <a:off x="2567" y="384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695" name="Rectangle 13"/>
            <p:cNvSpPr>
              <a:spLocks noChangeArrowheads="1"/>
            </p:cNvSpPr>
            <p:nvPr/>
          </p:nvSpPr>
          <p:spPr bwMode="auto">
            <a:xfrm>
              <a:off x="2260" y="3227"/>
              <a:ext cx="299" cy="849"/>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696" name="Rectangle 14"/>
            <p:cNvSpPr>
              <a:spLocks noChangeArrowheads="1"/>
            </p:cNvSpPr>
            <p:nvPr/>
          </p:nvSpPr>
          <p:spPr bwMode="auto">
            <a:xfrm>
              <a:off x="2567" y="363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697" name="Rectangle 15"/>
            <p:cNvSpPr>
              <a:spLocks noChangeArrowheads="1"/>
            </p:cNvSpPr>
            <p:nvPr/>
          </p:nvSpPr>
          <p:spPr bwMode="auto">
            <a:xfrm>
              <a:off x="2567" y="3418"/>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698" name="Rectangle 16"/>
            <p:cNvSpPr>
              <a:spLocks noChangeArrowheads="1"/>
            </p:cNvSpPr>
            <p:nvPr/>
          </p:nvSpPr>
          <p:spPr bwMode="auto">
            <a:xfrm>
              <a:off x="2567" y="3205"/>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699" name="Rectangle 17"/>
            <p:cNvSpPr>
              <a:spLocks noChangeArrowheads="1"/>
            </p:cNvSpPr>
            <p:nvPr/>
          </p:nvSpPr>
          <p:spPr bwMode="auto">
            <a:xfrm>
              <a:off x="2567" y="2992"/>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00" name="Rectangle 18"/>
            <p:cNvSpPr>
              <a:spLocks noChangeArrowheads="1"/>
            </p:cNvSpPr>
            <p:nvPr/>
          </p:nvSpPr>
          <p:spPr bwMode="auto">
            <a:xfrm>
              <a:off x="2567" y="2779"/>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01" name="Rectangle 19"/>
            <p:cNvSpPr>
              <a:spLocks noChangeArrowheads="1"/>
            </p:cNvSpPr>
            <p:nvPr/>
          </p:nvSpPr>
          <p:spPr bwMode="auto">
            <a:xfrm>
              <a:off x="2567" y="2566"/>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02" name="Rectangle 20"/>
            <p:cNvSpPr>
              <a:spLocks noChangeArrowheads="1"/>
            </p:cNvSpPr>
            <p:nvPr/>
          </p:nvSpPr>
          <p:spPr bwMode="auto">
            <a:xfrm>
              <a:off x="2567" y="2353"/>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03" name="Rectangle 21"/>
            <p:cNvSpPr>
              <a:spLocks noChangeArrowheads="1"/>
            </p:cNvSpPr>
            <p:nvPr/>
          </p:nvSpPr>
          <p:spPr bwMode="auto">
            <a:xfrm>
              <a:off x="2567" y="2140"/>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04" name="Rectangle 22"/>
            <p:cNvSpPr>
              <a:spLocks noChangeArrowheads="1"/>
            </p:cNvSpPr>
            <p:nvPr/>
          </p:nvSpPr>
          <p:spPr bwMode="auto">
            <a:xfrm>
              <a:off x="2567" y="1927"/>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05" name="Rectangle 23"/>
            <p:cNvSpPr>
              <a:spLocks noChangeArrowheads="1"/>
            </p:cNvSpPr>
            <p:nvPr/>
          </p:nvSpPr>
          <p:spPr bwMode="auto">
            <a:xfrm>
              <a:off x="2567" y="171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06" name="Rectangle 24"/>
            <p:cNvSpPr>
              <a:spLocks noChangeArrowheads="1"/>
            </p:cNvSpPr>
            <p:nvPr/>
          </p:nvSpPr>
          <p:spPr bwMode="auto">
            <a:xfrm>
              <a:off x="2567" y="150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07" name="Rectangle 25"/>
            <p:cNvSpPr>
              <a:spLocks noChangeArrowheads="1"/>
            </p:cNvSpPr>
            <p:nvPr/>
          </p:nvSpPr>
          <p:spPr bwMode="auto">
            <a:xfrm>
              <a:off x="2567" y="1288"/>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08" name="Rectangle 26"/>
            <p:cNvSpPr>
              <a:spLocks noChangeArrowheads="1"/>
            </p:cNvSpPr>
            <p:nvPr/>
          </p:nvSpPr>
          <p:spPr bwMode="auto">
            <a:xfrm>
              <a:off x="2567" y="1075"/>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09" name="Rectangle 27"/>
            <p:cNvSpPr>
              <a:spLocks noChangeArrowheads="1"/>
            </p:cNvSpPr>
            <p:nvPr/>
          </p:nvSpPr>
          <p:spPr bwMode="auto">
            <a:xfrm>
              <a:off x="2567" y="862"/>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10" name="Rectangle 28"/>
            <p:cNvSpPr>
              <a:spLocks noChangeArrowheads="1"/>
            </p:cNvSpPr>
            <p:nvPr/>
          </p:nvSpPr>
          <p:spPr bwMode="auto">
            <a:xfrm>
              <a:off x="2567" y="649"/>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11" name="Rectangle 29"/>
            <p:cNvSpPr>
              <a:spLocks noChangeArrowheads="1"/>
            </p:cNvSpPr>
            <p:nvPr/>
          </p:nvSpPr>
          <p:spPr bwMode="auto">
            <a:xfrm>
              <a:off x="2260" y="1496"/>
              <a:ext cx="299" cy="876"/>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12" name="Rectangle 30"/>
            <p:cNvSpPr>
              <a:spLocks noChangeArrowheads="1"/>
            </p:cNvSpPr>
            <p:nvPr/>
          </p:nvSpPr>
          <p:spPr bwMode="auto">
            <a:xfrm>
              <a:off x="2260" y="649"/>
              <a:ext cx="299" cy="870"/>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13" name="Rectangle 31"/>
            <p:cNvSpPr>
              <a:spLocks noChangeArrowheads="1"/>
            </p:cNvSpPr>
            <p:nvPr/>
          </p:nvSpPr>
          <p:spPr bwMode="auto">
            <a:xfrm>
              <a:off x="3181" y="3844"/>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14" name="Rectangle 32"/>
            <p:cNvSpPr>
              <a:spLocks noChangeArrowheads="1"/>
            </p:cNvSpPr>
            <p:nvPr/>
          </p:nvSpPr>
          <p:spPr bwMode="auto">
            <a:xfrm>
              <a:off x="3181" y="3631"/>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15" name="Rectangle 33"/>
            <p:cNvSpPr>
              <a:spLocks noChangeArrowheads="1"/>
            </p:cNvSpPr>
            <p:nvPr/>
          </p:nvSpPr>
          <p:spPr bwMode="auto">
            <a:xfrm>
              <a:off x="3181" y="3418"/>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16" name="Rectangle 34"/>
            <p:cNvSpPr>
              <a:spLocks noChangeArrowheads="1"/>
            </p:cNvSpPr>
            <p:nvPr/>
          </p:nvSpPr>
          <p:spPr bwMode="auto">
            <a:xfrm>
              <a:off x="3181" y="3205"/>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17" name="Rectangle 35"/>
            <p:cNvSpPr>
              <a:spLocks noChangeArrowheads="1"/>
            </p:cNvSpPr>
            <p:nvPr/>
          </p:nvSpPr>
          <p:spPr bwMode="auto">
            <a:xfrm>
              <a:off x="3181" y="2992"/>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18" name="Rectangle 36"/>
            <p:cNvSpPr>
              <a:spLocks noChangeArrowheads="1"/>
            </p:cNvSpPr>
            <p:nvPr/>
          </p:nvSpPr>
          <p:spPr bwMode="auto">
            <a:xfrm>
              <a:off x="3181" y="2779"/>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19" name="Rectangle 37"/>
            <p:cNvSpPr>
              <a:spLocks noChangeArrowheads="1"/>
            </p:cNvSpPr>
            <p:nvPr/>
          </p:nvSpPr>
          <p:spPr bwMode="auto">
            <a:xfrm>
              <a:off x="3181" y="2566"/>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20" name="Rectangle 38"/>
            <p:cNvSpPr>
              <a:spLocks noChangeArrowheads="1"/>
            </p:cNvSpPr>
            <p:nvPr/>
          </p:nvSpPr>
          <p:spPr bwMode="auto">
            <a:xfrm>
              <a:off x="3181" y="2353"/>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21" name="Rectangle 39"/>
            <p:cNvSpPr>
              <a:spLocks noChangeArrowheads="1"/>
            </p:cNvSpPr>
            <p:nvPr/>
          </p:nvSpPr>
          <p:spPr bwMode="auto">
            <a:xfrm>
              <a:off x="3181" y="2140"/>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22" name="Rectangle 40"/>
            <p:cNvSpPr>
              <a:spLocks noChangeArrowheads="1"/>
            </p:cNvSpPr>
            <p:nvPr/>
          </p:nvSpPr>
          <p:spPr bwMode="auto">
            <a:xfrm>
              <a:off x="3181" y="1927"/>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23" name="Rectangle 41"/>
            <p:cNvSpPr>
              <a:spLocks noChangeArrowheads="1"/>
            </p:cNvSpPr>
            <p:nvPr/>
          </p:nvSpPr>
          <p:spPr bwMode="auto">
            <a:xfrm>
              <a:off x="3181" y="1714"/>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24" name="Rectangle 42"/>
            <p:cNvSpPr>
              <a:spLocks noChangeArrowheads="1"/>
            </p:cNvSpPr>
            <p:nvPr/>
          </p:nvSpPr>
          <p:spPr bwMode="auto">
            <a:xfrm>
              <a:off x="3181" y="1501"/>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25" name="Rectangle 43"/>
            <p:cNvSpPr>
              <a:spLocks noChangeArrowheads="1"/>
            </p:cNvSpPr>
            <p:nvPr/>
          </p:nvSpPr>
          <p:spPr bwMode="auto">
            <a:xfrm>
              <a:off x="3181" y="1288"/>
              <a:ext cx="605"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26" name="Rectangle 44"/>
            <p:cNvSpPr>
              <a:spLocks noChangeArrowheads="1"/>
            </p:cNvSpPr>
            <p:nvPr/>
          </p:nvSpPr>
          <p:spPr bwMode="auto">
            <a:xfrm>
              <a:off x="3181" y="1075"/>
              <a:ext cx="605"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27" name="Rectangle 45"/>
            <p:cNvSpPr>
              <a:spLocks noChangeArrowheads="1"/>
            </p:cNvSpPr>
            <p:nvPr/>
          </p:nvSpPr>
          <p:spPr bwMode="auto">
            <a:xfrm>
              <a:off x="3181" y="862"/>
              <a:ext cx="605"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28" name="Rectangle 46"/>
            <p:cNvSpPr>
              <a:spLocks noChangeArrowheads="1"/>
            </p:cNvSpPr>
            <p:nvPr/>
          </p:nvSpPr>
          <p:spPr bwMode="auto">
            <a:xfrm>
              <a:off x="3181" y="649"/>
              <a:ext cx="605"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29" name="Rectangle 47"/>
            <p:cNvSpPr>
              <a:spLocks noChangeArrowheads="1"/>
            </p:cNvSpPr>
            <p:nvPr/>
          </p:nvSpPr>
          <p:spPr bwMode="auto">
            <a:xfrm>
              <a:off x="3794" y="384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30" name="Rectangle 48"/>
            <p:cNvSpPr>
              <a:spLocks noChangeArrowheads="1"/>
            </p:cNvSpPr>
            <p:nvPr/>
          </p:nvSpPr>
          <p:spPr bwMode="auto">
            <a:xfrm>
              <a:off x="3794" y="363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31" name="Rectangle 49"/>
            <p:cNvSpPr>
              <a:spLocks noChangeArrowheads="1"/>
            </p:cNvSpPr>
            <p:nvPr/>
          </p:nvSpPr>
          <p:spPr bwMode="auto">
            <a:xfrm>
              <a:off x="3794" y="3418"/>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32" name="Rectangle 50"/>
            <p:cNvSpPr>
              <a:spLocks noChangeArrowheads="1"/>
            </p:cNvSpPr>
            <p:nvPr/>
          </p:nvSpPr>
          <p:spPr bwMode="auto">
            <a:xfrm>
              <a:off x="3794" y="3205"/>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33" name="Rectangle 51"/>
            <p:cNvSpPr>
              <a:spLocks noChangeArrowheads="1"/>
            </p:cNvSpPr>
            <p:nvPr/>
          </p:nvSpPr>
          <p:spPr bwMode="auto">
            <a:xfrm>
              <a:off x="3794" y="2992"/>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34" name="Rectangle 52"/>
            <p:cNvSpPr>
              <a:spLocks noChangeArrowheads="1"/>
            </p:cNvSpPr>
            <p:nvPr/>
          </p:nvSpPr>
          <p:spPr bwMode="auto">
            <a:xfrm>
              <a:off x="3794" y="2779"/>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35" name="Rectangle 53"/>
            <p:cNvSpPr>
              <a:spLocks noChangeArrowheads="1"/>
            </p:cNvSpPr>
            <p:nvPr/>
          </p:nvSpPr>
          <p:spPr bwMode="auto">
            <a:xfrm>
              <a:off x="3794" y="2566"/>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36" name="Rectangle 54"/>
            <p:cNvSpPr>
              <a:spLocks noChangeArrowheads="1"/>
            </p:cNvSpPr>
            <p:nvPr/>
          </p:nvSpPr>
          <p:spPr bwMode="auto">
            <a:xfrm>
              <a:off x="3794" y="2353"/>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37" name="Rectangle 55"/>
            <p:cNvSpPr>
              <a:spLocks noChangeArrowheads="1"/>
            </p:cNvSpPr>
            <p:nvPr/>
          </p:nvSpPr>
          <p:spPr bwMode="auto">
            <a:xfrm>
              <a:off x="3794" y="2140"/>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38" name="Rectangle 56"/>
            <p:cNvSpPr>
              <a:spLocks noChangeArrowheads="1"/>
            </p:cNvSpPr>
            <p:nvPr/>
          </p:nvSpPr>
          <p:spPr bwMode="auto">
            <a:xfrm>
              <a:off x="3794" y="1927"/>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39" name="Rectangle 57"/>
            <p:cNvSpPr>
              <a:spLocks noChangeArrowheads="1"/>
            </p:cNvSpPr>
            <p:nvPr/>
          </p:nvSpPr>
          <p:spPr bwMode="auto">
            <a:xfrm>
              <a:off x="3794" y="171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40" name="Rectangle 58"/>
            <p:cNvSpPr>
              <a:spLocks noChangeArrowheads="1"/>
            </p:cNvSpPr>
            <p:nvPr/>
          </p:nvSpPr>
          <p:spPr bwMode="auto">
            <a:xfrm>
              <a:off x="3794" y="150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41" name="Rectangle 59"/>
            <p:cNvSpPr>
              <a:spLocks noChangeArrowheads="1"/>
            </p:cNvSpPr>
            <p:nvPr/>
          </p:nvSpPr>
          <p:spPr bwMode="auto">
            <a:xfrm>
              <a:off x="3794" y="1288"/>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42" name="Rectangle 60"/>
            <p:cNvSpPr>
              <a:spLocks noChangeArrowheads="1"/>
            </p:cNvSpPr>
            <p:nvPr/>
          </p:nvSpPr>
          <p:spPr bwMode="auto">
            <a:xfrm>
              <a:off x="3794" y="1075"/>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43" name="Rectangle 61"/>
            <p:cNvSpPr>
              <a:spLocks noChangeArrowheads="1"/>
            </p:cNvSpPr>
            <p:nvPr/>
          </p:nvSpPr>
          <p:spPr bwMode="auto">
            <a:xfrm>
              <a:off x="3794" y="862"/>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44" name="Rectangle 62"/>
            <p:cNvSpPr>
              <a:spLocks noChangeArrowheads="1"/>
            </p:cNvSpPr>
            <p:nvPr/>
          </p:nvSpPr>
          <p:spPr bwMode="auto">
            <a:xfrm>
              <a:off x="3794" y="649"/>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45" name="Rectangle 63"/>
            <p:cNvSpPr>
              <a:spLocks noChangeArrowheads="1"/>
            </p:cNvSpPr>
            <p:nvPr/>
          </p:nvSpPr>
          <p:spPr bwMode="auto">
            <a:xfrm>
              <a:off x="4408" y="384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46" name="Rectangle 64"/>
            <p:cNvSpPr>
              <a:spLocks noChangeArrowheads="1"/>
            </p:cNvSpPr>
            <p:nvPr/>
          </p:nvSpPr>
          <p:spPr bwMode="auto">
            <a:xfrm>
              <a:off x="4408" y="363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47" name="Rectangle 65"/>
            <p:cNvSpPr>
              <a:spLocks noChangeArrowheads="1"/>
            </p:cNvSpPr>
            <p:nvPr/>
          </p:nvSpPr>
          <p:spPr bwMode="auto">
            <a:xfrm>
              <a:off x="4408" y="3418"/>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48" name="Rectangle 66"/>
            <p:cNvSpPr>
              <a:spLocks noChangeArrowheads="1"/>
            </p:cNvSpPr>
            <p:nvPr/>
          </p:nvSpPr>
          <p:spPr bwMode="auto">
            <a:xfrm>
              <a:off x="4408" y="3205"/>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49" name="Rectangle 67"/>
            <p:cNvSpPr>
              <a:spLocks noChangeArrowheads="1"/>
            </p:cNvSpPr>
            <p:nvPr/>
          </p:nvSpPr>
          <p:spPr bwMode="auto">
            <a:xfrm>
              <a:off x="4408" y="2992"/>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50" name="Rectangle 68"/>
            <p:cNvSpPr>
              <a:spLocks noChangeArrowheads="1"/>
            </p:cNvSpPr>
            <p:nvPr/>
          </p:nvSpPr>
          <p:spPr bwMode="auto">
            <a:xfrm>
              <a:off x="4408" y="2779"/>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51" name="Rectangle 69"/>
            <p:cNvSpPr>
              <a:spLocks noChangeArrowheads="1"/>
            </p:cNvSpPr>
            <p:nvPr/>
          </p:nvSpPr>
          <p:spPr bwMode="auto">
            <a:xfrm>
              <a:off x="4408" y="2566"/>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52" name="Rectangle 70"/>
            <p:cNvSpPr>
              <a:spLocks noChangeArrowheads="1"/>
            </p:cNvSpPr>
            <p:nvPr/>
          </p:nvSpPr>
          <p:spPr bwMode="auto">
            <a:xfrm>
              <a:off x="4408" y="2353"/>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53" name="Rectangle 71"/>
            <p:cNvSpPr>
              <a:spLocks noChangeArrowheads="1"/>
            </p:cNvSpPr>
            <p:nvPr/>
          </p:nvSpPr>
          <p:spPr bwMode="auto">
            <a:xfrm>
              <a:off x="4408" y="2140"/>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54" name="Rectangle 72"/>
            <p:cNvSpPr>
              <a:spLocks noChangeArrowheads="1"/>
            </p:cNvSpPr>
            <p:nvPr/>
          </p:nvSpPr>
          <p:spPr bwMode="auto">
            <a:xfrm>
              <a:off x="4408" y="1927"/>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55" name="Rectangle 73"/>
            <p:cNvSpPr>
              <a:spLocks noChangeArrowheads="1"/>
            </p:cNvSpPr>
            <p:nvPr/>
          </p:nvSpPr>
          <p:spPr bwMode="auto">
            <a:xfrm>
              <a:off x="4408" y="171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56" name="Rectangle 74"/>
            <p:cNvSpPr>
              <a:spLocks noChangeArrowheads="1"/>
            </p:cNvSpPr>
            <p:nvPr/>
          </p:nvSpPr>
          <p:spPr bwMode="auto">
            <a:xfrm>
              <a:off x="4408" y="150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57" name="Rectangle 75"/>
            <p:cNvSpPr>
              <a:spLocks noChangeArrowheads="1"/>
            </p:cNvSpPr>
            <p:nvPr/>
          </p:nvSpPr>
          <p:spPr bwMode="auto">
            <a:xfrm>
              <a:off x="4408" y="1288"/>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58" name="Rectangle 76"/>
            <p:cNvSpPr>
              <a:spLocks noChangeArrowheads="1"/>
            </p:cNvSpPr>
            <p:nvPr/>
          </p:nvSpPr>
          <p:spPr bwMode="auto">
            <a:xfrm>
              <a:off x="4408" y="1075"/>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59" name="Rectangle 77"/>
            <p:cNvSpPr>
              <a:spLocks noChangeArrowheads="1"/>
            </p:cNvSpPr>
            <p:nvPr/>
          </p:nvSpPr>
          <p:spPr bwMode="auto">
            <a:xfrm>
              <a:off x="4408" y="862"/>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60" name="Rectangle 78"/>
            <p:cNvSpPr>
              <a:spLocks noChangeArrowheads="1"/>
            </p:cNvSpPr>
            <p:nvPr/>
          </p:nvSpPr>
          <p:spPr bwMode="auto">
            <a:xfrm>
              <a:off x="4408" y="649"/>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61" name="Rectangle 79"/>
            <p:cNvSpPr>
              <a:spLocks noChangeArrowheads="1"/>
            </p:cNvSpPr>
            <p:nvPr/>
          </p:nvSpPr>
          <p:spPr bwMode="auto">
            <a:xfrm>
              <a:off x="2567" y="196"/>
              <a:ext cx="2447" cy="258"/>
            </a:xfrm>
            <a:prstGeom prst="rect">
              <a:avLst/>
            </a:prstGeom>
            <a:solidFill>
              <a:schemeClr val="folHlink"/>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62" name="Rectangle 80"/>
            <p:cNvSpPr>
              <a:spLocks noChangeArrowheads="1"/>
            </p:cNvSpPr>
            <p:nvPr/>
          </p:nvSpPr>
          <p:spPr bwMode="auto">
            <a:xfrm>
              <a:off x="5022" y="3651"/>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63" name="Rectangle 81"/>
            <p:cNvSpPr>
              <a:spLocks noChangeArrowheads="1"/>
            </p:cNvSpPr>
            <p:nvPr/>
          </p:nvSpPr>
          <p:spPr bwMode="auto">
            <a:xfrm>
              <a:off x="5022" y="3438"/>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64" name="Rectangle 82"/>
            <p:cNvSpPr>
              <a:spLocks noChangeArrowheads="1"/>
            </p:cNvSpPr>
            <p:nvPr/>
          </p:nvSpPr>
          <p:spPr bwMode="auto">
            <a:xfrm>
              <a:off x="5022" y="3225"/>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65" name="Rectangle 83"/>
            <p:cNvSpPr>
              <a:spLocks noChangeArrowheads="1"/>
            </p:cNvSpPr>
            <p:nvPr/>
          </p:nvSpPr>
          <p:spPr bwMode="auto">
            <a:xfrm>
              <a:off x="5022" y="3012"/>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66" name="Rectangle 84"/>
            <p:cNvSpPr>
              <a:spLocks noChangeArrowheads="1"/>
            </p:cNvSpPr>
            <p:nvPr/>
          </p:nvSpPr>
          <p:spPr bwMode="auto">
            <a:xfrm>
              <a:off x="5022" y="2799"/>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67" name="Rectangle 85"/>
            <p:cNvSpPr>
              <a:spLocks noChangeArrowheads="1"/>
            </p:cNvSpPr>
            <p:nvPr/>
          </p:nvSpPr>
          <p:spPr bwMode="auto">
            <a:xfrm>
              <a:off x="5022" y="2586"/>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68" name="Rectangle 86"/>
            <p:cNvSpPr>
              <a:spLocks noChangeArrowheads="1"/>
            </p:cNvSpPr>
            <p:nvPr/>
          </p:nvSpPr>
          <p:spPr bwMode="auto">
            <a:xfrm>
              <a:off x="5022" y="2373"/>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69" name="Rectangle 87"/>
            <p:cNvSpPr>
              <a:spLocks noChangeArrowheads="1"/>
            </p:cNvSpPr>
            <p:nvPr/>
          </p:nvSpPr>
          <p:spPr bwMode="auto">
            <a:xfrm>
              <a:off x="5022" y="2160"/>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70" name="Rectangle 88"/>
            <p:cNvSpPr>
              <a:spLocks noChangeArrowheads="1"/>
            </p:cNvSpPr>
            <p:nvPr/>
          </p:nvSpPr>
          <p:spPr bwMode="auto">
            <a:xfrm>
              <a:off x="5022" y="1947"/>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71" name="Rectangle 89"/>
            <p:cNvSpPr>
              <a:spLocks noChangeArrowheads="1"/>
            </p:cNvSpPr>
            <p:nvPr/>
          </p:nvSpPr>
          <p:spPr bwMode="auto">
            <a:xfrm>
              <a:off x="5022" y="1734"/>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72" name="Rectangle 90"/>
            <p:cNvSpPr>
              <a:spLocks noChangeArrowheads="1"/>
            </p:cNvSpPr>
            <p:nvPr/>
          </p:nvSpPr>
          <p:spPr bwMode="auto">
            <a:xfrm>
              <a:off x="5022" y="1521"/>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73" name="Rectangle 91"/>
            <p:cNvSpPr>
              <a:spLocks noChangeArrowheads="1"/>
            </p:cNvSpPr>
            <p:nvPr/>
          </p:nvSpPr>
          <p:spPr bwMode="auto">
            <a:xfrm>
              <a:off x="5022" y="1308"/>
              <a:ext cx="299" cy="211"/>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74" name="Rectangle 92"/>
            <p:cNvSpPr>
              <a:spLocks noChangeArrowheads="1"/>
            </p:cNvSpPr>
            <p:nvPr/>
          </p:nvSpPr>
          <p:spPr bwMode="auto">
            <a:xfrm>
              <a:off x="5022" y="1095"/>
              <a:ext cx="299" cy="211"/>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75" name="Rectangle 93"/>
            <p:cNvSpPr>
              <a:spLocks noChangeArrowheads="1"/>
            </p:cNvSpPr>
            <p:nvPr/>
          </p:nvSpPr>
          <p:spPr bwMode="auto">
            <a:xfrm>
              <a:off x="5022" y="882"/>
              <a:ext cx="299" cy="211"/>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76" name="Rectangle 94"/>
            <p:cNvSpPr>
              <a:spLocks noChangeArrowheads="1"/>
            </p:cNvSpPr>
            <p:nvPr/>
          </p:nvSpPr>
          <p:spPr bwMode="auto">
            <a:xfrm>
              <a:off x="5022" y="652"/>
              <a:ext cx="299" cy="228"/>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77" name="Rectangle 95"/>
            <p:cNvSpPr>
              <a:spLocks noChangeArrowheads="1"/>
            </p:cNvSpPr>
            <p:nvPr/>
          </p:nvSpPr>
          <p:spPr bwMode="auto">
            <a:xfrm>
              <a:off x="5022" y="196"/>
              <a:ext cx="299" cy="451"/>
            </a:xfrm>
            <a:prstGeom prst="rect">
              <a:avLst/>
            </a:prstGeom>
            <a:solidFill>
              <a:srgbClr val="EF91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778" name="Rectangle 96"/>
            <p:cNvSpPr>
              <a:spLocks noChangeArrowheads="1"/>
            </p:cNvSpPr>
            <p:nvPr/>
          </p:nvSpPr>
          <p:spPr bwMode="auto">
            <a:xfrm>
              <a:off x="2547" y="698"/>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phenylalanine</a:t>
              </a:r>
            </a:p>
          </p:txBody>
        </p:sp>
        <p:sp>
          <p:nvSpPr>
            <p:cNvPr id="71779" name="Rectangle 97"/>
            <p:cNvSpPr>
              <a:spLocks noChangeArrowheads="1"/>
            </p:cNvSpPr>
            <p:nvPr/>
          </p:nvSpPr>
          <p:spPr bwMode="auto">
            <a:xfrm>
              <a:off x="3161" y="698"/>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serine</a:t>
              </a:r>
            </a:p>
          </p:txBody>
        </p:sp>
        <p:sp>
          <p:nvSpPr>
            <p:cNvPr id="71780" name="Rectangle 98"/>
            <p:cNvSpPr>
              <a:spLocks noChangeArrowheads="1"/>
            </p:cNvSpPr>
            <p:nvPr/>
          </p:nvSpPr>
          <p:spPr bwMode="auto">
            <a:xfrm>
              <a:off x="3775" y="698"/>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tyrosine</a:t>
              </a:r>
            </a:p>
          </p:txBody>
        </p:sp>
        <p:sp>
          <p:nvSpPr>
            <p:cNvPr id="71781" name="Rectangle 99"/>
            <p:cNvSpPr>
              <a:spLocks noChangeArrowheads="1"/>
            </p:cNvSpPr>
            <p:nvPr/>
          </p:nvSpPr>
          <p:spPr bwMode="auto">
            <a:xfrm>
              <a:off x="4388" y="698"/>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cysteine</a:t>
              </a:r>
            </a:p>
          </p:txBody>
        </p:sp>
        <p:sp>
          <p:nvSpPr>
            <p:cNvPr id="71782" name="Rectangle 100"/>
            <p:cNvSpPr>
              <a:spLocks noChangeArrowheads="1"/>
            </p:cNvSpPr>
            <p:nvPr/>
          </p:nvSpPr>
          <p:spPr bwMode="auto">
            <a:xfrm>
              <a:off x="2547" y="92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phenylalanine</a:t>
              </a:r>
            </a:p>
          </p:txBody>
        </p:sp>
        <p:sp>
          <p:nvSpPr>
            <p:cNvPr id="71783" name="Rectangle 101"/>
            <p:cNvSpPr>
              <a:spLocks noChangeArrowheads="1"/>
            </p:cNvSpPr>
            <p:nvPr/>
          </p:nvSpPr>
          <p:spPr bwMode="auto">
            <a:xfrm>
              <a:off x="3161" y="92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serine</a:t>
              </a:r>
            </a:p>
          </p:txBody>
        </p:sp>
        <p:sp>
          <p:nvSpPr>
            <p:cNvPr id="71784" name="Rectangle 102"/>
            <p:cNvSpPr>
              <a:spLocks noChangeArrowheads="1"/>
            </p:cNvSpPr>
            <p:nvPr/>
          </p:nvSpPr>
          <p:spPr bwMode="auto">
            <a:xfrm>
              <a:off x="3775" y="92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tyrosine</a:t>
              </a:r>
            </a:p>
          </p:txBody>
        </p:sp>
        <p:sp>
          <p:nvSpPr>
            <p:cNvPr id="71785" name="Rectangle 103"/>
            <p:cNvSpPr>
              <a:spLocks noChangeArrowheads="1"/>
            </p:cNvSpPr>
            <p:nvPr/>
          </p:nvSpPr>
          <p:spPr bwMode="auto">
            <a:xfrm>
              <a:off x="4388" y="92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cysteine</a:t>
              </a:r>
            </a:p>
          </p:txBody>
        </p:sp>
        <p:sp>
          <p:nvSpPr>
            <p:cNvPr id="71786" name="Rectangle 104"/>
            <p:cNvSpPr>
              <a:spLocks noChangeArrowheads="1"/>
            </p:cNvSpPr>
            <p:nvPr/>
          </p:nvSpPr>
          <p:spPr bwMode="auto">
            <a:xfrm>
              <a:off x="2547" y="485"/>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U</a:t>
              </a:r>
            </a:p>
          </p:txBody>
        </p:sp>
        <p:sp>
          <p:nvSpPr>
            <p:cNvPr id="71787" name="Rectangle 105"/>
            <p:cNvSpPr>
              <a:spLocks noChangeArrowheads="1"/>
            </p:cNvSpPr>
            <p:nvPr/>
          </p:nvSpPr>
          <p:spPr bwMode="auto">
            <a:xfrm>
              <a:off x="3161" y="485"/>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a:t>
              </a:r>
            </a:p>
          </p:txBody>
        </p:sp>
        <p:sp>
          <p:nvSpPr>
            <p:cNvPr id="71788" name="Rectangle 106"/>
            <p:cNvSpPr>
              <a:spLocks noChangeArrowheads="1"/>
            </p:cNvSpPr>
            <p:nvPr/>
          </p:nvSpPr>
          <p:spPr bwMode="auto">
            <a:xfrm>
              <a:off x="3775" y="485"/>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a:t>
              </a:r>
            </a:p>
          </p:txBody>
        </p:sp>
        <p:sp>
          <p:nvSpPr>
            <p:cNvPr id="71789" name="Rectangle 107"/>
            <p:cNvSpPr>
              <a:spLocks noChangeArrowheads="1"/>
            </p:cNvSpPr>
            <p:nvPr/>
          </p:nvSpPr>
          <p:spPr bwMode="auto">
            <a:xfrm>
              <a:off x="4388" y="485"/>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a:t>
              </a:r>
            </a:p>
          </p:txBody>
        </p:sp>
        <p:sp>
          <p:nvSpPr>
            <p:cNvPr id="71790" name="Rectangle 108"/>
            <p:cNvSpPr>
              <a:spLocks noChangeArrowheads="1"/>
            </p:cNvSpPr>
            <p:nvPr/>
          </p:nvSpPr>
          <p:spPr bwMode="auto">
            <a:xfrm>
              <a:off x="2700" y="272"/>
              <a:ext cx="219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900">
                  <a:solidFill>
                    <a:srgbClr val="000000"/>
                  </a:solidFill>
                </a:rPr>
                <a:t>Second Base</a:t>
              </a:r>
            </a:p>
          </p:txBody>
        </p:sp>
        <p:sp>
          <p:nvSpPr>
            <p:cNvPr id="71791" name="Rectangle 109"/>
            <p:cNvSpPr>
              <a:spLocks noChangeArrowheads="1"/>
            </p:cNvSpPr>
            <p:nvPr/>
          </p:nvSpPr>
          <p:spPr bwMode="auto">
            <a:xfrm>
              <a:off x="2266" y="325"/>
              <a:ext cx="28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900">
                  <a:solidFill>
                    <a:srgbClr val="000000"/>
                  </a:solidFill>
                </a:rPr>
                <a:t>First Base</a:t>
              </a:r>
            </a:p>
          </p:txBody>
        </p:sp>
        <p:sp>
          <p:nvSpPr>
            <p:cNvPr id="71792" name="Rectangle 110"/>
            <p:cNvSpPr>
              <a:spLocks noChangeArrowheads="1"/>
            </p:cNvSpPr>
            <p:nvPr/>
          </p:nvSpPr>
          <p:spPr bwMode="auto">
            <a:xfrm>
              <a:off x="4980" y="325"/>
              <a:ext cx="38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900">
                  <a:solidFill>
                    <a:srgbClr val="000000"/>
                  </a:solidFill>
                </a:rPr>
                <a:t>Third Base</a:t>
              </a:r>
            </a:p>
          </p:txBody>
        </p:sp>
        <p:sp>
          <p:nvSpPr>
            <p:cNvPr id="71793" name="Rectangle 111"/>
            <p:cNvSpPr>
              <a:spLocks noChangeArrowheads="1"/>
            </p:cNvSpPr>
            <p:nvPr/>
          </p:nvSpPr>
          <p:spPr bwMode="auto">
            <a:xfrm>
              <a:off x="2547" y="113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leucine</a:t>
              </a:r>
            </a:p>
          </p:txBody>
        </p:sp>
        <p:sp>
          <p:nvSpPr>
            <p:cNvPr id="71794" name="Rectangle 112"/>
            <p:cNvSpPr>
              <a:spLocks noChangeArrowheads="1"/>
            </p:cNvSpPr>
            <p:nvPr/>
          </p:nvSpPr>
          <p:spPr bwMode="auto">
            <a:xfrm>
              <a:off x="3161" y="113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serine</a:t>
              </a:r>
            </a:p>
          </p:txBody>
        </p:sp>
        <p:sp>
          <p:nvSpPr>
            <p:cNvPr id="71795" name="Rectangle 113"/>
            <p:cNvSpPr>
              <a:spLocks noChangeArrowheads="1"/>
            </p:cNvSpPr>
            <p:nvPr/>
          </p:nvSpPr>
          <p:spPr bwMode="auto">
            <a:xfrm>
              <a:off x="3775" y="113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stop</a:t>
              </a:r>
            </a:p>
          </p:txBody>
        </p:sp>
        <p:sp>
          <p:nvSpPr>
            <p:cNvPr id="71796" name="Rectangle 114"/>
            <p:cNvSpPr>
              <a:spLocks noChangeArrowheads="1"/>
            </p:cNvSpPr>
            <p:nvPr/>
          </p:nvSpPr>
          <p:spPr bwMode="auto">
            <a:xfrm>
              <a:off x="4388" y="113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stop</a:t>
              </a:r>
            </a:p>
          </p:txBody>
        </p:sp>
        <p:sp>
          <p:nvSpPr>
            <p:cNvPr id="71797" name="Rectangle 115"/>
            <p:cNvSpPr>
              <a:spLocks noChangeArrowheads="1"/>
            </p:cNvSpPr>
            <p:nvPr/>
          </p:nvSpPr>
          <p:spPr bwMode="auto">
            <a:xfrm>
              <a:off x="2547" y="135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leucine</a:t>
              </a:r>
            </a:p>
          </p:txBody>
        </p:sp>
        <p:sp>
          <p:nvSpPr>
            <p:cNvPr id="71798" name="Rectangle 116"/>
            <p:cNvSpPr>
              <a:spLocks noChangeArrowheads="1"/>
            </p:cNvSpPr>
            <p:nvPr/>
          </p:nvSpPr>
          <p:spPr bwMode="auto">
            <a:xfrm>
              <a:off x="3161" y="135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serine</a:t>
              </a:r>
            </a:p>
          </p:txBody>
        </p:sp>
        <p:sp>
          <p:nvSpPr>
            <p:cNvPr id="71799" name="Rectangle 117"/>
            <p:cNvSpPr>
              <a:spLocks noChangeArrowheads="1"/>
            </p:cNvSpPr>
            <p:nvPr/>
          </p:nvSpPr>
          <p:spPr bwMode="auto">
            <a:xfrm>
              <a:off x="3775" y="135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stop</a:t>
              </a:r>
            </a:p>
          </p:txBody>
        </p:sp>
        <p:sp>
          <p:nvSpPr>
            <p:cNvPr id="71800" name="Rectangle 118"/>
            <p:cNvSpPr>
              <a:spLocks noChangeArrowheads="1"/>
            </p:cNvSpPr>
            <p:nvPr/>
          </p:nvSpPr>
          <p:spPr bwMode="auto">
            <a:xfrm>
              <a:off x="4388" y="135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tryptophan</a:t>
              </a:r>
            </a:p>
          </p:txBody>
        </p:sp>
        <p:sp>
          <p:nvSpPr>
            <p:cNvPr id="71801" name="Rectangle 119"/>
            <p:cNvSpPr>
              <a:spLocks noChangeArrowheads="1"/>
            </p:cNvSpPr>
            <p:nvPr/>
          </p:nvSpPr>
          <p:spPr bwMode="auto">
            <a:xfrm>
              <a:off x="2547" y="1563"/>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leucine</a:t>
              </a:r>
            </a:p>
          </p:txBody>
        </p:sp>
        <p:sp>
          <p:nvSpPr>
            <p:cNvPr id="71802" name="Rectangle 120"/>
            <p:cNvSpPr>
              <a:spLocks noChangeArrowheads="1"/>
            </p:cNvSpPr>
            <p:nvPr/>
          </p:nvSpPr>
          <p:spPr bwMode="auto">
            <a:xfrm>
              <a:off x="3161" y="1563"/>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proline</a:t>
              </a:r>
            </a:p>
          </p:txBody>
        </p:sp>
        <p:sp>
          <p:nvSpPr>
            <p:cNvPr id="71803" name="Rectangle 121"/>
            <p:cNvSpPr>
              <a:spLocks noChangeArrowheads="1"/>
            </p:cNvSpPr>
            <p:nvPr/>
          </p:nvSpPr>
          <p:spPr bwMode="auto">
            <a:xfrm>
              <a:off x="3775" y="1563"/>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histidine</a:t>
              </a:r>
            </a:p>
          </p:txBody>
        </p:sp>
        <p:sp>
          <p:nvSpPr>
            <p:cNvPr id="71804" name="Rectangle 122"/>
            <p:cNvSpPr>
              <a:spLocks noChangeArrowheads="1"/>
            </p:cNvSpPr>
            <p:nvPr/>
          </p:nvSpPr>
          <p:spPr bwMode="auto">
            <a:xfrm>
              <a:off x="4388" y="1563"/>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arginine</a:t>
              </a:r>
            </a:p>
          </p:txBody>
        </p:sp>
        <p:sp>
          <p:nvSpPr>
            <p:cNvPr id="71805" name="Rectangle 123"/>
            <p:cNvSpPr>
              <a:spLocks noChangeArrowheads="1"/>
            </p:cNvSpPr>
            <p:nvPr/>
          </p:nvSpPr>
          <p:spPr bwMode="auto">
            <a:xfrm>
              <a:off x="2547" y="1776"/>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leucine</a:t>
              </a:r>
            </a:p>
          </p:txBody>
        </p:sp>
        <p:sp>
          <p:nvSpPr>
            <p:cNvPr id="71806" name="Rectangle 124"/>
            <p:cNvSpPr>
              <a:spLocks noChangeArrowheads="1"/>
            </p:cNvSpPr>
            <p:nvPr/>
          </p:nvSpPr>
          <p:spPr bwMode="auto">
            <a:xfrm>
              <a:off x="3161" y="1776"/>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proline</a:t>
              </a:r>
            </a:p>
          </p:txBody>
        </p:sp>
        <p:sp>
          <p:nvSpPr>
            <p:cNvPr id="71807" name="Rectangle 125"/>
            <p:cNvSpPr>
              <a:spLocks noChangeArrowheads="1"/>
            </p:cNvSpPr>
            <p:nvPr/>
          </p:nvSpPr>
          <p:spPr bwMode="auto">
            <a:xfrm>
              <a:off x="3775" y="1776"/>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histidine</a:t>
              </a:r>
            </a:p>
          </p:txBody>
        </p:sp>
        <p:sp>
          <p:nvSpPr>
            <p:cNvPr id="71808" name="Rectangle 126"/>
            <p:cNvSpPr>
              <a:spLocks noChangeArrowheads="1"/>
            </p:cNvSpPr>
            <p:nvPr/>
          </p:nvSpPr>
          <p:spPr bwMode="auto">
            <a:xfrm>
              <a:off x="4388" y="1776"/>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arginine</a:t>
              </a:r>
            </a:p>
          </p:txBody>
        </p:sp>
        <p:sp>
          <p:nvSpPr>
            <p:cNvPr id="71809" name="Rectangle 127"/>
            <p:cNvSpPr>
              <a:spLocks noChangeArrowheads="1"/>
            </p:cNvSpPr>
            <p:nvPr/>
          </p:nvSpPr>
          <p:spPr bwMode="auto">
            <a:xfrm>
              <a:off x="2547" y="1989"/>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leucine</a:t>
              </a:r>
            </a:p>
          </p:txBody>
        </p:sp>
        <p:sp>
          <p:nvSpPr>
            <p:cNvPr id="71810" name="Rectangle 128"/>
            <p:cNvSpPr>
              <a:spLocks noChangeArrowheads="1"/>
            </p:cNvSpPr>
            <p:nvPr/>
          </p:nvSpPr>
          <p:spPr bwMode="auto">
            <a:xfrm>
              <a:off x="3161" y="1989"/>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proline</a:t>
              </a:r>
            </a:p>
          </p:txBody>
        </p:sp>
        <p:sp>
          <p:nvSpPr>
            <p:cNvPr id="71811" name="Rectangle 129"/>
            <p:cNvSpPr>
              <a:spLocks noChangeArrowheads="1"/>
            </p:cNvSpPr>
            <p:nvPr/>
          </p:nvSpPr>
          <p:spPr bwMode="auto">
            <a:xfrm>
              <a:off x="3775" y="1989"/>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glutamine</a:t>
              </a:r>
            </a:p>
          </p:txBody>
        </p:sp>
        <p:sp>
          <p:nvSpPr>
            <p:cNvPr id="71812" name="Rectangle 130"/>
            <p:cNvSpPr>
              <a:spLocks noChangeArrowheads="1"/>
            </p:cNvSpPr>
            <p:nvPr/>
          </p:nvSpPr>
          <p:spPr bwMode="auto">
            <a:xfrm>
              <a:off x="4388" y="1989"/>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arginine</a:t>
              </a:r>
            </a:p>
          </p:txBody>
        </p:sp>
        <p:sp>
          <p:nvSpPr>
            <p:cNvPr id="71813" name="Rectangle 131"/>
            <p:cNvSpPr>
              <a:spLocks noChangeArrowheads="1"/>
            </p:cNvSpPr>
            <p:nvPr/>
          </p:nvSpPr>
          <p:spPr bwMode="auto">
            <a:xfrm>
              <a:off x="2547" y="2202"/>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leucine</a:t>
              </a:r>
            </a:p>
          </p:txBody>
        </p:sp>
        <p:sp>
          <p:nvSpPr>
            <p:cNvPr id="71814" name="Rectangle 132"/>
            <p:cNvSpPr>
              <a:spLocks noChangeArrowheads="1"/>
            </p:cNvSpPr>
            <p:nvPr/>
          </p:nvSpPr>
          <p:spPr bwMode="auto">
            <a:xfrm>
              <a:off x="3161" y="2202"/>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proline</a:t>
              </a:r>
            </a:p>
          </p:txBody>
        </p:sp>
        <p:sp>
          <p:nvSpPr>
            <p:cNvPr id="71815" name="Rectangle 133"/>
            <p:cNvSpPr>
              <a:spLocks noChangeArrowheads="1"/>
            </p:cNvSpPr>
            <p:nvPr/>
          </p:nvSpPr>
          <p:spPr bwMode="auto">
            <a:xfrm>
              <a:off x="3775" y="2202"/>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glutamine</a:t>
              </a:r>
            </a:p>
          </p:txBody>
        </p:sp>
        <p:sp>
          <p:nvSpPr>
            <p:cNvPr id="71816" name="Rectangle 134"/>
            <p:cNvSpPr>
              <a:spLocks noChangeArrowheads="1"/>
            </p:cNvSpPr>
            <p:nvPr/>
          </p:nvSpPr>
          <p:spPr bwMode="auto">
            <a:xfrm>
              <a:off x="4388" y="2202"/>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arginine</a:t>
              </a:r>
            </a:p>
          </p:txBody>
        </p:sp>
        <p:sp>
          <p:nvSpPr>
            <p:cNvPr id="71817" name="Rectangle 135"/>
            <p:cNvSpPr>
              <a:spLocks noChangeArrowheads="1"/>
            </p:cNvSpPr>
            <p:nvPr/>
          </p:nvSpPr>
          <p:spPr bwMode="auto">
            <a:xfrm>
              <a:off x="2266" y="1017"/>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U</a:t>
              </a:r>
            </a:p>
          </p:txBody>
        </p:sp>
        <p:sp>
          <p:nvSpPr>
            <p:cNvPr id="71818" name="Rectangle 136"/>
            <p:cNvSpPr>
              <a:spLocks noChangeArrowheads="1"/>
            </p:cNvSpPr>
            <p:nvPr/>
          </p:nvSpPr>
          <p:spPr bwMode="auto">
            <a:xfrm>
              <a:off x="2266" y="1869"/>
              <a:ext cx="28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a:t>
              </a:r>
            </a:p>
          </p:txBody>
        </p:sp>
        <p:sp>
          <p:nvSpPr>
            <p:cNvPr id="71819" name="Rectangle 137"/>
            <p:cNvSpPr>
              <a:spLocks noChangeArrowheads="1"/>
            </p:cNvSpPr>
            <p:nvPr/>
          </p:nvSpPr>
          <p:spPr bwMode="auto">
            <a:xfrm>
              <a:off x="2547" y="2415"/>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isoleucine</a:t>
              </a:r>
            </a:p>
          </p:txBody>
        </p:sp>
        <p:sp>
          <p:nvSpPr>
            <p:cNvPr id="71820" name="Rectangle 138"/>
            <p:cNvSpPr>
              <a:spLocks noChangeArrowheads="1"/>
            </p:cNvSpPr>
            <p:nvPr/>
          </p:nvSpPr>
          <p:spPr bwMode="auto">
            <a:xfrm>
              <a:off x="3161" y="2415"/>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threonine</a:t>
              </a:r>
            </a:p>
          </p:txBody>
        </p:sp>
        <p:sp>
          <p:nvSpPr>
            <p:cNvPr id="71821" name="Rectangle 139"/>
            <p:cNvSpPr>
              <a:spLocks noChangeArrowheads="1"/>
            </p:cNvSpPr>
            <p:nvPr/>
          </p:nvSpPr>
          <p:spPr bwMode="auto">
            <a:xfrm>
              <a:off x="3775" y="2415"/>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asparagine</a:t>
              </a:r>
            </a:p>
          </p:txBody>
        </p:sp>
        <p:sp>
          <p:nvSpPr>
            <p:cNvPr id="71822" name="Rectangle 140"/>
            <p:cNvSpPr>
              <a:spLocks noChangeArrowheads="1"/>
            </p:cNvSpPr>
            <p:nvPr/>
          </p:nvSpPr>
          <p:spPr bwMode="auto">
            <a:xfrm>
              <a:off x="4388" y="2415"/>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serine</a:t>
              </a:r>
            </a:p>
          </p:txBody>
        </p:sp>
        <p:sp>
          <p:nvSpPr>
            <p:cNvPr id="71823" name="Rectangle 141"/>
            <p:cNvSpPr>
              <a:spLocks noChangeArrowheads="1"/>
            </p:cNvSpPr>
            <p:nvPr/>
          </p:nvSpPr>
          <p:spPr bwMode="auto">
            <a:xfrm>
              <a:off x="2547" y="2628"/>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isoleucine</a:t>
              </a:r>
            </a:p>
          </p:txBody>
        </p:sp>
        <p:sp>
          <p:nvSpPr>
            <p:cNvPr id="71824" name="Rectangle 142"/>
            <p:cNvSpPr>
              <a:spLocks noChangeArrowheads="1"/>
            </p:cNvSpPr>
            <p:nvPr/>
          </p:nvSpPr>
          <p:spPr bwMode="auto">
            <a:xfrm>
              <a:off x="3161" y="2628"/>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threonine</a:t>
              </a:r>
            </a:p>
          </p:txBody>
        </p:sp>
        <p:sp>
          <p:nvSpPr>
            <p:cNvPr id="71825" name="Rectangle 143"/>
            <p:cNvSpPr>
              <a:spLocks noChangeArrowheads="1"/>
            </p:cNvSpPr>
            <p:nvPr/>
          </p:nvSpPr>
          <p:spPr bwMode="auto">
            <a:xfrm>
              <a:off x="3775" y="2628"/>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asparagine</a:t>
              </a:r>
            </a:p>
          </p:txBody>
        </p:sp>
        <p:sp>
          <p:nvSpPr>
            <p:cNvPr id="71826" name="Rectangle 144"/>
            <p:cNvSpPr>
              <a:spLocks noChangeArrowheads="1"/>
            </p:cNvSpPr>
            <p:nvPr/>
          </p:nvSpPr>
          <p:spPr bwMode="auto">
            <a:xfrm>
              <a:off x="4388" y="2628"/>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serine</a:t>
              </a:r>
            </a:p>
          </p:txBody>
        </p:sp>
        <p:sp>
          <p:nvSpPr>
            <p:cNvPr id="71827" name="Rectangle 145"/>
            <p:cNvSpPr>
              <a:spLocks noChangeArrowheads="1"/>
            </p:cNvSpPr>
            <p:nvPr/>
          </p:nvSpPr>
          <p:spPr bwMode="auto">
            <a:xfrm>
              <a:off x="2547" y="2841"/>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isoleucine</a:t>
              </a:r>
            </a:p>
          </p:txBody>
        </p:sp>
        <p:sp>
          <p:nvSpPr>
            <p:cNvPr id="71828" name="Rectangle 146"/>
            <p:cNvSpPr>
              <a:spLocks noChangeArrowheads="1"/>
            </p:cNvSpPr>
            <p:nvPr/>
          </p:nvSpPr>
          <p:spPr bwMode="auto">
            <a:xfrm>
              <a:off x="3161" y="2841"/>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threonine</a:t>
              </a:r>
            </a:p>
          </p:txBody>
        </p:sp>
        <p:sp>
          <p:nvSpPr>
            <p:cNvPr id="71829" name="Rectangle 147"/>
            <p:cNvSpPr>
              <a:spLocks noChangeArrowheads="1"/>
            </p:cNvSpPr>
            <p:nvPr/>
          </p:nvSpPr>
          <p:spPr bwMode="auto">
            <a:xfrm>
              <a:off x="3775" y="2841"/>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lysine</a:t>
              </a:r>
            </a:p>
          </p:txBody>
        </p:sp>
        <p:sp>
          <p:nvSpPr>
            <p:cNvPr id="71830" name="Rectangle 148"/>
            <p:cNvSpPr>
              <a:spLocks noChangeArrowheads="1"/>
            </p:cNvSpPr>
            <p:nvPr/>
          </p:nvSpPr>
          <p:spPr bwMode="auto">
            <a:xfrm>
              <a:off x="4388" y="2841"/>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arginine</a:t>
              </a:r>
            </a:p>
          </p:txBody>
        </p:sp>
        <p:sp>
          <p:nvSpPr>
            <p:cNvPr id="71831" name="Rectangle 149"/>
            <p:cNvSpPr>
              <a:spLocks noChangeArrowheads="1"/>
            </p:cNvSpPr>
            <p:nvPr/>
          </p:nvSpPr>
          <p:spPr bwMode="auto">
            <a:xfrm>
              <a:off x="2547" y="3001"/>
              <a:ext cx="65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(start)</a:t>
              </a:r>
            </a:p>
            <a:p>
              <a:pPr algn="ctr">
                <a:spcBef>
                  <a:spcPct val="0"/>
                </a:spcBef>
                <a:buSzTx/>
                <a:buFontTx/>
                <a:buNone/>
              </a:pPr>
              <a:r>
                <a:rPr lang="en-US" altLang="en-US" sz="1200">
                  <a:solidFill>
                    <a:srgbClr val="000000"/>
                  </a:solidFill>
                </a:rPr>
                <a:t>methionine</a:t>
              </a:r>
            </a:p>
          </p:txBody>
        </p:sp>
        <p:sp>
          <p:nvSpPr>
            <p:cNvPr id="71832" name="Rectangle 150"/>
            <p:cNvSpPr>
              <a:spLocks noChangeArrowheads="1"/>
            </p:cNvSpPr>
            <p:nvPr/>
          </p:nvSpPr>
          <p:spPr bwMode="auto">
            <a:xfrm>
              <a:off x="3161" y="305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threonine</a:t>
              </a:r>
            </a:p>
          </p:txBody>
        </p:sp>
        <p:sp>
          <p:nvSpPr>
            <p:cNvPr id="71833" name="Rectangle 151"/>
            <p:cNvSpPr>
              <a:spLocks noChangeArrowheads="1"/>
            </p:cNvSpPr>
            <p:nvPr/>
          </p:nvSpPr>
          <p:spPr bwMode="auto">
            <a:xfrm>
              <a:off x="3775" y="305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lysine</a:t>
              </a:r>
            </a:p>
          </p:txBody>
        </p:sp>
        <p:sp>
          <p:nvSpPr>
            <p:cNvPr id="71834" name="Rectangle 152"/>
            <p:cNvSpPr>
              <a:spLocks noChangeArrowheads="1"/>
            </p:cNvSpPr>
            <p:nvPr/>
          </p:nvSpPr>
          <p:spPr bwMode="auto">
            <a:xfrm>
              <a:off x="4388" y="305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arginine</a:t>
              </a:r>
            </a:p>
          </p:txBody>
        </p:sp>
        <p:sp>
          <p:nvSpPr>
            <p:cNvPr id="71835" name="Rectangle 153"/>
            <p:cNvSpPr>
              <a:spLocks noChangeArrowheads="1"/>
            </p:cNvSpPr>
            <p:nvPr/>
          </p:nvSpPr>
          <p:spPr bwMode="auto">
            <a:xfrm>
              <a:off x="2547" y="3267"/>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valine</a:t>
              </a:r>
            </a:p>
          </p:txBody>
        </p:sp>
        <p:sp>
          <p:nvSpPr>
            <p:cNvPr id="71836" name="Rectangle 154"/>
            <p:cNvSpPr>
              <a:spLocks noChangeArrowheads="1"/>
            </p:cNvSpPr>
            <p:nvPr/>
          </p:nvSpPr>
          <p:spPr bwMode="auto">
            <a:xfrm>
              <a:off x="3161" y="3267"/>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alanine</a:t>
              </a:r>
            </a:p>
          </p:txBody>
        </p:sp>
        <p:sp>
          <p:nvSpPr>
            <p:cNvPr id="71837" name="Rectangle 155"/>
            <p:cNvSpPr>
              <a:spLocks noChangeArrowheads="1"/>
            </p:cNvSpPr>
            <p:nvPr/>
          </p:nvSpPr>
          <p:spPr bwMode="auto">
            <a:xfrm>
              <a:off x="3775" y="3267"/>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aspartate</a:t>
              </a:r>
            </a:p>
          </p:txBody>
        </p:sp>
        <p:sp>
          <p:nvSpPr>
            <p:cNvPr id="71838" name="Rectangle 156"/>
            <p:cNvSpPr>
              <a:spLocks noChangeArrowheads="1"/>
            </p:cNvSpPr>
            <p:nvPr/>
          </p:nvSpPr>
          <p:spPr bwMode="auto">
            <a:xfrm>
              <a:off x="4388" y="3267"/>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glycine</a:t>
              </a:r>
            </a:p>
          </p:txBody>
        </p:sp>
        <p:sp>
          <p:nvSpPr>
            <p:cNvPr id="71839" name="Rectangle 157"/>
            <p:cNvSpPr>
              <a:spLocks noChangeArrowheads="1"/>
            </p:cNvSpPr>
            <p:nvPr/>
          </p:nvSpPr>
          <p:spPr bwMode="auto">
            <a:xfrm>
              <a:off x="2547" y="348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valine</a:t>
              </a:r>
            </a:p>
          </p:txBody>
        </p:sp>
        <p:sp>
          <p:nvSpPr>
            <p:cNvPr id="71840" name="Rectangle 158"/>
            <p:cNvSpPr>
              <a:spLocks noChangeArrowheads="1"/>
            </p:cNvSpPr>
            <p:nvPr/>
          </p:nvSpPr>
          <p:spPr bwMode="auto">
            <a:xfrm>
              <a:off x="3161" y="348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alanine</a:t>
              </a:r>
            </a:p>
          </p:txBody>
        </p:sp>
        <p:sp>
          <p:nvSpPr>
            <p:cNvPr id="71841" name="Rectangle 159"/>
            <p:cNvSpPr>
              <a:spLocks noChangeArrowheads="1"/>
            </p:cNvSpPr>
            <p:nvPr/>
          </p:nvSpPr>
          <p:spPr bwMode="auto">
            <a:xfrm>
              <a:off x="3775" y="348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aspartate</a:t>
              </a:r>
            </a:p>
          </p:txBody>
        </p:sp>
        <p:sp>
          <p:nvSpPr>
            <p:cNvPr id="71842" name="Rectangle 160"/>
            <p:cNvSpPr>
              <a:spLocks noChangeArrowheads="1"/>
            </p:cNvSpPr>
            <p:nvPr/>
          </p:nvSpPr>
          <p:spPr bwMode="auto">
            <a:xfrm>
              <a:off x="4388" y="348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glycine</a:t>
              </a:r>
            </a:p>
          </p:txBody>
        </p:sp>
        <p:sp>
          <p:nvSpPr>
            <p:cNvPr id="71843" name="Rectangle 161"/>
            <p:cNvSpPr>
              <a:spLocks noChangeArrowheads="1"/>
            </p:cNvSpPr>
            <p:nvPr/>
          </p:nvSpPr>
          <p:spPr bwMode="auto">
            <a:xfrm>
              <a:off x="2547" y="3694"/>
              <a:ext cx="65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400">
                  <a:solidFill>
                    <a:srgbClr val="000000"/>
                  </a:solidFill>
                </a:rPr>
                <a:t>valine</a:t>
              </a:r>
            </a:p>
          </p:txBody>
        </p:sp>
        <p:sp>
          <p:nvSpPr>
            <p:cNvPr id="71844" name="Rectangle 162"/>
            <p:cNvSpPr>
              <a:spLocks noChangeArrowheads="1"/>
            </p:cNvSpPr>
            <p:nvPr/>
          </p:nvSpPr>
          <p:spPr bwMode="auto">
            <a:xfrm>
              <a:off x="3161" y="369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alanine</a:t>
              </a:r>
            </a:p>
          </p:txBody>
        </p:sp>
        <p:sp>
          <p:nvSpPr>
            <p:cNvPr id="71845" name="Rectangle 163"/>
            <p:cNvSpPr>
              <a:spLocks noChangeArrowheads="1"/>
            </p:cNvSpPr>
            <p:nvPr/>
          </p:nvSpPr>
          <p:spPr bwMode="auto">
            <a:xfrm>
              <a:off x="3775" y="369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glutamate</a:t>
              </a:r>
            </a:p>
          </p:txBody>
        </p:sp>
        <p:sp>
          <p:nvSpPr>
            <p:cNvPr id="71846" name="Rectangle 164"/>
            <p:cNvSpPr>
              <a:spLocks noChangeArrowheads="1"/>
            </p:cNvSpPr>
            <p:nvPr/>
          </p:nvSpPr>
          <p:spPr bwMode="auto">
            <a:xfrm>
              <a:off x="4388" y="369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glycine</a:t>
              </a:r>
            </a:p>
          </p:txBody>
        </p:sp>
        <p:sp>
          <p:nvSpPr>
            <p:cNvPr id="71847" name="Rectangle 165"/>
            <p:cNvSpPr>
              <a:spLocks noChangeArrowheads="1"/>
            </p:cNvSpPr>
            <p:nvPr/>
          </p:nvSpPr>
          <p:spPr bwMode="auto">
            <a:xfrm>
              <a:off x="2547" y="390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valine</a:t>
              </a:r>
            </a:p>
          </p:txBody>
        </p:sp>
        <p:sp>
          <p:nvSpPr>
            <p:cNvPr id="71848" name="Rectangle 166"/>
            <p:cNvSpPr>
              <a:spLocks noChangeArrowheads="1"/>
            </p:cNvSpPr>
            <p:nvPr/>
          </p:nvSpPr>
          <p:spPr bwMode="auto">
            <a:xfrm>
              <a:off x="3161" y="390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alanine</a:t>
              </a:r>
            </a:p>
          </p:txBody>
        </p:sp>
        <p:sp>
          <p:nvSpPr>
            <p:cNvPr id="71849" name="Rectangle 167"/>
            <p:cNvSpPr>
              <a:spLocks noChangeArrowheads="1"/>
            </p:cNvSpPr>
            <p:nvPr/>
          </p:nvSpPr>
          <p:spPr bwMode="auto">
            <a:xfrm>
              <a:off x="3775" y="390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glutamate</a:t>
              </a:r>
            </a:p>
          </p:txBody>
        </p:sp>
        <p:sp>
          <p:nvSpPr>
            <p:cNvPr id="71850" name="Rectangle 168"/>
            <p:cNvSpPr>
              <a:spLocks noChangeArrowheads="1"/>
            </p:cNvSpPr>
            <p:nvPr/>
          </p:nvSpPr>
          <p:spPr bwMode="auto">
            <a:xfrm>
              <a:off x="4388" y="390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glycine</a:t>
              </a:r>
            </a:p>
          </p:txBody>
        </p:sp>
        <p:sp>
          <p:nvSpPr>
            <p:cNvPr id="71851" name="Rectangle 169"/>
            <p:cNvSpPr>
              <a:spLocks noChangeArrowheads="1"/>
            </p:cNvSpPr>
            <p:nvPr/>
          </p:nvSpPr>
          <p:spPr bwMode="auto">
            <a:xfrm>
              <a:off x="2266" y="2722"/>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a:t>
              </a:r>
            </a:p>
          </p:txBody>
        </p:sp>
        <p:sp>
          <p:nvSpPr>
            <p:cNvPr id="71852" name="Rectangle 170"/>
            <p:cNvSpPr>
              <a:spLocks noChangeArrowheads="1"/>
            </p:cNvSpPr>
            <p:nvPr/>
          </p:nvSpPr>
          <p:spPr bwMode="auto">
            <a:xfrm>
              <a:off x="2266" y="3574"/>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a:t>
              </a:r>
            </a:p>
          </p:txBody>
        </p:sp>
        <p:sp>
          <p:nvSpPr>
            <p:cNvPr id="71853" name="Rectangle 171"/>
            <p:cNvSpPr>
              <a:spLocks noChangeArrowheads="1"/>
            </p:cNvSpPr>
            <p:nvPr/>
          </p:nvSpPr>
          <p:spPr bwMode="auto">
            <a:xfrm>
              <a:off x="5028" y="698"/>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U</a:t>
              </a:r>
            </a:p>
          </p:txBody>
        </p:sp>
        <p:sp>
          <p:nvSpPr>
            <p:cNvPr id="71854" name="Rectangle 172"/>
            <p:cNvSpPr>
              <a:spLocks noChangeArrowheads="1"/>
            </p:cNvSpPr>
            <p:nvPr/>
          </p:nvSpPr>
          <p:spPr bwMode="auto">
            <a:xfrm>
              <a:off x="5028" y="911"/>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a:t>
              </a:r>
            </a:p>
          </p:txBody>
        </p:sp>
        <p:sp>
          <p:nvSpPr>
            <p:cNvPr id="71855" name="Rectangle 173"/>
            <p:cNvSpPr>
              <a:spLocks noChangeArrowheads="1"/>
            </p:cNvSpPr>
            <p:nvPr/>
          </p:nvSpPr>
          <p:spPr bwMode="auto">
            <a:xfrm>
              <a:off x="5028" y="1124"/>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a:t>
              </a:r>
            </a:p>
          </p:txBody>
        </p:sp>
        <p:sp>
          <p:nvSpPr>
            <p:cNvPr id="71856" name="Rectangle 174"/>
            <p:cNvSpPr>
              <a:spLocks noChangeArrowheads="1"/>
            </p:cNvSpPr>
            <p:nvPr/>
          </p:nvSpPr>
          <p:spPr bwMode="auto">
            <a:xfrm>
              <a:off x="5028" y="1337"/>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a:t>
              </a:r>
            </a:p>
          </p:txBody>
        </p:sp>
        <p:sp>
          <p:nvSpPr>
            <p:cNvPr id="71857" name="Rectangle 175"/>
            <p:cNvSpPr>
              <a:spLocks noChangeArrowheads="1"/>
            </p:cNvSpPr>
            <p:nvPr/>
          </p:nvSpPr>
          <p:spPr bwMode="auto">
            <a:xfrm>
              <a:off x="5028" y="1550"/>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U</a:t>
              </a:r>
            </a:p>
          </p:txBody>
        </p:sp>
        <p:sp>
          <p:nvSpPr>
            <p:cNvPr id="71858" name="Rectangle 176"/>
            <p:cNvSpPr>
              <a:spLocks noChangeArrowheads="1"/>
            </p:cNvSpPr>
            <p:nvPr/>
          </p:nvSpPr>
          <p:spPr bwMode="auto">
            <a:xfrm>
              <a:off x="5028" y="1763"/>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a:t>
              </a:r>
            </a:p>
          </p:txBody>
        </p:sp>
        <p:sp>
          <p:nvSpPr>
            <p:cNvPr id="71859" name="Rectangle 177"/>
            <p:cNvSpPr>
              <a:spLocks noChangeArrowheads="1"/>
            </p:cNvSpPr>
            <p:nvPr/>
          </p:nvSpPr>
          <p:spPr bwMode="auto">
            <a:xfrm>
              <a:off x="5028" y="1976"/>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a:t>
              </a:r>
            </a:p>
          </p:txBody>
        </p:sp>
        <p:sp>
          <p:nvSpPr>
            <p:cNvPr id="71860" name="Rectangle 178"/>
            <p:cNvSpPr>
              <a:spLocks noChangeArrowheads="1"/>
            </p:cNvSpPr>
            <p:nvPr/>
          </p:nvSpPr>
          <p:spPr bwMode="auto">
            <a:xfrm>
              <a:off x="5028" y="2189"/>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a:t>
              </a:r>
            </a:p>
          </p:txBody>
        </p:sp>
        <p:sp>
          <p:nvSpPr>
            <p:cNvPr id="71861" name="Rectangle 179"/>
            <p:cNvSpPr>
              <a:spLocks noChangeArrowheads="1"/>
            </p:cNvSpPr>
            <p:nvPr/>
          </p:nvSpPr>
          <p:spPr bwMode="auto">
            <a:xfrm>
              <a:off x="5028" y="2402"/>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U</a:t>
              </a:r>
            </a:p>
          </p:txBody>
        </p:sp>
        <p:sp>
          <p:nvSpPr>
            <p:cNvPr id="71862" name="Rectangle 180"/>
            <p:cNvSpPr>
              <a:spLocks noChangeArrowheads="1"/>
            </p:cNvSpPr>
            <p:nvPr/>
          </p:nvSpPr>
          <p:spPr bwMode="auto">
            <a:xfrm>
              <a:off x="5028" y="2615"/>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a:t>
              </a:r>
            </a:p>
          </p:txBody>
        </p:sp>
        <p:sp>
          <p:nvSpPr>
            <p:cNvPr id="71863" name="Rectangle 181"/>
            <p:cNvSpPr>
              <a:spLocks noChangeArrowheads="1"/>
            </p:cNvSpPr>
            <p:nvPr/>
          </p:nvSpPr>
          <p:spPr bwMode="auto">
            <a:xfrm>
              <a:off x="5028" y="2828"/>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a:t>
              </a:r>
            </a:p>
          </p:txBody>
        </p:sp>
        <p:sp>
          <p:nvSpPr>
            <p:cNvPr id="71864" name="Rectangle 182"/>
            <p:cNvSpPr>
              <a:spLocks noChangeArrowheads="1"/>
            </p:cNvSpPr>
            <p:nvPr/>
          </p:nvSpPr>
          <p:spPr bwMode="auto">
            <a:xfrm>
              <a:off x="5028" y="3041"/>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a:t>
              </a:r>
            </a:p>
          </p:txBody>
        </p:sp>
        <p:sp>
          <p:nvSpPr>
            <p:cNvPr id="71865" name="Rectangle 183"/>
            <p:cNvSpPr>
              <a:spLocks noChangeArrowheads="1"/>
            </p:cNvSpPr>
            <p:nvPr/>
          </p:nvSpPr>
          <p:spPr bwMode="auto">
            <a:xfrm>
              <a:off x="5028" y="3254"/>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U</a:t>
              </a:r>
            </a:p>
          </p:txBody>
        </p:sp>
        <p:sp>
          <p:nvSpPr>
            <p:cNvPr id="71866" name="Rectangle 184"/>
            <p:cNvSpPr>
              <a:spLocks noChangeArrowheads="1"/>
            </p:cNvSpPr>
            <p:nvPr/>
          </p:nvSpPr>
          <p:spPr bwMode="auto">
            <a:xfrm>
              <a:off x="5028" y="3467"/>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a:t>
              </a:r>
            </a:p>
          </p:txBody>
        </p:sp>
        <p:sp>
          <p:nvSpPr>
            <p:cNvPr id="71867" name="Rectangle 185"/>
            <p:cNvSpPr>
              <a:spLocks noChangeArrowheads="1"/>
            </p:cNvSpPr>
            <p:nvPr/>
          </p:nvSpPr>
          <p:spPr bwMode="auto">
            <a:xfrm>
              <a:off x="5028" y="3680"/>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a:t>
              </a:r>
            </a:p>
          </p:txBody>
        </p:sp>
        <p:sp>
          <p:nvSpPr>
            <p:cNvPr id="71868" name="Rectangle 186"/>
            <p:cNvSpPr>
              <a:spLocks noChangeArrowheads="1"/>
            </p:cNvSpPr>
            <p:nvPr/>
          </p:nvSpPr>
          <p:spPr bwMode="auto">
            <a:xfrm>
              <a:off x="5028" y="3893"/>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a:t>
              </a:r>
            </a:p>
          </p:txBody>
        </p:sp>
      </p:grpSp>
      <p:sp>
        <p:nvSpPr>
          <p:cNvPr id="71685" name="Text Box 187"/>
          <p:cNvSpPr txBox="1">
            <a:spLocks noChangeArrowheads="1"/>
          </p:cNvSpPr>
          <p:nvPr/>
        </p:nvSpPr>
        <p:spPr bwMode="auto">
          <a:xfrm>
            <a:off x="3200400" y="3581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1686" name="AutoShape 188"/>
          <p:cNvSpPr>
            <a:spLocks noChangeArrowheads="1"/>
          </p:cNvSpPr>
          <p:nvPr/>
        </p:nvSpPr>
        <p:spPr bwMode="auto">
          <a:xfrm>
            <a:off x="0" y="4495800"/>
            <a:ext cx="3352800" cy="1219200"/>
          </a:xfrm>
          <a:prstGeom prst="rightArrow">
            <a:avLst>
              <a:gd name="adj1" fmla="val 50000"/>
              <a:gd name="adj2" fmla="val 68750"/>
            </a:avLst>
          </a:prstGeom>
          <a:solidFill>
            <a:srgbClr val="F4AAB6"/>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2400">
                <a:solidFill>
                  <a:srgbClr val="000000"/>
                </a:solidFill>
                <a:latin typeface="Times New Roman" panose="02020603050405020304" pitchFamily="18" charset="0"/>
              </a:rPr>
              <a:t>  AUG = Start Reading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 name="Group 4"/>
          <p:cNvGrpSpPr>
            <a:grpSpLocks/>
          </p:cNvGrpSpPr>
          <p:nvPr/>
        </p:nvGrpSpPr>
        <p:grpSpPr bwMode="auto">
          <a:xfrm>
            <a:off x="2438400" y="152400"/>
            <a:ext cx="6705600" cy="6553200"/>
            <a:chOff x="2260" y="196"/>
            <a:chExt cx="3102" cy="3880"/>
          </a:xfrm>
        </p:grpSpPr>
        <p:sp>
          <p:nvSpPr>
            <p:cNvPr id="190" name="Rectangle 5"/>
            <p:cNvSpPr>
              <a:spLocks noChangeArrowheads="1"/>
            </p:cNvSpPr>
            <p:nvPr/>
          </p:nvSpPr>
          <p:spPr bwMode="auto">
            <a:xfrm>
              <a:off x="2260" y="196"/>
              <a:ext cx="299" cy="471"/>
            </a:xfrm>
            <a:prstGeom prst="rect">
              <a:avLst/>
            </a:prstGeom>
            <a:solidFill>
              <a:srgbClr val="EF91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191" name="Rectangle 6"/>
            <p:cNvSpPr>
              <a:spLocks noChangeArrowheads="1"/>
            </p:cNvSpPr>
            <p:nvPr/>
          </p:nvSpPr>
          <p:spPr bwMode="auto">
            <a:xfrm>
              <a:off x="4408" y="462"/>
              <a:ext cx="606" cy="205"/>
            </a:xfrm>
            <a:prstGeom prst="rect">
              <a:avLst/>
            </a:prstGeom>
            <a:solidFill>
              <a:srgbClr val="F6BF69"/>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192" name="Rectangle 7"/>
            <p:cNvSpPr>
              <a:spLocks noChangeArrowheads="1"/>
            </p:cNvSpPr>
            <p:nvPr/>
          </p:nvSpPr>
          <p:spPr bwMode="auto">
            <a:xfrm>
              <a:off x="3794" y="462"/>
              <a:ext cx="606" cy="205"/>
            </a:xfrm>
            <a:prstGeom prst="rect">
              <a:avLst/>
            </a:prstGeom>
            <a:solidFill>
              <a:srgbClr val="F6BF69"/>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193" name="Rectangle 8"/>
            <p:cNvSpPr>
              <a:spLocks noChangeArrowheads="1"/>
            </p:cNvSpPr>
            <p:nvPr/>
          </p:nvSpPr>
          <p:spPr bwMode="auto">
            <a:xfrm>
              <a:off x="3181" y="462"/>
              <a:ext cx="605" cy="205"/>
            </a:xfrm>
            <a:prstGeom prst="rect">
              <a:avLst/>
            </a:prstGeom>
            <a:solidFill>
              <a:srgbClr val="F6BF69"/>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194" name="Rectangle 9"/>
            <p:cNvSpPr>
              <a:spLocks noChangeArrowheads="1"/>
            </p:cNvSpPr>
            <p:nvPr/>
          </p:nvSpPr>
          <p:spPr bwMode="auto">
            <a:xfrm>
              <a:off x="2567" y="462"/>
              <a:ext cx="606" cy="205"/>
            </a:xfrm>
            <a:prstGeom prst="rect">
              <a:avLst/>
            </a:prstGeom>
            <a:solidFill>
              <a:srgbClr val="F6BF69"/>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195" name="Rectangle 10"/>
            <p:cNvSpPr>
              <a:spLocks noChangeArrowheads="1"/>
            </p:cNvSpPr>
            <p:nvPr/>
          </p:nvSpPr>
          <p:spPr bwMode="auto">
            <a:xfrm>
              <a:off x="2260" y="2349"/>
              <a:ext cx="299" cy="915"/>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196" name="Rectangle 11"/>
            <p:cNvSpPr>
              <a:spLocks noChangeArrowheads="1"/>
            </p:cNvSpPr>
            <p:nvPr/>
          </p:nvSpPr>
          <p:spPr bwMode="auto">
            <a:xfrm>
              <a:off x="5022" y="3864"/>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197" name="Rectangle 12"/>
            <p:cNvSpPr>
              <a:spLocks noChangeArrowheads="1"/>
            </p:cNvSpPr>
            <p:nvPr/>
          </p:nvSpPr>
          <p:spPr bwMode="auto">
            <a:xfrm>
              <a:off x="2567" y="384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198" name="Rectangle 13"/>
            <p:cNvSpPr>
              <a:spLocks noChangeArrowheads="1"/>
            </p:cNvSpPr>
            <p:nvPr/>
          </p:nvSpPr>
          <p:spPr bwMode="auto">
            <a:xfrm>
              <a:off x="2260" y="3227"/>
              <a:ext cx="299" cy="849"/>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199" name="Rectangle 14"/>
            <p:cNvSpPr>
              <a:spLocks noChangeArrowheads="1"/>
            </p:cNvSpPr>
            <p:nvPr/>
          </p:nvSpPr>
          <p:spPr bwMode="auto">
            <a:xfrm>
              <a:off x="2567" y="363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00" name="Rectangle 15"/>
            <p:cNvSpPr>
              <a:spLocks noChangeArrowheads="1"/>
            </p:cNvSpPr>
            <p:nvPr/>
          </p:nvSpPr>
          <p:spPr bwMode="auto">
            <a:xfrm>
              <a:off x="2567" y="3418"/>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01" name="Rectangle 16"/>
            <p:cNvSpPr>
              <a:spLocks noChangeArrowheads="1"/>
            </p:cNvSpPr>
            <p:nvPr/>
          </p:nvSpPr>
          <p:spPr bwMode="auto">
            <a:xfrm>
              <a:off x="2567" y="3205"/>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02" name="Rectangle 17"/>
            <p:cNvSpPr>
              <a:spLocks noChangeArrowheads="1"/>
            </p:cNvSpPr>
            <p:nvPr/>
          </p:nvSpPr>
          <p:spPr bwMode="auto">
            <a:xfrm>
              <a:off x="2567" y="2992"/>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03" name="Rectangle 18"/>
            <p:cNvSpPr>
              <a:spLocks noChangeArrowheads="1"/>
            </p:cNvSpPr>
            <p:nvPr/>
          </p:nvSpPr>
          <p:spPr bwMode="auto">
            <a:xfrm>
              <a:off x="2567" y="2779"/>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04" name="Rectangle 19"/>
            <p:cNvSpPr>
              <a:spLocks noChangeArrowheads="1"/>
            </p:cNvSpPr>
            <p:nvPr/>
          </p:nvSpPr>
          <p:spPr bwMode="auto">
            <a:xfrm>
              <a:off x="2567" y="2566"/>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05" name="Rectangle 20"/>
            <p:cNvSpPr>
              <a:spLocks noChangeArrowheads="1"/>
            </p:cNvSpPr>
            <p:nvPr/>
          </p:nvSpPr>
          <p:spPr bwMode="auto">
            <a:xfrm>
              <a:off x="2567" y="2353"/>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06" name="Rectangle 21"/>
            <p:cNvSpPr>
              <a:spLocks noChangeArrowheads="1"/>
            </p:cNvSpPr>
            <p:nvPr/>
          </p:nvSpPr>
          <p:spPr bwMode="auto">
            <a:xfrm>
              <a:off x="2567" y="2140"/>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07" name="Rectangle 22"/>
            <p:cNvSpPr>
              <a:spLocks noChangeArrowheads="1"/>
            </p:cNvSpPr>
            <p:nvPr/>
          </p:nvSpPr>
          <p:spPr bwMode="auto">
            <a:xfrm>
              <a:off x="2567" y="1927"/>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08" name="Rectangle 23"/>
            <p:cNvSpPr>
              <a:spLocks noChangeArrowheads="1"/>
            </p:cNvSpPr>
            <p:nvPr/>
          </p:nvSpPr>
          <p:spPr bwMode="auto">
            <a:xfrm>
              <a:off x="2567" y="171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09" name="Rectangle 24"/>
            <p:cNvSpPr>
              <a:spLocks noChangeArrowheads="1"/>
            </p:cNvSpPr>
            <p:nvPr/>
          </p:nvSpPr>
          <p:spPr bwMode="auto">
            <a:xfrm>
              <a:off x="2567" y="150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10" name="Rectangle 25"/>
            <p:cNvSpPr>
              <a:spLocks noChangeArrowheads="1"/>
            </p:cNvSpPr>
            <p:nvPr/>
          </p:nvSpPr>
          <p:spPr bwMode="auto">
            <a:xfrm>
              <a:off x="2567" y="1288"/>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11" name="Rectangle 26"/>
            <p:cNvSpPr>
              <a:spLocks noChangeArrowheads="1"/>
            </p:cNvSpPr>
            <p:nvPr/>
          </p:nvSpPr>
          <p:spPr bwMode="auto">
            <a:xfrm>
              <a:off x="2567" y="1075"/>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12" name="Rectangle 27"/>
            <p:cNvSpPr>
              <a:spLocks noChangeArrowheads="1"/>
            </p:cNvSpPr>
            <p:nvPr/>
          </p:nvSpPr>
          <p:spPr bwMode="auto">
            <a:xfrm>
              <a:off x="2567" y="862"/>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13" name="Rectangle 28"/>
            <p:cNvSpPr>
              <a:spLocks noChangeArrowheads="1"/>
            </p:cNvSpPr>
            <p:nvPr/>
          </p:nvSpPr>
          <p:spPr bwMode="auto">
            <a:xfrm>
              <a:off x="2567" y="649"/>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14" name="Rectangle 29"/>
            <p:cNvSpPr>
              <a:spLocks noChangeArrowheads="1"/>
            </p:cNvSpPr>
            <p:nvPr/>
          </p:nvSpPr>
          <p:spPr bwMode="auto">
            <a:xfrm>
              <a:off x="2260" y="1496"/>
              <a:ext cx="299" cy="876"/>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15" name="Rectangle 30"/>
            <p:cNvSpPr>
              <a:spLocks noChangeArrowheads="1"/>
            </p:cNvSpPr>
            <p:nvPr/>
          </p:nvSpPr>
          <p:spPr bwMode="auto">
            <a:xfrm>
              <a:off x="2260" y="649"/>
              <a:ext cx="299" cy="870"/>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16" name="Rectangle 31"/>
            <p:cNvSpPr>
              <a:spLocks noChangeArrowheads="1"/>
            </p:cNvSpPr>
            <p:nvPr/>
          </p:nvSpPr>
          <p:spPr bwMode="auto">
            <a:xfrm>
              <a:off x="3181" y="3844"/>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17" name="Rectangle 32"/>
            <p:cNvSpPr>
              <a:spLocks noChangeArrowheads="1"/>
            </p:cNvSpPr>
            <p:nvPr/>
          </p:nvSpPr>
          <p:spPr bwMode="auto">
            <a:xfrm>
              <a:off x="3181" y="3631"/>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18" name="Rectangle 33"/>
            <p:cNvSpPr>
              <a:spLocks noChangeArrowheads="1"/>
            </p:cNvSpPr>
            <p:nvPr/>
          </p:nvSpPr>
          <p:spPr bwMode="auto">
            <a:xfrm>
              <a:off x="3181" y="3418"/>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19" name="Rectangle 34"/>
            <p:cNvSpPr>
              <a:spLocks noChangeArrowheads="1"/>
            </p:cNvSpPr>
            <p:nvPr/>
          </p:nvSpPr>
          <p:spPr bwMode="auto">
            <a:xfrm>
              <a:off x="3181" y="3205"/>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20" name="Rectangle 35"/>
            <p:cNvSpPr>
              <a:spLocks noChangeArrowheads="1"/>
            </p:cNvSpPr>
            <p:nvPr/>
          </p:nvSpPr>
          <p:spPr bwMode="auto">
            <a:xfrm>
              <a:off x="3181" y="2992"/>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21" name="Rectangle 36"/>
            <p:cNvSpPr>
              <a:spLocks noChangeArrowheads="1"/>
            </p:cNvSpPr>
            <p:nvPr/>
          </p:nvSpPr>
          <p:spPr bwMode="auto">
            <a:xfrm>
              <a:off x="3181" y="2779"/>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22" name="Rectangle 37"/>
            <p:cNvSpPr>
              <a:spLocks noChangeArrowheads="1"/>
            </p:cNvSpPr>
            <p:nvPr/>
          </p:nvSpPr>
          <p:spPr bwMode="auto">
            <a:xfrm>
              <a:off x="3181" y="2566"/>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23" name="Rectangle 38"/>
            <p:cNvSpPr>
              <a:spLocks noChangeArrowheads="1"/>
            </p:cNvSpPr>
            <p:nvPr/>
          </p:nvSpPr>
          <p:spPr bwMode="auto">
            <a:xfrm>
              <a:off x="3181" y="2353"/>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24" name="Rectangle 39"/>
            <p:cNvSpPr>
              <a:spLocks noChangeArrowheads="1"/>
            </p:cNvSpPr>
            <p:nvPr/>
          </p:nvSpPr>
          <p:spPr bwMode="auto">
            <a:xfrm>
              <a:off x="3181" y="2140"/>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25" name="Rectangle 40"/>
            <p:cNvSpPr>
              <a:spLocks noChangeArrowheads="1"/>
            </p:cNvSpPr>
            <p:nvPr/>
          </p:nvSpPr>
          <p:spPr bwMode="auto">
            <a:xfrm>
              <a:off x="3181" y="1927"/>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26" name="Rectangle 41"/>
            <p:cNvSpPr>
              <a:spLocks noChangeArrowheads="1"/>
            </p:cNvSpPr>
            <p:nvPr/>
          </p:nvSpPr>
          <p:spPr bwMode="auto">
            <a:xfrm>
              <a:off x="3181" y="1714"/>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27" name="Rectangle 42"/>
            <p:cNvSpPr>
              <a:spLocks noChangeArrowheads="1"/>
            </p:cNvSpPr>
            <p:nvPr/>
          </p:nvSpPr>
          <p:spPr bwMode="auto">
            <a:xfrm>
              <a:off x="3181" y="1501"/>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28" name="Rectangle 43"/>
            <p:cNvSpPr>
              <a:spLocks noChangeArrowheads="1"/>
            </p:cNvSpPr>
            <p:nvPr/>
          </p:nvSpPr>
          <p:spPr bwMode="auto">
            <a:xfrm>
              <a:off x="3181" y="1288"/>
              <a:ext cx="605"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29" name="Rectangle 44"/>
            <p:cNvSpPr>
              <a:spLocks noChangeArrowheads="1"/>
            </p:cNvSpPr>
            <p:nvPr/>
          </p:nvSpPr>
          <p:spPr bwMode="auto">
            <a:xfrm>
              <a:off x="3181" y="1075"/>
              <a:ext cx="605"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30" name="Rectangle 45"/>
            <p:cNvSpPr>
              <a:spLocks noChangeArrowheads="1"/>
            </p:cNvSpPr>
            <p:nvPr/>
          </p:nvSpPr>
          <p:spPr bwMode="auto">
            <a:xfrm>
              <a:off x="3181" y="862"/>
              <a:ext cx="605"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31" name="Rectangle 46"/>
            <p:cNvSpPr>
              <a:spLocks noChangeArrowheads="1"/>
            </p:cNvSpPr>
            <p:nvPr/>
          </p:nvSpPr>
          <p:spPr bwMode="auto">
            <a:xfrm>
              <a:off x="3181" y="649"/>
              <a:ext cx="605"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32" name="Rectangle 47"/>
            <p:cNvSpPr>
              <a:spLocks noChangeArrowheads="1"/>
            </p:cNvSpPr>
            <p:nvPr/>
          </p:nvSpPr>
          <p:spPr bwMode="auto">
            <a:xfrm>
              <a:off x="3794" y="384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33" name="Rectangle 48"/>
            <p:cNvSpPr>
              <a:spLocks noChangeArrowheads="1"/>
            </p:cNvSpPr>
            <p:nvPr/>
          </p:nvSpPr>
          <p:spPr bwMode="auto">
            <a:xfrm>
              <a:off x="3794" y="363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34" name="Rectangle 49"/>
            <p:cNvSpPr>
              <a:spLocks noChangeArrowheads="1"/>
            </p:cNvSpPr>
            <p:nvPr/>
          </p:nvSpPr>
          <p:spPr bwMode="auto">
            <a:xfrm>
              <a:off x="3794" y="3418"/>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35" name="Rectangle 50"/>
            <p:cNvSpPr>
              <a:spLocks noChangeArrowheads="1"/>
            </p:cNvSpPr>
            <p:nvPr/>
          </p:nvSpPr>
          <p:spPr bwMode="auto">
            <a:xfrm>
              <a:off x="3794" y="3205"/>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36" name="Rectangle 51"/>
            <p:cNvSpPr>
              <a:spLocks noChangeArrowheads="1"/>
            </p:cNvSpPr>
            <p:nvPr/>
          </p:nvSpPr>
          <p:spPr bwMode="auto">
            <a:xfrm>
              <a:off x="3794" y="2992"/>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37" name="Rectangle 52"/>
            <p:cNvSpPr>
              <a:spLocks noChangeArrowheads="1"/>
            </p:cNvSpPr>
            <p:nvPr/>
          </p:nvSpPr>
          <p:spPr bwMode="auto">
            <a:xfrm>
              <a:off x="3794" y="2779"/>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38" name="Rectangle 53"/>
            <p:cNvSpPr>
              <a:spLocks noChangeArrowheads="1"/>
            </p:cNvSpPr>
            <p:nvPr/>
          </p:nvSpPr>
          <p:spPr bwMode="auto">
            <a:xfrm>
              <a:off x="3794" y="2566"/>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39" name="Rectangle 54"/>
            <p:cNvSpPr>
              <a:spLocks noChangeArrowheads="1"/>
            </p:cNvSpPr>
            <p:nvPr/>
          </p:nvSpPr>
          <p:spPr bwMode="auto">
            <a:xfrm>
              <a:off x="3794" y="2353"/>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40" name="Rectangle 55"/>
            <p:cNvSpPr>
              <a:spLocks noChangeArrowheads="1"/>
            </p:cNvSpPr>
            <p:nvPr/>
          </p:nvSpPr>
          <p:spPr bwMode="auto">
            <a:xfrm>
              <a:off x="3794" y="2140"/>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41" name="Rectangle 56"/>
            <p:cNvSpPr>
              <a:spLocks noChangeArrowheads="1"/>
            </p:cNvSpPr>
            <p:nvPr/>
          </p:nvSpPr>
          <p:spPr bwMode="auto">
            <a:xfrm>
              <a:off x="3794" y="1927"/>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42" name="Rectangle 57"/>
            <p:cNvSpPr>
              <a:spLocks noChangeArrowheads="1"/>
            </p:cNvSpPr>
            <p:nvPr/>
          </p:nvSpPr>
          <p:spPr bwMode="auto">
            <a:xfrm>
              <a:off x="3794" y="171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43" name="Rectangle 58"/>
            <p:cNvSpPr>
              <a:spLocks noChangeArrowheads="1"/>
            </p:cNvSpPr>
            <p:nvPr/>
          </p:nvSpPr>
          <p:spPr bwMode="auto">
            <a:xfrm>
              <a:off x="3794" y="150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44" name="Rectangle 59"/>
            <p:cNvSpPr>
              <a:spLocks noChangeArrowheads="1"/>
            </p:cNvSpPr>
            <p:nvPr/>
          </p:nvSpPr>
          <p:spPr bwMode="auto">
            <a:xfrm>
              <a:off x="3794" y="1288"/>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45" name="Rectangle 60"/>
            <p:cNvSpPr>
              <a:spLocks noChangeArrowheads="1"/>
            </p:cNvSpPr>
            <p:nvPr/>
          </p:nvSpPr>
          <p:spPr bwMode="auto">
            <a:xfrm>
              <a:off x="3794" y="1075"/>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46" name="Rectangle 61"/>
            <p:cNvSpPr>
              <a:spLocks noChangeArrowheads="1"/>
            </p:cNvSpPr>
            <p:nvPr/>
          </p:nvSpPr>
          <p:spPr bwMode="auto">
            <a:xfrm>
              <a:off x="3794" y="862"/>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47" name="Rectangle 62"/>
            <p:cNvSpPr>
              <a:spLocks noChangeArrowheads="1"/>
            </p:cNvSpPr>
            <p:nvPr/>
          </p:nvSpPr>
          <p:spPr bwMode="auto">
            <a:xfrm>
              <a:off x="3794" y="649"/>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48" name="Rectangle 63"/>
            <p:cNvSpPr>
              <a:spLocks noChangeArrowheads="1"/>
            </p:cNvSpPr>
            <p:nvPr/>
          </p:nvSpPr>
          <p:spPr bwMode="auto">
            <a:xfrm>
              <a:off x="4408" y="384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49" name="Rectangle 64"/>
            <p:cNvSpPr>
              <a:spLocks noChangeArrowheads="1"/>
            </p:cNvSpPr>
            <p:nvPr/>
          </p:nvSpPr>
          <p:spPr bwMode="auto">
            <a:xfrm>
              <a:off x="4408" y="363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50" name="Rectangle 65"/>
            <p:cNvSpPr>
              <a:spLocks noChangeArrowheads="1"/>
            </p:cNvSpPr>
            <p:nvPr/>
          </p:nvSpPr>
          <p:spPr bwMode="auto">
            <a:xfrm>
              <a:off x="4408" y="3418"/>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51" name="Rectangle 66"/>
            <p:cNvSpPr>
              <a:spLocks noChangeArrowheads="1"/>
            </p:cNvSpPr>
            <p:nvPr/>
          </p:nvSpPr>
          <p:spPr bwMode="auto">
            <a:xfrm>
              <a:off x="4408" y="3205"/>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52" name="Rectangle 67"/>
            <p:cNvSpPr>
              <a:spLocks noChangeArrowheads="1"/>
            </p:cNvSpPr>
            <p:nvPr/>
          </p:nvSpPr>
          <p:spPr bwMode="auto">
            <a:xfrm>
              <a:off x="4408" y="2992"/>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53" name="Rectangle 68"/>
            <p:cNvSpPr>
              <a:spLocks noChangeArrowheads="1"/>
            </p:cNvSpPr>
            <p:nvPr/>
          </p:nvSpPr>
          <p:spPr bwMode="auto">
            <a:xfrm>
              <a:off x="4408" y="2779"/>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54" name="Rectangle 69"/>
            <p:cNvSpPr>
              <a:spLocks noChangeArrowheads="1"/>
            </p:cNvSpPr>
            <p:nvPr/>
          </p:nvSpPr>
          <p:spPr bwMode="auto">
            <a:xfrm>
              <a:off x="4408" y="2566"/>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55" name="Rectangle 70"/>
            <p:cNvSpPr>
              <a:spLocks noChangeArrowheads="1"/>
            </p:cNvSpPr>
            <p:nvPr/>
          </p:nvSpPr>
          <p:spPr bwMode="auto">
            <a:xfrm>
              <a:off x="4408" y="2353"/>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56" name="Rectangle 71"/>
            <p:cNvSpPr>
              <a:spLocks noChangeArrowheads="1"/>
            </p:cNvSpPr>
            <p:nvPr/>
          </p:nvSpPr>
          <p:spPr bwMode="auto">
            <a:xfrm>
              <a:off x="4408" y="2140"/>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57" name="Rectangle 72"/>
            <p:cNvSpPr>
              <a:spLocks noChangeArrowheads="1"/>
            </p:cNvSpPr>
            <p:nvPr/>
          </p:nvSpPr>
          <p:spPr bwMode="auto">
            <a:xfrm>
              <a:off x="4408" y="1927"/>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58" name="Rectangle 73"/>
            <p:cNvSpPr>
              <a:spLocks noChangeArrowheads="1"/>
            </p:cNvSpPr>
            <p:nvPr/>
          </p:nvSpPr>
          <p:spPr bwMode="auto">
            <a:xfrm>
              <a:off x="4408" y="171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59" name="Rectangle 74"/>
            <p:cNvSpPr>
              <a:spLocks noChangeArrowheads="1"/>
            </p:cNvSpPr>
            <p:nvPr/>
          </p:nvSpPr>
          <p:spPr bwMode="auto">
            <a:xfrm>
              <a:off x="4408" y="150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60" name="Rectangle 75"/>
            <p:cNvSpPr>
              <a:spLocks noChangeArrowheads="1"/>
            </p:cNvSpPr>
            <p:nvPr/>
          </p:nvSpPr>
          <p:spPr bwMode="auto">
            <a:xfrm>
              <a:off x="4408" y="1288"/>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61" name="Rectangle 76"/>
            <p:cNvSpPr>
              <a:spLocks noChangeArrowheads="1"/>
            </p:cNvSpPr>
            <p:nvPr/>
          </p:nvSpPr>
          <p:spPr bwMode="auto">
            <a:xfrm>
              <a:off x="4408" y="1075"/>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62" name="Rectangle 77"/>
            <p:cNvSpPr>
              <a:spLocks noChangeArrowheads="1"/>
            </p:cNvSpPr>
            <p:nvPr/>
          </p:nvSpPr>
          <p:spPr bwMode="auto">
            <a:xfrm>
              <a:off x="4408" y="862"/>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63" name="Rectangle 78"/>
            <p:cNvSpPr>
              <a:spLocks noChangeArrowheads="1"/>
            </p:cNvSpPr>
            <p:nvPr/>
          </p:nvSpPr>
          <p:spPr bwMode="auto">
            <a:xfrm>
              <a:off x="4408" y="649"/>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64" name="Rectangle 79"/>
            <p:cNvSpPr>
              <a:spLocks noChangeArrowheads="1"/>
            </p:cNvSpPr>
            <p:nvPr/>
          </p:nvSpPr>
          <p:spPr bwMode="auto">
            <a:xfrm>
              <a:off x="2567" y="196"/>
              <a:ext cx="2447" cy="258"/>
            </a:xfrm>
            <a:prstGeom prst="rect">
              <a:avLst/>
            </a:prstGeom>
            <a:solidFill>
              <a:schemeClr val="folHlink"/>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65" name="Rectangle 80"/>
            <p:cNvSpPr>
              <a:spLocks noChangeArrowheads="1"/>
            </p:cNvSpPr>
            <p:nvPr/>
          </p:nvSpPr>
          <p:spPr bwMode="auto">
            <a:xfrm>
              <a:off x="5022" y="3651"/>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66" name="Rectangle 81"/>
            <p:cNvSpPr>
              <a:spLocks noChangeArrowheads="1"/>
            </p:cNvSpPr>
            <p:nvPr/>
          </p:nvSpPr>
          <p:spPr bwMode="auto">
            <a:xfrm>
              <a:off x="5022" y="3438"/>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67" name="Rectangle 82"/>
            <p:cNvSpPr>
              <a:spLocks noChangeArrowheads="1"/>
            </p:cNvSpPr>
            <p:nvPr/>
          </p:nvSpPr>
          <p:spPr bwMode="auto">
            <a:xfrm>
              <a:off x="5022" y="3225"/>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68" name="Rectangle 83"/>
            <p:cNvSpPr>
              <a:spLocks noChangeArrowheads="1"/>
            </p:cNvSpPr>
            <p:nvPr/>
          </p:nvSpPr>
          <p:spPr bwMode="auto">
            <a:xfrm>
              <a:off x="5022" y="3012"/>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69" name="Rectangle 84"/>
            <p:cNvSpPr>
              <a:spLocks noChangeArrowheads="1"/>
            </p:cNvSpPr>
            <p:nvPr/>
          </p:nvSpPr>
          <p:spPr bwMode="auto">
            <a:xfrm>
              <a:off x="5022" y="2799"/>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70" name="Rectangle 85"/>
            <p:cNvSpPr>
              <a:spLocks noChangeArrowheads="1"/>
            </p:cNvSpPr>
            <p:nvPr/>
          </p:nvSpPr>
          <p:spPr bwMode="auto">
            <a:xfrm>
              <a:off x="5022" y="2586"/>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71" name="Rectangle 86"/>
            <p:cNvSpPr>
              <a:spLocks noChangeArrowheads="1"/>
            </p:cNvSpPr>
            <p:nvPr/>
          </p:nvSpPr>
          <p:spPr bwMode="auto">
            <a:xfrm>
              <a:off x="5022" y="2373"/>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72" name="Rectangle 87"/>
            <p:cNvSpPr>
              <a:spLocks noChangeArrowheads="1"/>
            </p:cNvSpPr>
            <p:nvPr/>
          </p:nvSpPr>
          <p:spPr bwMode="auto">
            <a:xfrm>
              <a:off x="5022" y="2160"/>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73" name="Rectangle 88"/>
            <p:cNvSpPr>
              <a:spLocks noChangeArrowheads="1"/>
            </p:cNvSpPr>
            <p:nvPr/>
          </p:nvSpPr>
          <p:spPr bwMode="auto">
            <a:xfrm>
              <a:off x="5022" y="1947"/>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74" name="Rectangle 89"/>
            <p:cNvSpPr>
              <a:spLocks noChangeArrowheads="1"/>
            </p:cNvSpPr>
            <p:nvPr/>
          </p:nvSpPr>
          <p:spPr bwMode="auto">
            <a:xfrm>
              <a:off x="5022" y="1734"/>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75" name="Rectangle 90"/>
            <p:cNvSpPr>
              <a:spLocks noChangeArrowheads="1"/>
            </p:cNvSpPr>
            <p:nvPr/>
          </p:nvSpPr>
          <p:spPr bwMode="auto">
            <a:xfrm>
              <a:off x="5022" y="1521"/>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76" name="Rectangle 91"/>
            <p:cNvSpPr>
              <a:spLocks noChangeArrowheads="1"/>
            </p:cNvSpPr>
            <p:nvPr/>
          </p:nvSpPr>
          <p:spPr bwMode="auto">
            <a:xfrm>
              <a:off x="5022" y="1308"/>
              <a:ext cx="299" cy="211"/>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77" name="Rectangle 92"/>
            <p:cNvSpPr>
              <a:spLocks noChangeArrowheads="1"/>
            </p:cNvSpPr>
            <p:nvPr/>
          </p:nvSpPr>
          <p:spPr bwMode="auto">
            <a:xfrm>
              <a:off x="5022" y="1095"/>
              <a:ext cx="299" cy="211"/>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78" name="Rectangle 93"/>
            <p:cNvSpPr>
              <a:spLocks noChangeArrowheads="1"/>
            </p:cNvSpPr>
            <p:nvPr/>
          </p:nvSpPr>
          <p:spPr bwMode="auto">
            <a:xfrm>
              <a:off x="5022" y="882"/>
              <a:ext cx="299" cy="211"/>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79" name="Rectangle 94"/>
            <p:cNvSpPr>
              <a:spLocks noChangeArrowheads="1"/>
            </p:cNvSpPr>
            <p:nvPr/>
          </p:nvSpPr>
          <p:spPr bwMode="auto">
            <a:xfrm>
              <a:off x="5022" y="652"/>
              <a:ext cx="299" cy="228"/>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80" name="Rectangle 95"/>
            <p:cNvSpPr>
              <a:spLocks noChangeArrowheads="1"/>
            </p:cNvSpPr>
            <p:nvPr/>
          </p:nvSpPr>
          <p:spPr bwMode="auto">
            <a:xfrm>
              <a:off x="5022" y="196"/>
              <a:ext cx="299" cy="451"/>
            </a:xfrm>
            <a:prstGeom prst="rect">
              <a:avLst/>
            </a:prstGeom>
            <a:solidFill>
              <a:srgbClr val="EF91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81" name="Rectangle 96"/>
            <p:cNvSpPr>
              <a:spLocks noChangeArrowheads="1"/>
            </p:cNvSpPr>
            <p:nvPr/>
          </p:nvSpPr>
          <p:spPr bwMode="auto">
            <a:xfrm>
              <a:off x="2547" y="698"/>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phenylalanine</a:t>
              </a:r>
            </a:p>
          </p:txBody>
        </p:sp>
        <p:sp>
          <p:nvSpPr>
            <p:cNvPr id="282" name="Rectangle 97"/>
            <p:cNvSpPr>
              <a:spLocks noChangeArrowheads="1"/>
            </p:cNvSpPr>
            <p:nvPr/>
          </p:nvSpPr>
          <p:spPr bwMode="auto">
            <a:xfrm>
              <a:off x="3161" y="698"/>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serine</a:t>
              </a:r>
            </a:p>
          </p:txBody>
        </p:sp>
        <p:sp>
          <p:nvSpPr>
            <p:cNvPr id="283" name="Rectangle 98"/>
            <p:cNvSpPr>
              <a:spLocks noChangeArrowheads="1"/>
            </p:cNvSpPr>
            <p:nvPr/>
          </p:nvSpPr>
          <p:spPr bwMode="auto">
            <a:xfrm>
              <a:off x="3775" y="698"/>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tyrosine</a:t>
              </a:r>
            </a:p>
          </p:txBody>
        </p:sp>
        <p:sp>
          <p:nvSpPr>
            <p:cNvPr id="284" name="Rectangle 99"/>
            <p:cNvSpPr>
              <a:spLocks noChangeArrowheads="1"/>
            </p:cNvSpPr>
            <p:nvPr/>
          </p:nvSpPr>
          <p:spPr bwMode="auto">
            <a:xfrm>
              <a:off x="4388" y="698"/>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cysteine</a:t>
              </a:r>
            </a:p>
          </p:txBody>
        </p:sp>
        <p:sp>
          <p:nvSpPr>
            <p:cNvPr id="285" name="Rectangle 100"/>
            <p:cNvSpPr>
              <a:spLocks noChangeArrowheads="1"/>
            </p:cNvSpPr>
            <p:nvPr/>
          </p:nvSpPr>
          <p:spPr bwMode="auto">
            <a:xfrm>
              <a:off x="2547" y="92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phenylalanine</a:t>
              </a:r>
            </a:p>
          </p:txBody>
        </p:sp>
        <p:sp>
          <p:nvSpPr>
            <p:cNvPr id="286" name="Rectangle 101"/>
            <p:cNvSpPr>
              <a:spLocks noChangeArrowheads="1"/>
            </p:cNvSpPr>
            <p:nvPr/>
          </p:nvSpPr>
          <p:spPr bwMode="auto">
            <a:xfrm>
              <a:off x="3161" y="92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serine</a:t>
              </a:r>
            </a:p>
          </p:txBody>
        </p:sp>
        <p:sp>
          <p:nvSpPr>
            <p:cNvPr id="287" name="Rectangle 102"/>
            <p:cNvSpPr>
              <a:spLocks noChangeArrowheads="1"/>
            </p:cNvSpPr>
            <p:nvPr/>
          </p:nvSpPr>
          <p:spPr bwMode="auto">
            <a:xfrm>
              <a:off x="3775" y="92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tyrosine</a:t>
              </a:r>
            </a:p>
          </p:txBody>
        </p:sp>
        <p:sp>
          <p:nvSpPr>
            <p:cNvPr id="288" name="Rectangle 103"/>
            <p:cNvSpPr>
              <a:spLocks noChangeArrowheads="1"/>
            </p:cNvSpPr>
            <p:nvPr/>
          </p:nvSpPr>
          <p:spPr bwMode="auto">
            <a:xfrm>
              <a:off x="4388" y="92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cysteine</a:t>
              </a:r>
            </a:p>
          </p:txBody>
        </p:sp>
        <p:sp>
          <p:nvSpPr>
            <p:cNvPr id="289" name="Rectangle 104"/>
            <p:cNvSpPr>
              <a:spLocks noChangeArrowheads="1"/>
            </p:cNvSpPr>
            <p:nvPr/>
          </p:nvSpPr>
          <p:spPr bwMode="auto">
            <a:xfrm>
              <a:off x="2547" y="485"/>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U</a:t>
              </a:r>
            </a:p>
          </p:txBody>
        </p:sp>
        <p:sp>
          <p:nvSpPr>
            <p:cNvPr id="290" name="Rectangle 105"/>
            <p:cNvSpPr>
              <a:spLocks noChangeArrowheads="1"/>
            </p:cNvSpPr>
            <p:nvPr/>
          </p:nvSpPr>
          <p:spPr bwMode="auto">
            <a:xfrm>
              <a:off x="3161" y="485"/>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a:t>
              </a:r>
            </a:p>
          </p:txBody>
        </p:sp>
        <p:sp>
          <p:nvSpPr>
            <p:cNvPr id="291" name="Rectangle 106"/>
            <p:cNvSpPr>
              <a:spLocks noChangeArrowheads="1"/>
            </p:cNvSpPr>
            <p:nvPr/>
          </p:nvSpPr>
          <p:spPr bwMode="auto">
            <a:xfrm>
              <a:off x="3775" y="485"/>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a:t>
              </a:r>
            </a:p>
          </p:txBody>
        </p:sp>
        <p:sp>
          <p:nvSpPr>
            <p:cNvPr id="292" name="Rectangle 107"/>
            <p:cNvSpPr>
              <a:spLocks noChangeArrowheads="1"/>
            </p:cNvSpPr>
            <p:nvPr/>
          </p:nvSpPr>
          <p:spPr bwMode="auto">
            <a:xfrm>
              <a:off x="4388" y="485"/>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a:t>
              </a:r>
            </a:p>
          </p:txBody>
        </p:sp>
        <p:sp>
          <p:nvSpPr>
            <p:cNvPr id="293" name="Rectangle 108"/>
            <p:cNvSpPr>
              <a:spLocks noChangeArrowheads="1"/>
            </p:cNvSpPr>
            <p:nvPr/>
          </p:nvSpPr>
          <p:spPr bwMode="auto">
            <a:xfrm>
              <a:off x="2700" y="272"/>
              <a:ext cx="219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900">
                  <a:solidFill>
                    <a:srgbClr val="000000"/>
                  </a:solidFill>
                </a:rPr>
                <a:t>Second Base</a:t>
              </a:r>
            </a:p>
          </p:txBody>
        </p:sp>
        <p:sp>
          <p:nvSpPr>
            <p:cNvPr id="294" name="Rectangle 109"/>
            <p:cNvSpPr>
              <a:spLocks noChangeArrowheads="1"/>
            </p:cNvSpPr>
            <p:nvPr/>
          </p:nvSpPr>
          <p:spPr bwMode="auto">
            <a:xfrm>
              <a:off x="2266" y="325"/>
              <a:ext cx="28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900">
                  <a:solidFill>
                    <a:srgbClr val="000000"/>
                  </a:solidFill>
                </a:rPr>
                <a:t>First Base</a:t>
              </a:r>
            </a:p>
          </p:txBody>
        </p:sp>
        <p:sp>
          <p:nvSpPr>
            <p:cNvPr id="295" name="Rectangle 110"/>
            <p:cNvSpPr>
              <a:spLocks noChangeArrowheads="1"/>
            </p:cNvSpPr>
            <p:nvPr/>
          </p:nvSpPr>
          <p:spPr bwMode="auto">
            <a:xfrm>
              <a:off x="4980" y="325"/>
              <a:ext cx="38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900">
                  <a:solidFill>
                    <a:srgbClr val="000000"/>
                  </a:solidFill>
                </a:rPr>
                <a:t>Third Base</a:t>
              </a:r>
            </a:p>
          </p:txBody>
        </p:sp>
        <p:sp>
          <p:nvSpPr>
            <p:cNvPr id="296" name="Rectangle 111"/>
            <p:cNvSpPr>
              <a:spLocks noChangeArrowheads="1"/>
            </p:cNvSpPr>
            <p:nvPr/>
          </p:nvSpPr>
          <p:spPr bwMode="auto">
            <a:xfrm>
              <a:off x="2547" y="113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leucine</a:t>
              </a:r>
            </a:p>
          </p:txBody>
        </p:sp>
        <p:sp>
          <p:nvSpPr>
            <p:cNvPr id="297" name="Rectangle 112"/>
            <p:cNvSpPr>
              <a:spLocks noChangeArrowheads="1"/>
            </p:cNvSpPr>
            <p:nvPr/>
          </p:nvSpPr>
          <p:spPr bwMode="auto">
            <a:xfrm>
              <a:off x="3161" y="113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serine</a:t>
              </a:r>
            </a:p>
          </p:txBody>
        </p:sp>
        <p:sp>
          <p:nvSpPr>
            <p:cNvPr id="298" name="Rectangle 113"/>
            <p:cNvSpPr>
              <a:spLocks noChangeArrowheads="1"/>
            </p:cNvSpPr>
            <p:nvPr/>
          </p:nvSpPr>
          <p:spPr bwMode="auto">
            <a:xfrm>
              <a:off x="3775" y="113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stop</a:t>
              </a:r>
            </a:p>
          </p:txBody>
        </p:sp>
        <p:sp>
          <p:nvSpPr>
            <p:cNvPr id="299" name="Rectangle 114"/>
            <p:cNvSpPr>
              <a:spLocks noChangeArrowheads="1"/>
            </p:cNvSpPr>
            <p:nvPr/>
          </p:nvSpPr>
          <p:spPr bwMode="auto">
            <a:xfrm>
              <a:off x="4388" y="113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stop</a:t>
              </a:r>
            </a:p>
          </p:txBody>
        </p:sp>
        <p:sp>
          <p:nvSpPr>
            <p:cNvPr id="300" name="Rectangle 115"/>
            <p:cNvSpPr>
              <a:spLocks noChangeArrowheads="1"/>
            </p:cNvSpPr>
            <p:nvPr/>
          </p:nvSpPr>
          <p:spPr bwMode="auto">
            <a:xfrm>
              <a:off x="2547" y="135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leucine</a:t>
              </a:r>
            </a:p>
          </p:txBody>
        </p:sp>
        <p:sp>
          <p:nvSpPr>
            <p:cNvPr id="301" name="Rectangle 116"/>
            <p:cNvSpPr>
              <a:spLocks noChangeArrowheads="1"/>
            </p:cNvSpPr>
            <p:nvPr/>
          </p:nvSpPr>
          <p:spPr bwMode="auto">
            <a:xfrm>
              <a:off x="3161" y="135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serine</a:t>
              </a:r>
            </a:p>
          </p:txBody>
        </p:sp>
        <p:sp>
          <p:nvSpPr>
            <p:cNvPr id="302" name="Rectangle 117"/>
            <p:cNvSpPr>
              <a:spLocks noChangeArrowheads="1"/>
            </p:cNvSpPr>
            <p:nvPr/>
          </p:nvSpPr>
          <p:spPr bwMode="auto">
            <a:xfrm>
              <a:off x="3775" y="135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stop</a:t>
              </a:r>
            </a:p>
          </p:txBody>
        </p:sp>
        <p:sp>
          <p:nvSpPr>
            <p:cNvPr id="303" name="Rectangle 118"/>
            <p:cNvSpPr>
              <a:spLocks noChangeArrowheads="1"/>
            </p:cNvSpPr>
            <p:nvPr/>
          </p:nvSpPr>
          <p:spPr bwMode="auto">
            <a:xfrm>
              <a:off x="4388" y="135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tryptophan</a:t>
              </a:r>
            </a:p>
          </p:txBody>
        </p:sp>
        <p:sp>
          <p:nvSpPr>
            <p:cNvPr id="304" name="Rectangle 119"/>
            <p:cNvSpPr>
              <a:spLocks noChangeArrowheads="1"/>
            </p:cNvSpPr>
            <p:nvPr/>
          </p:nvSpPr>
          <p:spPr bwMode="auto">
            <a:xfrm>
              <a:off x="2547" y="1563"/>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leucine</a:t>
              </a:r>
            </a:p>
          </p:txBody>
        </p:sp>
        <p:sp>
          <p:nvSpPr>
            <p:cNvPr id="305" name="Rectangle 120"/>
            <p:cNvSpPr>
              <a:spLocks noChangeArrowheads="1"/>
            </p:cNvSpPr>
            <p:nvPr/>
          </p:nvSpPr>
          <p:spPr bwMode="auto">
            <a:xfrm>
              <a:off x="3161" y="1563"/>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proline</a:t>
              </a:r>
            </a:p>
          </p:txBody>
        </p:sp>
        <p:sp>
          <p:nvSpPr>
            <p:cNvPr id="306" name="Rectangle 121"/>
            <p:cNvSpPr>
              <a:spLocks noChangeArrowheads="1"/>
            </p:cNvSpPr>
            <p:nvPr/>
          </p:nvSpPr>
          <p:spPr bwMode="auto">
            <a:xfrm>
              <a:off x="3775" y="1563"/>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histidine</a:t>
              </a:r>
            </a:p>
          </p:txBody>
        </p:sp>
        <p:sp>
          <p:nvSpPr>
            <p:cNvPr id="307" name="Rectangle 122"/>
            <p:cNvSpPr>
              <a:spLocks noChangeArrowheads="1"/>
            </p:cNvSpPr>
            <p:nvPr/>
          </p:nvSpPr>
          <p:spPr bwMode="auto">
            <a:xfrm>
              <a:off x="4388" y="1563"/>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arginine</a:t>
              </a:r>
            </a:p>
          </p:txBody>
        </p:sp>
        <p:sp>
          <p:nvSpPr>
            <p:cNvPr id="308" name="Rectangle 123"/>
            <p:cNvSpPr>
              <a:spLocks noChangeArrowheads="1"/>
            </p:cNvSpPr>
            <p:nvPr/>
          </p:nvSpPr>
          <p:spPr bwMode="auto">
            <a:xfrm>
              <a:off x="2547" y="1776"/>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leucine</a:t>
              </a:r>
            </a:p>
          </p:txBody>
        </p:sp>
        <p:sp>
          <p:nvSpPr>
            <p:cNvPr id="309" name="Rectangle 124"/>
            <p:cNvSpPr>
              <a:spLocks noChangeArrowheads="1"/>
            </p:cNvSpPr>
            <p:nvPr/>
          </p:nvSpPr>
          <p:spPr bwMode="auto">
            <a:xfrm>
              <a:off x="3161" y="1776"/>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proline</a:t>
              </a:r>
            </a:p>
          </p:txBody>
        </p:sp>
        <p:sp>
          <p:nvSpPr>
            <p:cNvPr id="310" name="Rectangle 125"/>
            <p:cNvSpPr>
              <a:spLocks noChangeArrowheads="1"/>
            </p:cNvSpPr>
            <p:nvPr/>
          </p:nvSpPr>
          <p:spPr bwMode="auto">
            <a:xfrm>
              <a:off x="3775" y="1776"/>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histidine</a:t>
              </a:r>
            </a:p>
          </p:txBody>
        </p:sp>
        <p:sp>
          <p:nvSpPr>
            <p:cNvPr id="311" name="Rectangle 126"/>
            <p:cNvSpPr>
              <a:spLocks noChangeArrowheads="1"/>
            </p:cNvSpPr>
            <p:nvPr/>
          </p:nvSpPr>
          <p:spPr bwMode="auto">
            <a:xfrm>
              <a:off x="4388" y="1776"/>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arginine</a:t>
              </a:r>
            </a:p>
          </p:txBody>
        </p:sp>
        <p:sp>
          <p:nvSpPr>
            <p:cNvPr id="312" name="Rectangle 127"/>
            <p:cNvSpPr>
              <a:spLocks noChangeArrowheads="1"/>
            </p:cNvSpPr>
            <p:nvPr/>
          </p:nvSpPr>
          <p:spPr bwMode="auto">
            <a:xfrm>
              <a:off x="2547" y="1989"/>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leucine</a:t>
              </a:r>
            </a:p>
          </p:txBody>
        </p:sp>
        <p:sp>
          <p:nvSpPr>
            <p:cNvPr id="313" name="Rectangle 128"/>
            <p:cNvSpPr>
              <a:spLocks noChangeArrowheads="1"/>
            </p:cNvSpPr>
            <p:nvPr/>
          </p:nvSpPr>
          <p:spPr bwMode="auto">
            <a:xfrm>
              <a:off x="3161" y="1989"/>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proline</a:t>
              </a:r>
            </a:p>
          </p:txBody>
        </p:sp>
        <p:sp>
          <p:nvSpPr>
            <p:cNvPr id="314" name="Rectangle 129"/>
            <p:cNvSpPr>
              <a:spLocks noChangeArrowheads="1"/>
            </p:cNvSpPr>
            <p:nvPr/>
          </p:nvSpPr>
          <p:spPr bwMode="auto">
            <a:xfrm>
              <a:off x="3775" y="1989"/>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glutamine</a:t>
              </a:r>
            </a:p>
          </p:txBody>
        </p:sp>
        <p:sp>
          <p:nvSpPr>
            <p:cNvPr id="315" name="Rectangle 130"/>
            <p:cNvSpPr>
              <a:spLocks noChangeArrowheads="1"/>
            </p:cNvSpPr>
            <p:nvPr/>
          </p:nvSpPr>
          <p:spPr bwMode="auto">
            <a:xfrm>
              <a:off x="4388" y="1989"/>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arginine</a:t>
              </a:r>
            </a:p>
          </p:txBody>
        </p:sp>
        <p:sp>
          <p:nvSpPr>
            <p:cNvPr id="316" name="Rectangle 131"/>
            <p:cNvSpPr>
              <a:spLocks noChangeArrowheads="1"/>
            </p:cNvSpPr>
            <p:nvPr/>
          </p:nvSpPr>
          <p:spPr bwMode="auto">
            <a:xfrm>
              <a:off x="2547" y="2202"/>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leucine</a:t>
              </a:r>
            </a:p>
          </p:txBody>
        </p:sp>
        <p:sp>
          <p:nvSpPr>
            <p:cNvPr id="317" name="Rectangle 132"/>
            <p:cNvSpPr>
              <a:spLocks noChangeArrowheads="1"/>
            </p:cNvSpPr>
            <p:nvPr/>
          </p:nvSpPr>
          <p:spPr bwMode="auto">
            <a:xfrm>
              <a:off x="3161" y="2202"/>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proline</a:t>
              </a:r>
            </a:p>
          </p:txBody>
        </p:sp>
        <p:sp>
          <p:nvSpPr>
            <p:cNvPr id="318" name="Rectangle 133"/>
            <p:cNvSpPr>
              <a:spLocks noChangeArrowheads="1"/>
            </p:cNvSpPr>
            <p:nvPr/>
          </p:nvSpPr>
          <p:spPr bwMode="auto">
            <a:xfrm>
              <a:off x="3775" y="2202"/>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glutamine</a:t>
              </a:r>
            </a:p>
          </p:txBody>
        </p:sp>
        <p:sp>
          <p:nvSpPr>
            <p:cNvPr id="319" name="Rectangle 134"/>
            <p:cNvSpPr>
              <a:spLocks noChangeArrowheads="1"/>
            </p:cNvSpPr>
            <p:nvPr/>
          </p:nvSpPr>
          <p:spPr bwMode="auto">
            <a:xfrm>
              <a:off x="4388" y="2202"/>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arginine</a:t>
              </a:r>
            </a:p>
          </p:txBody>
        </p:sp>
        <p:sp>
          <p:nvSpPr>
            <p:cNvPr id="320" name="Rectangle 135"/>
            <p:cNvSpPr>
              <a:spLocks noChangeArrowheads="1"/>
            </p:cNvSpPr>
            <p:nvPr/>
          </p:nvSpPr>
          <p:spPr bwMode="auto">
            <a:xfrm>
              <a:off x="2266" y="1017"/>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U</a:t>
              </a:r>
            </a:p>
          </p:txBody>
        </p:sp>
        <p:sp>
          <p:nvSpPr>
            <p:cNvPr id="321" name="Rectangle 136"/>
            <p:cNvSpPr>
              <a:spLocks noChangeArrowheads="1"/>
            </p:cNvSpPr>
            <p:nvPr/>
          </p:nvSpPr>
          <p:spPr bwMode="auto">
            <a:xfrm>
              <a:off x="2266" y="1869"/>
              <a:ext cx="28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a:t>
              </a:r>
            </a:p>
          </p:txBody>
        </p:sp>
        <p:sp>
          <p:nvSpPr>
            <p:cNvPr id="322" name="Rectangle 137"/>
            <p:cNvSpPr>
              <a:spLocks noChangeArrowheads="1"/>
            </p:cNvSpPr>
            <p:nvPr/>
          </p:nvSpPr>
          <p:spPr bwMode="auto">
            <a:xfrm>
              <a:off x="2547" y="2415"/>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isoleucine</a:t>
              </a:r>
            </a:p>
          </p:txBody>
        </p:sp>
        <p:sp>
          <p:nvSpPr>
            <p:cNvPr id="323" name="Rectangle 138"/>
            <p:cNvSpPr>
              <a:spLocks noChangeArrowheads="1"/>
            </p:cNvSpPr>
            <p:nvPr/>
          </p:nvSpPr>
          <p:spPr bwMode="auto">
            <a:xfrm>
              <a:off x="3161" y="2415"/>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threonine</a:t>
              </a:r>
            </a:p>
          </p:txBody>
        </p:sp>
        <p:sp>
          <p:nvSpPr>
            <p:cNvPr id="324" name="Rectangle 139"/>
            <p:cNvSpPr>
              <a:spLocks noChangeArrowheads="1"/>
            </p:cNvSpPr>
            <p:nvPr/>
          </p:nvSpPr>
          <p:spPr bwMode="auto">
            <a:xfrm>
              <a:off x="3775" y="2415"/>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asparagine</a:t>
              </a:r>
            </a:p>
          </p:txBody>
        </p:sp>
        <p:sp>
          <p:nvSpPr>
            <p:cNvPr id="325" name="Rectangle 140"/>
            <p:cNvSpPr>
              <a:spLocks noChangeArrowheads="1"/>
            </p:cNvSpPr>
            <p:nvPr/>
          </p:nvSpPr>
          <p:spPr bwMode="auto">
            <a:xfrm>
              <a:off x="4388" y="2415"/>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serine</a:t>
              </a:r>
            </a:p>
          </p:txBody>
        </p:sp>
        <p:sp>
          <p:nvSpPr>
            <p:cNvPr id="326" name="Rectangle 141"/>
            <p:cNvSpPr>
              <a:spLocks noChangeArrowheads="1"/>
            </p:cNvSpPr>
            <p:nvPr/>
          </p:nvSpPr>
          <p:spPr bwMode="auto">
            <a:xfrm>
              <a:off x="2547" y="2628"/>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isoleucine</a:t>
              </a:r>
            </a:p>
          </p:txBody>
        </p:sp>
        <p:sp>
          <p:nvSpPr>
            <p:cNvPr id="327" name="Rectangle 142"/>
            <p:cNvSpPr>
              <a:spLocks noChangeArrowheads="1"/>
            </p:cNvSpPr>
            <p:nvPr/>
          </p:nvSpPr>
          <p:spPr bwMode="auto">
            <a:xfrm>
              <a:off x="3161" y="2628"/>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threonine</a:t>
              </a:r>
            </a:p>
          </p:txBody>
        </p:sp>
        <p:sp>
          <p:nvSpPr>
            <p:cNvPr id="328" name="Rectangle 143"/>
            <p:cNvSpPr>
              <a:spLocks noChangeArrowheads="1"/>
            </p:cNvSpPr>
            <p:nvPr/>
          </p:nvSpPr>
          <p:spPr bwMode="auto">
            <a:xfrm>
              <a:off x="3775" y="2628"/>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asparagine</a:t>
              </a:r>
            </a:p>
          </p:txBody>
        </p:sp>
        <p:sp>
          <p:nvSpPr>
            <p:cNvPr id="329" name="Rectangle 144"/>
            <p:cNvSpPr>
              <a:spLocks noChangeArrowheads="1"/>
            </p:cNvSpPr>
            <p:nvPr/>
          </p:nvSpPr>
          <p:spPr bwMode="auto">
            <a:xfrm>
              <a:off x="4388" y="2628"/>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serine</a:t>
              </a:r>
            </a:p>
          </p:txBody>
        </p:sp>
        <p:sp>
          <p:nvSpPr>
            <p:cNvPr id="330" name="Rectangle 145"/>
            <p:cNvSpPr>
              <a:spLocks noChangeArrowheads="1"/>
            </p:cNvSpPr>
            <p:nvPr/>
          </p:nvSpPr>
          <p:spPr bwMode="auto">
            <a:xfrm>
              <a:off x="2547" y="2841"/>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isoleucine</a:t>
              </a:r>
            </a:p>
          </p:txBody>
        </p:sp>
        <p:sp>
          <p:nvSpPr>
            <p:cNvPr id="331" name="Rectangle 146"/>
            <p:cNvSpPr>
              <a:spLocks noChangeArrowheads="1"/>
            </p:cNvSpPr>
            <p:nvPr/>
          </p:nvSpPr>
          <p:spPr bwMode="auto">
            <a:xfrm>
              <a:off x="3161" y="2841"/>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threonine</a:t>
              </a:r>
            </a:p>
          </p:txBody>
        </p:sp>
        <p:sp>
          <p:nvSpPr>
            <p:cNvPr id="332" name="Rectangle 147"/>
            <p:cNvSpPr>
              <a:spLocks noChangeArrowheads="1"/>
            </p:cNvSpPr>
            <p:nvPr/>
          </p:nvSpPr>
          <p:spPr bwMode="auto">
            <a:xfrm>
              <a:off x="3775" y="2841"/>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lysine</a:t>
              </a:r>
            </a:p>
          </p:txBody>
        </p:sp>
        <p:sp>
          <p:nvSpPr>
            <p:cNvPr id="333" name="Rectangle 148"/>
            <p:cNvSpPr>
              <a:spLocks noChangeArrowheads="1"/>
            </p:cNvSpPr>
            <p:nvPr/>
          </p:nvSpPr>
          <p:spPr bwMode="auto">
            <a:xfrm>
              <a:off x="4388" y="2841"/>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arginine</a:t>
              </a:r>
            </a:p>
          </p:txBody>
        </p:sp>
        <p:sp>
          <p:nvSpPr>
            <p:cNvPr id="334" name="Rectangle 149"/>
            <p:cNvSpPr>
              <a:spLocks noChangeArrowheads="1"/>
            </p:cNvSpPr>
            <p:nvPr/>
          </p:nvSpPr>
          <p:spPr bwMode="auto">
            <a:xfrm>
              <a:off x="2547" y="3001"/>
              <a:ext cx="65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(start)</a:t>
              </a:r>
            </a:p>
            <a:p>
              <a:pPr algn="ctr">
                <a:spcBef>
                  <a:spcPct val="0"/>
                </a:spcBef>
                <a:buSzTx/>
                <a:buFontTx/>
                <a:buNone/>
              </a:pPr>
              <a:r>
                <a:rPr lang="en-US" altLang="en-US" sz="1200">
                  <a:solidFill>
                    <a:srgbClr val="000000"/>
                  </a:solidFill>
                </a:rPr>
                <a:t>methionine</a:t>
              </a:r>
            </a:p>
          </p:txBody>
        </p:sp>
        <p:sp>
          <p:nvSpPr>
            <p:cNvPr id="335" name="Rectangle 150"/>
            <p:cNvSpPr>
              <a:spLocks noChangeArrowheads="1"/>
            </p:cNvSpPr>
            <p:nvPr/>
          </p:nvSpPr>
          <p:spPr bwMode="auto">
            <a:xfrm>
              <a:off x="3161" y="305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threonine</a:t>
              </a:r>
            </a:p>
          </p:txBody>
        </p:sp>
        <p:sp>
          <p:nvSpPr>
            <p:cNvPr id="336" name="Rectangle 151"/>
            <p:cNvSpPr>
              <a:spLocks noChangeArrowheads="1"/>
            </p:cNvSpPr>
            <p:nvPr/>
          </p:nvSpPr>
          <p:spPr bwMode="auto">
            <a:xfrm>
              <a:off x="3775" y="305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lysine</a:t>
              </a:r>
            </a:p>
          </p:txBody>
        </p:sp>
        <p:sp>
          <p:nvSpPr>
            <p:cNvPr id="337" name="Rectangle 152"/>
            <p:cNvSpPr>
              <a:spLocks noChangeArrowheads="1"/>
            </p:cNvSpPr>
            <p:nvPr/>
          </p:nvSpPr>
          <p:spPr bwMode="auto">
            <a:xfrm>
              <a:off x="4388" y="305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arginine</a:t>
              </a:r>
            </a:p>
          </p:txBody>
        </p:sp>
        <p:sp>
          <p:nvSpPr>
            <p:cNvPr id="338" name="Rectangle 153"/>
            <p:cNvSpPr>
              <a:spLocks noChangeArrowheads="1"/>
            </p:cNvSpPr>
            <p:nvPr/>
          </p:nvSpPr>
          <p:spPr bwMode="auto">
            <a:xfrm>
              <a:off x="2547" y="3267"/>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valine</a:t>
              </a:r>
            </a:p>
          </p:txBody>
        </p:sp>
        <p:sp>
          <p:nvSpPr>
            <p:cNvPr id="339" name="Rectangle 154"/>
            <p:cNvSpPr>
              <a:spLocks noChangeArrowheads="1"/>
            </p:cNvSpPr>
            <p:nvPr/>
          </p:nvSpPr>
          <p:spPr bwMode="auto">
            <a:xfrm>
              <a:off x="3161" y="3267"/>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alanine</a:t>
              </a:r>
            </a:p>
          </p:txBody>
        </p:sp>
        <p:sp>
          <p:nvSpPr>
            <p:cNvPr id="340" name="Rectangle 155"/>
            <p:cNvSpPr>
              <a:spLocks noChangeArrowheads="1"/>
            </p:cNvSpPr>
            <p:nvPr/>
          </p:nvSpPr>
          <p:spPr bwMode="auto">
            <a:xfrm>
              <a:off x="3775" y="3267"/>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aspartate</a:t>
              </a:r>
            </a:p>
          </p:txBody>
        </p:sp>
        <p:sp>
          <p:nvSpPr>
            <p:cNvPr id="341" name="Rectangle 156"/>
            <p:cNvSpPr>
              <a:spLocks noChangeArrowheads="1"/>
            </p:cNvSpPr>
            <p:nvPr/>
          </p:nvSpPr>
          <p:spPr bwMode="auto">
            <a:xfrm>
              <a:off x="4388" y="3267"/>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glycine</a:t>
              </a:r>
            </a:p>
          </p:txBody>
        </p:sp>
        <p:sp>
          <p:nvSpPr>
            <p:cNvPr id="342" name="Rectangle 157"/>
            <p:cNvSpPr>
              <a:spLocks noChangeArrowheads="1"/>
            </p:cNvSpPr>
            <p:nvPr/>
          </p:nvSpPr>
          <p:spPr bwMode="auto">
            <a:xfrm>
              <a:off x="2547" y="348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valine</a:t>
              </a:r>
            </a:p>
          </p:txBody>
        </p:sp>
        <p:sp>
          <p:nvSpPr>
            <p:cNvPr id="343" name="Rectangle 158"/>
            <p:cNvSpPr>
              <a:spLocks noChangeArrowheads="1"/>
            </p:cNvSpPr>
            <p:nvPr/>
          </p:nvSpPr>
          <p:spPr bwMode="auto">
            <a:xfrm>
              <a:off x="3161" y="348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alanine</a:t>
              </a:r>
            </a:p>
          </p:txBody>
        </p:sp>
        <p:sp>
          <p:nvSpPr>
            <p:cNvPr id="344" name="Rectangle 159"/>
            <p:cNvSpPr>
              <a:spLocks noChangeArrowheads="1"/>
            </p:cNvSpPr>
            <p:nvPr/>
          </p:nvSpPr>
          <p:spPr bwMode="auto">
            <a:xfrm>
              <a:off x="3775" y="348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aspartate</a:t>
              </a:r>
            </a:p>
          </p:txBody>
        </p:sp>
        <p:sp>
          <p:nvSpPr>
            <p:cNvPr id="345" name="Rectangle 160"/>
            <p:cNvSpPr>
              <a:spLocks noChangeArrowheads="1"/>
            </p:cNvSpPr>
            <p:nvPr/>
          </p:nvSpPr>
          <p:spPr bwMode="auto">
            <a:xfrm>
              <a:off x="4388" y="348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glycine</a:t>
              </a:r>
            </a:p>
          </p:txBody>
        </p:sp>
        <p:sp>
          <p:nvSpPr>
            <p:cNvPr id="346" name="Rectangle 161"/>
            <p:cNvSpPr>
              <a:spLocks noChangeArrowheads="1"/>
            </p:cNvSpPr>
            <p:nvPr/>
          </p:nvSpPr>
          <p:spPr bwMode="auto">
            <a:xfrm>
              <a:off x="2547" y="3694"/>
              <a:ext cx="65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400">
                  <a:solidFill>
                    <a:srgbClr val="000000"/>
                  </a:solidFill>
                </a:rPr>
                <a:t>valine</a:t>
              </a:r>
            </a:p>
          </p:txBody>
        </p:sp>
        <p:sp>
          <p:nvSpPr>
            <p:cNvPr id="347" name="Rectangle 162"/>
            <p:cNvSpPr>
              <a:spLocks noChangeArrowheads="1"/>
            </p:cNvSpPr>
            <p:nvPr/>
          </p:nvSpPr>
          <p:spPr bwMode="auto">
            <a:xfrm>
              <a:off x="3161" y="369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alanine</a:t>
              </a:r>
            </a:p>
          </p:txBody>
        </p:sp>
        <p:sp>
          <p:nvSpPr>
            <p:cNvPr id="348" name="Rectangle 163"/>
            <p:cNvSpPr>
              <a:spLocks noChangeArrowheads="1"/>
            </p:cNvSpPr>
            <p:nvPr/>
          </p:nvSpPr>
          <p:spPr bwMode="auto">
            <a:xfrm>
              <a:off x="3775" y="369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glutamate</a:t>
              </a:r>
            </a:p>
          </p:txBody>
        </p:sp>
        <p:sp>
          <p:nvSpPr>
            <p:cNvPr id="349" name="Rectangle 164"/>
            <p:cNvSpPr>
              <a:spLocks noChangeArrowheads="1"/>
            </p:cNvSpPr>
            <p:nvPr/>
          </p:nvSpPr>
          <p:spPr bwMode="auto">
            <a:xfrm>
              <a:off x="4388" y="369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glycine</a:t>
              </a:r>
            </a:p>
          </p:txBody>
        </p:sp>
        <p:sp>
          <p:nvSpPr>
            <p:cNvPr id="350" name="Rectangle 165"/>
            <p:cNvSpPr>
              <a:spLocks noChangeArrowheads="1"/>
            </p:cNvSpPr>
            <p:nvPr/>
          </p:nvSpPr>
          <p:spPr bwMode="auto">
            <a:xfrm>
              <a:off x="2547" y="390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valine</a:t>
              </a:r>
            </a:p>
          </p:txBody>
        </p:sp>
        <p:sp>
          <p:nvSpPr>
            <p:cNvPr id="351" name="Rectangle 166"/>
            <p:cNvSpPr>
              <a:spLocks noChangeArrowheads="1"/>
            </p:cNvSpPr>
            <p:nvPr/>
          </p:nvSpPr>
          <p:spPr bwMode="auto">
            <a:xfrm>
              <a:off x="3161" y="390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alanine</a:t>
              </a:r>
            </a:p>
          </p:txBody>
        </p:sp>
        <p:sp>
          <p:nvSpPr>
            <p:cNvPr id="352" name="Rectangle 167"/>
            <p:cNvSpPr>
              <a:spLocks noChangeArrowheads="1"/>
            </p:cNvSpPr>
            <p:nvPr/>
          </p:nvSpPr>
          <p:spPr bwMode="auto">
            <a:xfrm>
              <a:off x="3775" y="390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glutamate</a:t>
              </a:r>
            </a:p>
          </p:txBody>
        </p:sp>
        <p:sp>
          <p:nvSpPr>
            <p:cNvPr id="353" name="Rectangle 168"/>
            <p:cNvSpPr>
              <a:spLocks noChangeArrowheads="1"/>
            </p:cNvSpPr>
            <p:nvPr/>
          </p:nvSpPr>
          <p:spPr bwMode="auto">
            <a:xfrm>
              <a:off x="4388" y="390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glycine</a:t>
              </a:r>
            </a:p>
          </p:txBody>
        </p:sp>
        <p:sp>
          <p:nvSpPr>
            <p:cNvPr id="354" name="Rectangle 169"/>
            <p:cNvSpPr>
              <a:spLocks noChangeArrowheads="1"/>
            </p:cNvSpPr>
            <p:nvPr/>
          </p:nvSpPr>
          <p:spPr bwMode="auto">
            <a:xfrm>
              <a:off x="2266" y="2722"/>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a:t>
              </a:r>
            </a:p>
          </p:txBody>
        </p:sp>
        <p:sp>
          <p:nvSpPr>
            <p:cNvPr id="355" name="Rectangle 170"/>
            <p:cNvSpPr>
              <a:spLocks noChangeArrowheads="1"/>
            </p:cNvSpPr>
            <p:nvPr/>
          </p:nvSpPr>
          <p:spPr bwMode="auto">
            <a:xfrm>
              <a:off x="2266" y="3574"/>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a:t>
              </a:r>
            </a:p>
          </p:txBody>
        </p:sp>
        <p:sp>
          <p:nvSpPr>
            <p:cNvPr id="356" name="Rectangle 171"/>
            <p:cNvSpPr>
              <a:spLocks noChangeArrowheads="1"/>
            </p:cNvSpPr>
            <p:nvPr/>
          </p:nvSpPr>
          <p:spPr bwMode="auto">
            <a:xfrm>
              <a:off x="5028" y="698"/>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U</a:t>
              </a:r>
            </a:p>
          </p:txBody>
        </p:sp>
        <p:sp>
          <p:nvSpPr>
            <p:cNvPr id="357" name="Rectangle 172"/>
            <p:cNvSpPr>
              <a:spLocks noChangeArrowheads="1"/>
            </p:cNvSpPr>
            <p:nvPr/>
          </p:nvSpPr>
          <p:spPr bwMode="auto">
            <a:xfrm>
              <a:off x="5028" y="911"/>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a:t>
              </a:r>
            </a:p>
          </p:txBody>
        </p:sp>
        <p:sp>
          <p:nvSpPr>
            <p:cNvPr id="358" name="Rectangle 173"/>
            <p:cNvSpPr>
              <a:spLocks noChangeArrowheads="1"/>
            </p:cNvSpPr>
            <p:nvPr/>
          </p:nvSpPr>
          <p:spPr bwMode="auto">
            <a:xfrm>
              <a:off x="5028" y="1124"/>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a:t>
              </a:r>
            </a:p>
          </p:txBody>
        </p:sp>
        <p:sp>
          <p:nvSpPr>
            <p:cNvPr id="359" name="Rectangle 174"/>
            <p:cNvSpPr>
              <a:spLocks noChangeArrowheads="1"/>
            </p:cNvSpPr>
            <p:nvPr/>
          </p:nvSpPr>
          <p:spPr bwMode="auto">
            <a:xfrm>
              <a:off x="5028" y="1337"/>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a:t>
              </a:r>
            </a:p>
          </p:txBody>
        </p:sp>
        <p:sp>
          <p:nvSpPr>
            <p:cNvPr id="360" name="Rectangle 175"/>
            <p:cNvSpPr>
              <a:spLocks noChangeArrowheads="1"/>
            </p:cNvSpPr>
            <p:nvPr/>
          </p:nvSpPr>
          <p:spPr bwMode="auto">
            <a:xfrm>
              <a:off x="5028" y="1550"/>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U</a:t>
              </a:r>
            </a:p>
          </p:txBody>
        </p:sp>
        <p:sp>
          <p:nvSpPr>
            <p:cNvPr id="361" name="Rectangle 176"/>
            <p:cNvSpPr>
              <a:spLocks noChangeArrowheads="1"/>
            </p:cNvSpPr>
            <p:nvPr/>
          </p:nvSpPr>
          <p:spPr bwMode="auto">
            <a:xfrm>
              <a:off x="5028" y="1763"/>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a:t>
              </a:r>
            </a:p>
          </p:txBody>
        </p:sp>
        <p:sp>
          <p:nvSpPr>
            <p:cNvPr id="362" name="Rectangle 177"/>
            <p:cNvSpPr>
              <a:spLocks noChangeArrowheads="1"/>
            </p:cNvSpPr>
            <p:nvPr/>
          </p:nvSpPr>
          <p:spPr bwMode="auto">
            <a:xfrm>
              <a:off x="5028" y="1976"/>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a:t>
              </a:r>
            </a:p>
          </p:txBody>
        </p:sp>
        <p:sp>
          <p:nvSpPr>
            <p:cNvPr id="363" name="Rectangle 178"/>
            <p:cNvSpPr>
              <a:spLocks noChangeArrowheads="1"/>
            </p:cNvSpPr>
            <p:nvPr/>
          </p:nvSpPr>
          <p:spPr bwMode="auto">
            <a:xfrm>
              <a:off x="5028" y="2189"/>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a:t>
              </a:r>
            </a:p>
          </p:txBody>
        </p:sp>
        <p:sp>
          <p:nvSpPr>
            <p:cNvPr id="364" name="Rectangle 179"/>
            <p:cNvSpPr>
              <a:spLocks noChangeArrowheads="1"/>
            </p:cNvSpPr>
            <p:nvPr/>
          </p:nvSpPr>
          <p:spPr bwMode="auto">
            <a:xfrm>
              <a:off x="5028" y="2402"/>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U</a:t>
              </a:r>
            </a:p>
          </p:txBody>
        </p:sp>
        <p:sp>
          <p:nvSpPr>
            <p:cNvPr id="365" name="Rectangle 180"/>
            <p:cNvSpPr>
              <a:spLocks noChangeArrowheads="1"/>
            </p:cNvSpPr>
            <p:nvPr/>
          </p:nvSpPr>
          <p:spPr bwMode="auto">
            <a:xfrm>
              <a:off x="5028" y="2615"/>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a:t>
              </a:r>
            </a:p>
          </p:txBody>
        </p:sp>
        <p:sp>
          <p:nvSpPr>
            <p:cNvPr id="366" name="Rectangle 181"/>
            <p:cNvSpPr>
              <a:spLocks noChangeArrowheads="1"/>
            </p:cNvSpPr>
            <p:nvPr/>
          </p:nvSpPr>
          <p:spPr bwMode="auto">
            <a:xfrm>
              <a:off x="5028" y="2828"/>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a:t>
              </a:r>
            </a:p>
          </p:txBody>
        </p:sp>
        <p:sp>
          <p:nvSpPr>
            <p:cNvPr id="367" name="Rectangle 182"/>
            <p:cNvSpPr>
              <a:spLocks noChangeArrowheads="1"/>
            </p:cNvSpPr>
            <p:nvPr/>
          </p:nvSpPr>
          <p:spPr bwMode="auto">
            <a:xfrm>
              <a:off x="5028" y="3041"/>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a:t>
              </a:r>
            </a:p>
          </p:txBody>
        </p:sp>
        <p:sp>
          <p:nvSpPr>
            <p:cNvPr id="368" name="Rectangle 183"/>
            <p:cNvSpPr>
              <a:spLocks noChangeArrowheads="1"/>
            </p:cNvSpPr>
            <p:nvPr/>
          </p:nvSpPr>
          <p:spPr bwMode="auto">
            <a:xfrm>
              <a:off x="5028" y="3254"/>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U</a:t>
              </a:r>
            </a:p>
          </p:txBody>
        </p:sp>
        <p:sp>
          <p:nvSpPr>
            <p:cNvPr id="369" name="Rectangle 184"/>
            <p:cNvSpPr>
              <a:spLocks noChangeArrowheads="1"/>
            </p:cNvSpPr>
            <p:nvPr/>
          </p:nvSpPr>
          <p:spPr bwMode="auto">
            <a:xfrm>
              <a:off x="5028" y="3467"/>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C</a:t>
              </a:r>
            </a:p>
          </p:txBody>
        </p:sp>
        <p:sp>
          <p:nvSpPr>
            <p:cNvPr id="370" name="Rectangle 185"/>
            <p:cNvSpPr>
              <a:spLocks noChangeArrowheads="1"/>
            </p:cNvSpPr>
            <p:nvPr/>
          </p:nvSpPr>
          <p:spPr bwMode="auto">
            <a:xfrm>
              <a:off x="5028" y="3680"/>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A</a:t>
              </a:r>
            </a:p>
          </p:txBody>
        </p:sp>
        <p:sp>
          <p:nvSpPr>
            <p:cNvPr id="371" name="Rectangle 186"/>
            <p:cNvSpPr>
              <a:spLocks noChangeArrowheads="1"/>
            </p:cNvSpPr>
            <p:nvPr/>
          </p:nvSpPr>
          <p:spPr bwMode="auto">
            <a:xfrm>
              <a:off x="5028" y="3893"/>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solidFill>
                    <a:srgbClr val="000000"/>
                  </a:solidFill>
                </a:rPr>
                <a:t>G</a:t>
              </a:r>
            </a:p>
          </p:txBody>
        </p:sp>
      </p:grpSp>
      <p:sp>
        <p:nvSpPr>
          <p:cNvPr id="73730"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217091" name="Rectangle 3"/>
          <p:cNvSpPr>
            <a:spLocks noGrp="1" noChangeArrowheads="1"/>
          </p:cNvSpPr>
          <p:nvPr>
            <p:ph type="title" idx="4294967295"/>
          </p:nvPr>
        </p:nvSpPr>
        <p:spPr>
          <a:xfrm>
            <a:off x="152400" y="2819400"/>
            <a:ext cx="2133600" cy="1143000"/>
          </a:xfrm>
        </p:spPr>
        <p:txBody>
          <a:bodyPr/>
          <a:lstStyle/>
          <a:p>
            <a:pPr eaLnBrk="1" hangingPunct="1">
              <a:defRPr/>
            </a:pPr>
            <a:r>
              <a:rPr lang="en-US"/>
              <a:t>Genetic Code</a:t>
            </a:r>
          </a:p>
        </p:txBody>
      </p:sp>
      <p:sp>
        <p:nvSpPr>
          <p:cNvPr id="73733" name="Text Box 187"/>
          <p:cNvSpPr txBox="1">
            <a:spLocks noChangeArrowheads="1"/>
          </p:cNvSpPr>
          <p:nvPr/>
        </p:nvSpPr>
        <p:spPr bwMode="auto">
          <a:xfrm>
            <a:off x="3200400" y="3581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3734" name="AutoShape 188"/>
          <p:cNvSpPr>
            <a:spLocks noChangeArrowheads="1"/>
          </p:cNvSpPr>
          <p:nvPr/>
        </p:nvSpPr>
        <p:spPr bwMode="auto">
          <a:xfrm>
            <a:off x="2900363" y="1295400"/>
            <a:ext cx="3119437" cy="1143000"/>
          </a:xfrm>
          <a:prstGeom prst="rightArrow">
            <a:avLst>
              <a:gd name="adj1" fmla="val 50000"/>
              <a:gd name="adj2" fmla="val 68229"/>
            </a:avLst>
          </a:prstGeom>
          <a:solidFill>
            <a:srgbClr val="F4AAB6"/>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2400">
                <a:solidFill>
                  <a:srgbClr val="000000"/>
                </a:solidFill>
                <a:latin typeface="Times New Roman" panose="02020603050405020304" pitchFamily="18" charset="0"/>
              </a:rPr>
              <a:t>  UAG = Stop Reading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5779" name="Rectangle 3"/>
          <p:cNvSpPr>
            <a:spLocks noGrp="1" noChangeArrowheads="1"/>
          </p:cNvSpPr>
          <p:nvPr>
            <p:ph type="title"/>
          </p:nvPr>
        </p:nvSpPr>
        <p:spPr>
          <a:xfrm>
            <a:off x="533400" y="3276600"/>
            <a:ext cx="7772400" cy="609600"/>
          </a:xfrm>
          <a:noFill/>
          <a:extLst>
            <a:ext uri="{909E8E84-426E-40DD-AFC4-6F175D3DCCD1}">
              <a14:hiddenFill xmlns:a14="http://schemas.microsoft.com/office/drawing/2010/main">
                <a:solidFill>
                  <a:srgbClr val="FFFFFF"/>
                </a:solidFill>
              </a14:hiddenFill>
            </a:ext>
          </a:extLst>
        </p:spPr>
        <p:txBody>
          <a:bodyPr/>
          <a:lstStyle/>
          <a:p>
            <a:r>
              <a:rPr lang="en-US" altLang="en-US" sz="3200">
                <a:solidFill>
                  <a:schemeClr val="accent1"/>
                </a:solidFill>
                <a:effectLst/>
              </a:rPr>
              <a:t>Signal Received from Space</a:t>
            </a:r>
          </a:p>
        </p:txBody>
      </p:sp>
      <p:grpSp>
        <p:nvGrpSpPr>
          <p:cNvPr id="75780" name="Group 24"/>
          <p:cNvGrpSpPr>
            <a:grpSpLocks/>
          </p:cNvGrpSpPr>
          <p:nvPr/>
        </p:nvGrpSpPr>
        <p:grpSpPr bwMode="auto">
          <a:xfrm>
            <a:off x="922338" y="1900238"/>
            <a:ext cx="5395912" cy="1382712"/>
            <a:chOff x="581" y="1197"/>
            <a:chExt cx="3399" cy="871"/>
          </a:xfrm>
        </p:grpSpPr>
        <p:grpSp>
          <p:nvGrpSpPr>
            <p:cNvPr id="75784" name="Group 8"/>
            <p:cNvGrpSpPr>
              <a:grpSpLocks/>
            </p:cNvGrpSpPr>
            <p:nvPr/>
          </p:nvGrpSpPr>
          <p:grpSpPr bwMode="auto">
            <a:xfrm>
              <a:off x="581" y="1197"/>
              <a:ext cx="951" cy="871"/>
              <a:chOff x="581" y="1197"/>
              <a:chExt cx="951" cy="871"/>
            </a:xfrm>
          </p:grpSpPr>
          <p:sp>
            <p:nvSpPr>
              <p:cNvPr id="75800" name="Line 4"/>
              <p:cNvSpPr>
                <a:spLocks noChangeShapeType="1"/>
              </p:cNvSpPr>
              <p:nvPr/>
            </p:nvSpPr>
            <p:spPr bwMode="auto">
              <a:xfrm>
                <a:off x="581"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1" name="Line 5"/>
              <p:cNvSpPr>
                <a:spLocks noChangeShapeType="1"/>
              </p:cNvSpPr>
              <p:nvPr/>
            </p:nvSpPr>
            <p:spPr bwMode="auto">
              <a:xfrm flipV="1">
                <a:off x="816" y="1197"/>
                <a:ext cx="0" cy="8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2" name="Freeform 6"/>
              <p:cNvSpPr>
                <a:spLocks/>
              </p:cNvSpPr>
              <p:nvPr/>
            </p:nvSpPr>
            <p:spPr bwMode="auto">
              <a:xfrm>
                <a:off x="816" y="1200"/>
                <a:ext cx="481" cy="865"/>
              </a:xfrm>
              <a:custGeom>
                <a:avLst/>
                <a:gdLst>
                  <a:gd name="T0" fmla="*/ 0 w 481"/>
                  <a:gd name="T1" fmla="*/ 0 h 865"/>
                  <a:gd name="T2" fmla="*/ 6 w 481"/>
                  <a:gd name="T3" fmla="*/ 18 h 865"/>
                  <a:gd name="T4" fmla="*/ 18 w 481"/>
                  <a:gd name="T5" fmla="*/ 36 h 865"/>
                  <a:gd name="T6" fmla="*/ 24 w 481"/>
                  <a:gd name="T7" fmla="*/ 54 h 865"/>
                  <a:gd name="T8" fmla="*/ 36 w 481"/>
                  <a:gd name="T9" fmla="*/ 72 h 865"/>
                  <a:gd name="T10" fmla="*/ 49 w 481"/>
                  <a:gd name="T11" fmla="*/ 89 h 865"/>
                  <a:gd name="T12" fmla="*/ 61 w 481"/>
                  <a:gd name="T13" fmla="*/ 107 h 865"/>
                  <a:gd name="T14" fmla="*/ 73 w 481"/>
                  <a:gd name="T15" fmla="*/ 125 h 865"/>
                  <a:gd name="T16" fmla="*/ 91 w 481"/>
                  <a:gd name="T17" fmla="*/ 143 h 865"/>
                  <a:gd name="T18" fmla="*/ 109 w 481"/>
                  <a:gd name="T19" fmla="*/ 155 h 865"/>
                  <a:gd name="T20" fmla="*/ 128 w 481"/>
                  <a:gd name="T21" fmla="*/ 167 h 865"/>
                  <a:gd name="T22" fmla="*/ 134 w 481"/>
                  <a:gd name="T23" fmla="*/ 185 h 865"/>
                  <a:gd name="T24" fmla="*/ 140 w 481"/>
                  <a:gd name="T25" fmla="*/ 203 h 865"/>
                  <a:gd name="T26" fmla="*/ 146 w 481"/>
                  <a:gd name="T27" fmla="*/ 226 h 865"/>
                  <a:gd name="T28" fmla="*/ 164 w 481"/>
                  <a:gd name="T29" fmla="*/ 238 h 865"/>
                  <a:gd name="T30" fmla="*/ 176 w 481"/>
                  <a:gd name="T31" fmla="*/ 256 h 865"/>
                  <a:gd name="T32" fmla="*/ 194 w 481"/>
                  <a:gd name="T33" fmla="*/ 274 h 865"/>
                  <a:gd name="T34" fmla="*/ 201 w 481"/>
                  <a:gd name="T35" fmla="*/ 292 h 865"/>
                  <a:gd name="T36" fmla="*/ 201 w 481"/>
                  <a:gd name="T37" fmla="*/ 310 h 865"/>
                  <a:gd name="T38" fmla="*/ 207 w 481"/>
                  <a:gd name="T39" fmla="*/ 328 h 865"/>
                  <a:gd name="T40" fmla="*/ 213 w 481"/>
                  <a:gd name="T41" fmla="*/ 346 h 865"/>
                  <a:gd name="T42" fmla="*/ 225 w 481"/>
                  <a:gd name="T43" fmla="*/ 363 h 865"/>
                  <a:gd name="T44" fmla="*/ 243 w 481"/>
                  <a:gd name="T45" fmla="*/ 381 h 865"/>
                  <a:gd name="T46" fmla="*/ 261 w 481"/>
                  <a:gd name="T47" fmla="*/ 393 h 865"/>
                  <a:gd name="T48" fmla="*/ 273 w 481"/>
                  <a:gd name="T49" fmla="*/ 411 h 865"/>
                  <a:gd name="T50" fmla="*/ 286 w 481"/>
                  <a:gd name="T51" fmla="*/ 429 h 865"/>
                  <a:gd name="T52" fmla="*/ 292 w 481"/>
                  <a:gd name="T53" fmla="*/ 447 h 865"/>
                  <a:gd name="T54" fmla="*/ 298 w 481"/>
                  <a:gd name="T55" fmla="*/ 465 h 865"/>
                  <a:gd name="T56" fmla="*/ 310 w 481"/>
                  <a:gd name="T57" fmla="*/ 483 h 865"/>
                  <a:gd name="T58" fmla="*/ 310 w 481"/>
                  <a:gd name="T59" fmla="*/ 501 h 865"/>
                  <a:gd name="T60" fmla="*/ 316 w 481"/>
                  <a:gd name="T61" fmla="*/ 518 h 865"/>
                  <a:gd name="T62" fmla="*/ 328 w 481"/>
                  <a:gd name="T63" fmla="*/ 536 h 865"/>
                  <a:gd name="T64" fmla="*/ 340 w 481"/>
                  <a:gd name="T65" fmla="*/ 554 h 865"/>
                  <a:gd name="T66" fmla="*/ 358 w 481"/>
                  <a:gd name="T67" fmla="*/ 572 h 865"/>
                  <a:gd name="T68" fmla="*/ 358 w 481"/>
                  <a:gd name="T69" fmla="*/ 590 h 865"/>
                  <a:gd name="T70" fmla="*/ 358 w 481"/>
                  <a:gd name="T71" fmla="*/ 608 h 865"/>
                  <a:gd name="T72" fmla="*/ 371 w 481"/>
                  <a:gd name="T73" fmla="*/ 632 h 865"/>
                  <a:gd name="T74" fmla="*/ 383 w 481"/>
                  <a:gd name="T75" fmla="*/ 649 h 865"/>
                  <a:gd name="T76" fmla="*/ 389 w 481"/>
                  <a:gd name="T77" fmla="*/ 667 h 865"/>
                  <a:gd name="T78" fmla="*/ 395 w 481"/>
                  <a:gd name="T79" fmla="*/ 685 h 865"/>
                  <a:gd name="T80" fmla="*/ 401 w 481"/>
                  <a:gd name="T81" fmla="*/ 703 h 865"/>
                  <a:gd name="T82" fmla="*/ 413 w 481"/>
                  <a:gd name="T83" fmla="*/ 721 h 865"/>
                  <a:gd name="T84" fmla="*/ 425 w 481"/>
                  <a:gd name="T85" fmla="*/ 739 h 865"/>
                  <a:gd name="T86" fmla="*/ 431 w 481"/>
                  <a:gd name="T87" fmla="*/ 757 h 865"/>
                  <a:gd name="T88" fmla="*/ 431 w 481"/>
                  <a:gd name="T89" fmla="*/ 775 h 865"/>
                  <a:gd name="T90" fmla="*/ 444 w 481"/>
                  <a:gd name="T91" fmla="*/ 792 h 865"/>
                  <a:gd name="T92" fmla="*/ 456 w 481"/>
                  <a:gd name="T93" fmla="*/ 810 h 865"/>
                  <a:gd name="T94" fmla="*/ 468 w 481"/>
                  <a:gd name="T95" fmla="*/ 828 h 865"/>
                  <a:gd name="T96" fmla="*/ 474 w 481"/>
                  <a:gd name="T97" fmla="*/ 846 h 865"/>
                  <a:gd name="T98" fmla="*/ 480 w 481"/>
                  <a:gd name="T99" fmla="*/ 864 h 865"/>
                  <a:gd name="T100" fmla="*/ 474 w 481"/>
                  <a:gd name="T101" fmla="*/ 846 h 8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1"/>
                  <a:gd name="T154" fmla="*/ 0 h 865"/>
                  <a:gd name="T155" fmla="*/ 481 w 481"/>
                  <a:gd name="T156" fmla="*/ 865 h 8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1" h="865">
                    <a:moveTo>
                      <a:pt x="0" y="0"/>
                    </a:moveTo>
                    <a:lnTo>
                      <a:pt x="6" y="18"/>
                    </a:lnTo>
                    <a:lnTo>
                      <a:pt x="18" y="36"/>
                    </a:lnTo>
                    <a:lnTo>
                      <a:pt x="24" y="54"/>
                    </a:lnTo>
                    <a:lnTo>
                      <a:pt x="36" y="72"/>
                    </a:lnTo>
                    <a:lnTo>
                      <a:pt x="49" y="89"/>
                    </a:lnTo>
                    <a:lnTo>
                      <a:pt x="61" y="107"/>
                    </a:lnTo>
                    <a:lnTo>
                      <a:pt x="73" y="125"/>
                    </a:lnTo>
                    <a:lnTo>
                      <a:pt x="91" y="143"/>
                    </a:lnTo>
                    <a:lnTo>
                      <a:pt x="109" y="155"/>
                    </a:lnTo>
                    <a:lnTo>
                      <a:pt x="128" y="167"/>
                    </a:lnTo>
                    <a:lnTo>
                      <a:pt x="134" y="185"/>
                    </a:lnTo>
                    <a:lnTo>
                      <a:pt x="140" y="203"/>
                    </a:lnTo>
                    <a:lnTo>
                      <a:pt x="146" y="226"/>
                    </a:lnTo>
                    <a:lnTo>
                      <a:pt x="164" y="238"/>
                    </a:lnTo>
                    <a:lnTo>
                      <a:pt x="176" y="256"/>
                    </a:lnTo>
                    <a:lnTo>
                      <a:pt x="194" y="274"/>
                    </a:lnTo>
                    <a:lnTo>
                      <a:pt x="201" y="292"/>
                    </a:lnTo>
                    <a:lnTo>
                      <a:pt x="201" y="310"/>
                    </a:lnTo>
                    <a:lnTo>
                      <a:pt x="207" y="328"/>
                    </a:lnTo>
                    <a:lnTo>
                      <a:pt x="213" y="346"/>
                    </a:lnTo>
                    <a:lnTo>
                      <a:pt x="225" y="363"/>
                    </a:lnTo>
                    <a:lnTo>
                      <a:pt x="243" y="381"/>
                    </a:lnTo>
                    <a:lnTo>
                      <a:pt x="261" y="393"/>
                    </a:lnTo>
                    <a:lnTo>
                      <a:pt x="273" y="411"/>
                    </a:lnTo>
                    <a:lnTo>
                      <a:pt x="286" y="429"/>
                    </a:lnTo>
                    <a:lnTo>
                      <a:pt x="292" y="447"/>
                    </a:lnTo>
                    <a:lnTo>
                      <a:pt x="298" y="465"/>
                    </a:lnTo>
                    <a:lnTo>
                      <a:pt x="310" y="483"/>
                    </a:lnTo>
                    <a:lnTo>
                      <a:pt x="310" y="501"/>
                    </a:lnTo>
                    <a:lnTo>
                      <a:pt x="316" y="518"/>
                    </a:lnTo>
                    <a:lnTo>
                      <a:pt x="328" y="536"/>
                    </a:lnTo>
                    <a:lnTo>
                      <a:pt x="340" y="554"/>
                    </a:lnTo>
                    <a:lnTo>
                      <a:pt x="358" y="572"/>
                    </a:lnTo>
                    <a:lnTo>
                      <a:pt x="358" y="590"/>
                    </a:lnTo>
                    <a:lnTo>
                      <a:pt x="358" y="608"/>
                    </a:lnTo>
                    <a:lnTo>
                      <a:pt x="371" y="632"/>
                    </a:lnTo>
                    <a:lnTo>
                      <a:pt x="383" y="649"/>
                    </a:lnTo>
                    <a:lnTo>
                      <a:pt x="389" y="667"/>
                    </a:lnTo>
                    <a:lnTo>
                      <a:pt x="395" y="685"/>
                    </a:lnTo>
                    <a:lnTo>
                      <a:pt x="401" y="703"/>
                    </a:lnTo>
                    <a:lnTo>
                      <a:pt x="413" y="721"/>
                    </a:lnTo>
                    <a:lnTo>
                      <a:pt x="425" y="739"/>
                    </a:lnTo>
                    <a:lnTo>
                      <a:pt x="431" y="757"/>
                    </a:lnTo>
                    <a:lnTo>
                      <a:pt x="431" y="775"/>
                    </a:lnTo>
                    <a:lnTo>
                      <a:pt x="444" y="792"/>
                    </a:lnTo>
                    <a:lnTo>
                      <a:pt x="456" y="810"/>
                    </a:lnTo>
                    <a:lnTo>
                      <a:pt x="468" y="828"/>
                    </a:lnTo>
                    <a:lnTo>
                      <a:pt x="474" y="846"/>
                    </a:lnTo>
                    <a:lnTo>
                      <a:pt x="480" y="864"/>
                    </a:lnTo>
                    <a:lnTo>
                      <a:pt x="474" y="84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03" name="Line 7"/>
              <p:cNvSpPr>
                <a:spLocks noChangeShapeType="1"/>
              </p:cNvSpPr>
              <p:nvPr/>
            </p:nvSpPr>
            <p:spPr bwMode="auto">
              <a:xfrm>
                <a:off x="1301"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5785" name="Group 13"/>
            <p:cNvGrpSpPr>
              <a:grpSpLocks/>
            </p:cNvGrpSpPr>
            <p:nvPr/>
          </p:nvGrpSpPr>
          <p:grpSpPr bwMode="auto">
            <a:xfrm>
              <a:off x="1397" y="1197"/>
              <a:ext cx="951" cy="871"/>
              <a:chOff x="1397" y="1197"/>
              <a:chExt cx="951" cy="871"/>
            </a:xfrm>
          </p:grpSpPr>
          <p:sp>
            <p:nvSpPr>
              <p:cNvPr id="75796" name="Line 9"/>
              <p:cNvSpPr>
                <a:spLocks noChangeShapeType="1"/>
              </p:cNvSpPr>
              <p:nvPr/>
            </p:nvSpPr>
            <p:spPr bwMode="auto">
              <a:xfrm>
                <a:off x="1397"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7" name="Line 10"/>
              <p:cNvSpPr>
                <a:spLocks noChangeShapeType="1"/>
              </p:cNvSpPr>
              <p:nvPr/>
            </p:nvSpPr>
            <p:spPr bwMode="auto">
              <a:xfrm flipV="1">
                <a:off x="1632" y="1197"/>
                <a:ext cx="0" cy="8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8" name="Freeform 11"/>
              <p:cNvSpPr>
                <a:spLocks/>
              </p:cNvSpPr>
              <p:nvPr/>
            </p:nvSpPr>
            <p:spPr bwMode="auto">
              <a:xfrm>
                <a:off x="1632" y="1200"/>
                <a:ext cx="481" cy="865"/>
              </a:xfrm>
              <a:custGeom>
                <a:avLst/>
                <a:gdLst>
                  <a:gd name="T0" fmla="*/ 0 w 481"/>
                  <a:gd name="T1" fmla="*/ 0 h 865"/>
                  <a:gd name="T2" fmla="*/ 6 w 481"/>
                  <a:gd name="T3" fmla="*/ 18 h 865"/>
                  <a:gd name="T4" fmla="*/ 18 w 481"/>
                  <a:gd name="T5" fmla="*/ 36 h 865"/>
                  <a:gd name="T6" fmla="*/ 24 w 481"/>
                  <a:gd name="T7" fmla="*/ 54 h 865"/>
                  <a:gd name="T8" fmla="*/ 36 w 481"/>
                  <a:gd name="T9" fmla="*/ 72 h 865"/>
                  <a:gd name="T10" fmla="*/ 49 w 481"/>
                  <a:gd name="T11" fmla="*/ 89 h 865"/>
                  <a:gd name="T12" fmla="*/ 61 w 481"/>
                  <a:gd name="T13" fmla="*/ 107 h 865"/>
                  <a:gd name="T14" fmla="*/ 73 w 481"/>
                  <a:gd name="T15" fmla="*/ 125 h 865"/>
                  <a:gd name="T16" fmla="*/ 91 w 481"/>
                  <a:gd name="T17" fmla="*/ 143 h 865"/>
                  <a:gd name="T18" fmla="*/ 109 w 481"/>
                  <a:gd name="T19" fmla="*/ 155 h 865"/>
                  <a:gd name="T20" fmla="*/ 128 w 481"/>
                  <a:gd name="T21" fmla="*/ 167 h 865"/>
                  <a:gd name="T22" fmla="*/ 134 w 481"/>
                  <a:gd name="T23" fmla="*/ 185 h 865"/>
                  <a:gd name="T24" fmla="*/ 140 w 481"/>
                  <a:gd name="T25" fmla="*/ 203 h 865"/>
                  <a:gd name="T26" fmla="*/ 146 w 481"/>
                  <a:gd name="T27" fmla="*/ 226 h 865"/>
                  <a:gd name="T28" fmla="*/ 164 w 481"/>
                  <a:gd name="T29" fmla="*/ 238 h 865"/>
                  <a:gd name="T30" fmla="*/ 176 w 481"/>
                  <a:gd name="T31" fmla="*/ 256 h 865"/>
                  <a:gd name="T32" fmla="*/ 194 w 481"/>
                  <a:gd name="T33" fmla="*/ 274 h 865"/>
                  <a:gd name="T34" fmla="*/ 201 w 481"/>
                  <a:gd name="T35" fmla="*/ 292 h 865"/>
                  <a:gd name="T36" fmla="*/ 201 w 481"/>
                  <a:gd name="T37" fmla="*/ 310 h 865"/>
                  <a:gd name="T38" fmla="*/ 207 w 481"/>
                  <a:gd name="T39" fmla="*/ 328 h 865"/>
                  <a:gd name="T40" fmla="*/ 213 w 481"/>
                  <a:gd name="T41" fmla="*/ 346 h 865"/>
                  <a:gd name="T42" fmla="*/ 225 w 481"/>
                  <a:gd name="T43" fmla="*/ 363 h 865"/>
                  <a:gd name="T44" fmla="*/ 243 w 481"/>
                  <a:gd name="T45" fmla="*/ 381 h 865"/>
                  <a:gd name="T46" fmla="*/ 261 w 481"/>
                  <a:gd name="T47" fmla="*/ 393 h 865"/>
                  <a:gd name="T48" fmla="*/ 273 w 481"/>
                  <a:gd name="T49" fmla="*/ 411 h 865"/>
                  <a:gd name="T50" fmla="*/ 286 w 481"/>
                  <a:gd name="T51" fmla="*/ 429 h 865"/>
                  <a:gd name="T52" fmla="*/ 292 w 481"/>
                  <a:gd name="T53" fmla="*/ 447 h 865"/>
                  <a:gd name="T54" fmla="*/ 298 w 481"/>
                  <a:gd name="T55" fmla="*/ 465 h 865"/>
                  <a:gd name="T56" fmla="*/ 310 w 481"/>
                  <a:gd name="T57" fmla="*/ 483 h 865"/>
                  <a:gd name="T58" fmla="*/ 310 w 481"/>
                  <a:gd name="T59" fmla="*/ 501 h 865"/>
                  <a:gd name="T60" fmla="*/ 316 w 481"/>
                  <a:gd name="T61" fmla="*/ 518 h 865"/>
                  <a:gd name="T62" fmla="*/ 328 w 481"/>
                  <a:gd name="T63" fmla="*/ 536 h 865"/>
                  <a:gd name="T64" fmla="*/ 340 w 481"/>
                  <a:gd name="T65" fmla="*/ 554 h 865"/>
                  <a:gd name="T66" fmla="*/ 358 w 481"/>
                  <a:gd name="T67" fmla="*/ 572 h 865"/>
                  <a:gd name="T68" fmla="*/ 358 w 481"/>
                  <a:gd name="T69" fmla="*/ 590 h 865"/>
                  <a:gd name="T70" fmla="*/ 358 w 481"/>
                  <a:gd name="T71" fmla="*/ 608 h 865"/>
                  <a:gd name="T72" fmla="*/ 371 w 481"/>
                  <a:gd name="T73" fmla="*/ 632 h 865"/>
                  <a:gd name="T74" fmla="*/ 383 w 481"/>
                  <a:gd name="T75" fmla="*/ 649 h 865"/>
                  <a:gd name="T76" fmla="*/ 389 w 481"/>
                  <a:gd name="T77" fmla="*/ 667 h 865"/>
                  <a:gd name="T78" fmla="*/ 395 w 481"/>
                  <a:gd name="T79" fmla="*/ 685 h 865"/>
                  <a:gd name="T80" fmla="*/ 401 w 481"/>
                  <a:gd name="T81" fmla="*/ 703 h 865"/>
                  <a:gd name="T82" fmla="*/ 413 w 481"/>
                  <a:gd name="T83" fmla="*/ 721 h 865"/>
                  <a:gd name="T84" fmla="*/ 425 w 481"/>
                  <a:gd name="T85" fmla="*/ 739 h 865"/>
                  <a:gd name="T86" fmla="*/ 431 w 481"/>
                  <a:gd name="T87" fmla="*/ 757 h 865"/>
                  <a:gd name="T88" fmla="*/ 431 w 481"/>
                  <a:gd name="T89" fmla="*/ 775 h 865"/>
                  <a:gd name="T90" fmla="*/ 444 w 481"/>
                  <a:gd name="T91" fmla="*/ 792 h 865"/>
                  <a:gd name="T92" fmla="*/ 456 w 481"/>
                  <a:gd name="T93" fmla="*/ 810 h 865"/>
                  <a:gd name="T94" fmla="*/ 468 w 481"/>
                  <a:gd name="T95" fmla="*/ 828 h 865"/>
                  <a:gd name="T96" fmla="*/ 474 w 481"/>
                  <a:gd name="T97" fmla="*/ 846 h 865"/>
                  <a:gd name="T98" fmla="*/ 480 w 481"/>
                  <a:gd name="T99" fmla="*/ 864 h 865"/>
                  <a:gd name="T100" fmla="*/ 474 w 481"/>
                  <a:gd name="T101" fmla="*/ 846 h 8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1"/>
                  <a:gd name="T154" fmla="*/ 0 h 865"/>
                  <a:gd name="T155" fmla="*/ 481 w 481"/>
                  <a:gd name="T156" fmla="*/ 865 h 8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1" h="865">
                    <a:moveTo>
                      <a:pt x="0" y="0"/>
                    </a:moveTo>
                    <a:lnTo>
                      <a:pt x="6" y="18"/>
                    </a:lnTo>
                    <a:lnTo>
                      <a:pt x="18" y="36"/>
                    </a:lnTo>
                    <a:lnTo>
                      <a:pt x="24" y="54"/>
                    </a:lnTo>
                    <a:lnTo>
                      <a:pt x="36" y="72"/>
                    </a:lnTo>
                    <a:lnTo>
                      <a:pt x="49" y="89"/>
                    </a:lnTo>
                    <a:lnTo>
                      <a:pt x="61" y="107"/>
                    </a:lnTo>
                    <a:lnTo>
                      <a:pt x="73" y="125"/>
                    </a:lnTo>
                    <a:lnTo>
                      <a:pt x="91" y="143"/>
                    </a:lnTo>
                    <a:lnTo>
                      <a:pt x="109" y="155"/>
                    </a:lnTo>
                    <a:lnTo>
                      <a:pt x="128" y="167"/>
                    </a:lnTo>
                    <a:lnTo>
                      <a:pt x="134" y="185"/>
                    </a:lnTo>
                    <a:lnTo>
                      <a:pt x="140" y="203"/>
                    </a:lnTo>
                    <a:lnTo>
                      <a:pt x="146" y="226"/>
                    </a:lnTo>
                    <a:lnTo>
                      <a:pt x="164" y="238"/>
                    </a:lnTo>
                    <a:lnTo>
                      <a:pt x="176" y="256"/>
                    </a:lnTo>
                    <a:lnTo>
                      <a:pt x="194" y="274"/>
                    </a:lnTo>
                    <a:lnTo>
                      <a:pt x="201" y="292"/>
                    </a:lnTo>
                    <a:lnTo>
                      <a:pt x="201" y="310"/>
                    </a:lnTo>
                    <a:lnTo>
                      <a:pt x="207" y="328"/>
                    </a:lnTo>
                    <a:lnTo>
                      <a:pt x="213" y="346"/>
                    </a:lnTo>
                    <a:lnTo>
                      <a:pt x="225" y="363"/>
                    </a:lnTo>
                    <a:lnTo>
                      <a:pt x="243" y="381"/>
                    </a:lnTo>
                    <a:lnTo>
                      <a:pt x="261" y="393"/>
                    </a:lnTo>
                    <a:lnTo>
                      <a:pt x="273" y="411"/>
                    </a:lnTo>
                    <a:lnTo>
                      <a:pt x="286" y="429"/>
                    </a:lnTo>
                    <a:lnTo>
                      <a:pt x="292" y="447"/>
                    </a:lnTo>
                    <a:lnTo>
                      <a:pt x="298" y="465"/>
                    </a:lnTo>
                    <a:lnTo>
                      <a:pt x="310" y="483"/>
                    </a:lnTo>
                    <a:lnTo>
                      <a:pt x="310" y="501"/>
                    </a:lnTo>
                    <a:lnTo>
                      <a:pt x="316" y="518"/>
                    </a:lnTo>
                    <a:lnTo>
                      <a:pt x="328" y="536"/>
                    </a:lnTo>
                    <a:lnTo>
                      <a:pt x="340" y="554"/>
                    </a:lnTo>
                    <a:lnTo>
                      <a:pt x="358" y="572"/>
                    </a:lnTo>
                    <a:lnTo>
                      <a:pt x="358" y="590"/>
                    </a:lnTo>
                    <a:lnTo>
                      <a:pt x="358" y="608"/>
                    </a:lnTo>
                    <a:lnTo>
                      <a:pt x="371" y="632"/>
                    </a:lnTo>
                    <a:lnTo>
                      <a:pt x="383" y="649"/>
                    </a:lnTo>
                    <a:lnTo>
                      <a:pt x="389" y="667"/>
                    </a:lnTo>
                    <a:lnTo>
                      <a:pt x="395" y="685"/>
                    </a:lnTo>
                    <a:lnTo>
                      <a:pt x="401" y="703"/>
                    </a:lnTo>
                    <a:lnTo>
                      <a:pt x="413" y="721"/>
                    </a:lnTo>
                    <a:lnTo>
                      <a:pt x="425" y="739"/>
                    </a:lnTo>
                    <a:lnTo>
                      <a:pt x="431" y="757"/>
                    </a:lnTo>
                    <a:lnTo>
                      <a:pt x="431" y="775"/>
                    </a:lnTo>
                    <a:lnTo>
                      <a:pt x="444" y="792"/>
                    </a:lnTo>
                    <a:lnTo>
                      <a:pt x="456" y="810"/>
                    </a:lnTo>
                    <a:lnTo>
                      <a:pt x="468" y="828"/>
                    </a:lnTo>
                    <a:lnTo>
                      <a:pt x="474" y="846"/>
                    </a:lnTo>
                    <a:lnTo>
                      <a:pt x="480" y="864"/>
                    </a:lnTo>
                    <a:lnTo>
                      <a:pt x="474" y="84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99" name="Line 12"/>
              <p:cNvSpPr>
                <a:spLocks noChangeShapeType="1"/>
              </p:cNvSpPr>
              <p:nvPr/>
            </p:nvSpPr>
            <p:spPr bwMode="auto">
              <a:xfrm>
                <a:off x="2117"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5786" name="Group 18"/>
            <p:cNvGrpSpPr>
              <a:grpSpLocks/>
            </p:cNvGrpSpPr>
            <p:nvPr/>
          </p:nvGrpSpPr>
          <p:grpSpPr bwMode="auto">
            <a:xfrm>
              <a:off x="2213" y="1197"/>
              <a:ext cx="951" cy="871"/>
              <a:chOff x="2213" y="1197"/>
              <a:chExt cx="951" cy="871"/>
            </a:xfrm>
          </p:grpSpPr>
          <p:sp>
            <p:nvSpPr>
              <p:cNvPr id="75792" name="Line 14"/>
              <p:cNvSpPr>
                <a:spLocks noChangeShapeType="1"/>
              </p:cNvSpPr>
              <p:nvPr/>
            </p:nvSpPr>
            <p:spPr bwMode="auto">
              <a:xfrm>
                <a:off x="2213"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3" name="Line 15"/>
              <p:cNvSpPr>
                <a:spLocks noChangeShapeType="1"/>
              </p:cNvSpPr>
              <p:nvPr/>
            </p:nvSpPr>
            <p:spPr bwMode="auto">
              <a:xfrm flipV="1">
                <a:off x="2448" y="1197"/>
                <a:ext cx="0" cy="8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4" name="Freeform 16"/>
              <p:cNvSpPr>
                <a:spLocks/>
              </p:cNvSpPr>
              <p:nvPr/>
            </p:nvSpPr>
            <p:spPr bwMode="auto">
              <a:xfrm>
                <a:off x="2448" y="1200"/>
                <a:ext cx="481" cy="865"/>
              </a:xfrm>
              <a:custGeom>
                <a:avLst/>
                <a:gdLst>
                  <a:gd name="T0" fmla="*/ 0 w 481"/>
                  <a:gd name="T1" fmla="*/ 0 h 865"/>
                  <a:gd name="T2" fmla="*/ 6 w 481"/>
                  <a:gd name="T3" fmla="*/ 18 h 865"/>
                  <a:gd name="T4" fmla="*/ 18 w 481"/>
                  <a:gd name="T5" fmla="*/ 36 h 865"/>
                  <a:gd name="T6" fmla="*/ 24 w 481"/>
                  <a:gd name="T7" fmla="*/ 54 h 865"/>
                  <a:gd name="T8" fmla="*/ 36 w 481"/>
                  <a:gd name="T9" fmla="*/ 72 h 865"/>
                  <a:gd name="T10" fmla="*/ 49 w 481"/>
                  <a:gd name="T11" fmla="*/ 89 h 865"/>
                  <a:gd name="T12" fmla="*/ 61 w 481"/>
                  <a:gd name="T13" fmla="*/ 107 h 865"/>
                  <a:gd name="T14" fmla="*/ 73 w 481"/>
                  <a:gd name="T15" fmla="*/ 125 h 865"/>
                  <a:gd name="T16" fmla="*/ 91 w 481"/>
                  <a:gd name="T17" fmla="*/ 143 h 865"/>
                  <a:gd name="T18" fmla="*/ 109 w 481"/>
                  <a:gd name="T19" fmla="*/ 155 h 865"/>
                  <a:gd name="T20" fmla="*/ 128 w 481"/>
                  <a:gd name="T21" fmla="*/ 167 h 865"/>
                  <a:gd name="T22" fmla="*/ 134 w 481"/>
                  <a:gd name="T23" fmla="*/ 185 h 865"/>
                  <a:gd name="T24" fmla="*/ 140 w 481"/>
                  <a:gd name="T25" fmla="*/ 203 h 865"/>
                  <a:gd name="T26" fmla="*/ 146 w 481"/>
                  <a:gd name="T27" fmla="*/ 226 h 865"/>
                  <a:gd name="T28" fmla="*/ 164 w 481"/>
                  <a:gd name="T29" fmla="*/ 238 h 865"/>
                  <a:gd name="T30" fmla="*/ 176 w 481"/>
                  <a:gd name="T31" fmla="*/ 256 h 865"/>
                  <a:gd name="T32" fmla="*/ 194 w 481"/>
                  <a:gd name="T33" fmla="*/ 274 h 865"/>
                  <a:gd name="T34" fmla="*/ 201 w 481"/>
                  <a:gd name="T35" fmla="*/ 292 h 865"/>
                  <a:gd name="T36" fmla="*/ 201 w 481"/>
                  <a:gd name="T37" fmla="*/ 310 h 865"/>
                  <a:gd name="T38" fmla="*/ 207 w 481"/>
                  <a:gd name="T39" fmla="*/ 328 h 865"/>
                  <a:gd name="T40" fmla="*/ 213 w 481"/>
                  <a:gd name="T41" fmla="*/ 346 h 865"/>
                  <a:gd name="T42" fmla="*/ 225 w 481"/>
                  <a:gd name="T43" fmla="*/ 363 h 865"/>
                  <a:gd name="T44" fmla="*/ 243 w 481"/>
                  <a:gd name="T45" fmla="*/ 381 h 865"/>
                  <a:gd name="T46" fmla="*/ 261 w 481"/>
                  <a:gd name="T47" fmla="*/ 393 h 865"/>
                  <a:gd name="T48" fmla="*/ 273 w 481"/>
                  <a:gd name="T49" fmla="*/ 411 h 865"/>
                  <a:gd name="T50" fmla="*/ 286 w 481"/>
                  <a:gd name="T51" fmla="*/ 429 h 865"/>
                  <a:gd name="T52" fmla="*/ 292 w 481"/>
                  <a:gd name="T53" fmla="*/ 447 h 865"/>
                  <a:gd name="T54" fmla="*/ 298 w 481"/>
                  <a:gd name="T55" fmla="*/ 465 h 865"/>
                  <a:gd name="T56" fmla="*/ 310 w 481"/>
                  <a:gd name="T57" fmla="*/ 483 h 865"/>
                  <a:gd name="T58" fmla="*/ 310 w 481"/>
                  <a:gd name="T59" fmla="*/ 501 h 865"/>
                  <a:gd name="T60" fmla="*/ 316 w 481"/>
                  <a:gd name="T61" fmla="*/ 518 h 865"/>
                  <a:gd name="T62" fmla="*/ 328 w 481"/>
                  <a:gd name="T63" fmla="*/ 536 h 865"/>
                  <a:gd name="T64" fmla="*/ 340 w 481"/>
                  <a:gd name="T65" fmla="*/ 554 h 865"/>
                  <a:gd name="T66" fmla="*/ 358 w 481"/>
                  <a:gd name="T67" fmla="*/ 572 h 865"/>
                  <a:gd name="T68" fmla="*/ 358 w 481"/>
                  <a:gd name="T69" fmla="*/ 590 h 865"/>
                  <a:gd name="T70" fmla="*/ 358 w 481"/>
                  <a:gd name="T71" fmla="*/ 608 h 865"/>
                  <a:gd name="T72" fmla="*/ 371 w 481"/>
                  <a:gd name="T73" fmla="*/ 632 h 865"/>
                  <a:gd name="T74" fmla="*/ 383 w 481"/>
                  <a:gd name="T75" fmla="*/ 649 h 865"/>
                  <a:gd name="T76" fmla="*/ 389 w 481"/>
                  <a:gd name="T77" fmla="*/ 667 h 865"/>
                  <a:gd name="T78" fmla="*/ 395 w 481"/>
                  <a:gd name="T79" fmla="*/ 685 h 865"/>
                  <a:gd name="T80" fmla="*/ 401 w 481"/>
                  <a:gd name="T81" fmla="*/ 703 h 865"/>
                  <a:gd name="T82" fmla="*/ 413 w 481"/>
                  <a:gd name="T83" fmla="*/ 721 h 865"/>
                  <a:gd name="T84" fmla="*/ 425 w 481"/>
                  <a:gd name="T85" fmla="*/ 739 h 865"/>
                  <a:gd name="T86" fmla="*/ 431 w 481"/>
                  <a:gd name="T87" fmla="*/ 757 h 865"/>
                  <a:gd name="T88" fmla="*/ 431 w 481"/>
                  <a:gd name="T89" fmla="*/ 775 h 865"/>
                  <a:gd name="T90" fmla="*/ 444 w 481"/>
                  <a:gd name="T91" fmla="*/ 792 h 865"/>
                  <a:gd name="T92" fmla="*/ 456 w 481"/>
                  <a:gd name="T93" fmla="*/ 810 h 865"/>
                  <a:gd name="T94" fmla="*/ 468 w 481"/>
                  <a:gd name="T95" fmla="*/ 828 h 865"/>
                  <a:gd name="T96" fmla="*/ 474 w 481"/>
                  <a:gd name="T97" fmla="*/ 846 h 865"/>
                  <a:gd name="T98" fmla="*/ 480 w 481"/>
                  <a:gd name="T99" fmla="*/ 864 h 865"/>
                  <a:gd name="T100" fmla="*/ 474 w 481"/>
                  <a:gd name="T101" fmla="*/ 846 h 8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1"/>
                  <a:gd name="T154" fmla="*/ 0 h 865"/>
                  <a:gd name="T155" fmla="*/ 481 w 481"/>
                  <a:gd name="T156" fmla="*/ 865 h 8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1" h="865">
                    <a:moveTo>
                      <a:pt x="0" y="0"/>
                    </a:moveTo>
                    <a:lnTo>
                      <a:pt x="6" y="18"/>
                    </a:lnTo>
                    <a:lnTo>
                      <a:pt x="18" y="36"/>
                    </a:lnTo>
                    <a:lnTo>
                      <a:pt x="24" y="54"/>
                    </a:lnTo>
                    <a:lnTo>
                      <a:pt x="36" y="72"/>
                    </a:lnTo>
                    <a:lnTo>
                      <a:pt x="49" y="89"/>
                    </a:lnTo>
                    <a:lnTo>
                      <a:pt x="61" y="107"/>
                    </a:lnTo>
                    <a:lnTo>
                      <a:pt x="73" y="125"/>
                    </a:lnTo>
                    <a:lnTo>
                      <a:pt x="91" y="143"/>
                    </a:lnTo>
                    <a:lnTo>
                      <a:pt x="109" y="155"/>
                    </a:lnTo>
                    <a:lnTo>
                      <a:pt x="128" y="167"/>
                    </a:lnTo>
                    <a:lnTo>
                      <a:pt x="134" y="185"/>
                    </a:lnTo>
                    <a:lnTo>
                      <a:pt x="140" y="203"/>
                    </a:lnTo>
                    <a:lnTo>
                      <a:pt x="146" y="226"/>
                    </a:lnTo>
                    <a:lnTo>
                      <a:pt x="164" y="238"/>
                    </a:lnTo>
                    <a:lnTo>
                      <a:pt x="176" y="256"/>
                    </a:lnTo>
                    <a:lnTo>
                      <a:pt x="194" y="274"/>
                    </a:lnTo>
                    <a:lnTo>
                      <a:pt x="201" y="292"/>
                    </a:lnTo>
                    <a:lnTo>
                      <a:pt x="201" y="310"/>
                    </a:lnTo>
                    <a:lnTo>
                      <a:pt x="207" y="328"/>
                    </a:lnTo>
                    <a:lnTo>
                      <a:pt x="213" y="346"/>
                    </a:lnTo>
                    <a:lnTo>
                      <a:pt x="225" y="363"/>
                    </a:lnTo>
                    <a:lnTo>
                      <a:pt x="243" y="381"/>
                    </a:lnTo>
                    <a:lnTo>
                      <a:pt x="261" y="393"/>
                    </a:lnTo>
                    <a:lnTo>
                      <a:pt x="273" y="411"/>
                    </a:lnTo>
                    <a:lnTo>
                      <a:pt x="286" y="429"/>
                    </a:lnTo>
                    <a:lnTo>
                      <a:pt x="292" y="447"/>
                    </a:lnTo>
                    <a:lnTo>
                      <a:pt x="298" y="465"/>
                    </a:lnTo>
                    <a:lnTo>
                      <a:pt x="310" y="483"/>
                    </a:lnTo>
                    <a:lnTo>
                      <a:pt x="310" y="501"/>
                    </a:lnTo>
                    <a:lnTo>
                      <a:pt x="316" y="518"/>
                    </a:lnTo>
                    <a:lnTo>
                      <a:pt x="328" y="536"/>
                    </a:lnTo>
                    <a:lnTo>
                      <a:pt x="340" y="554"/>
                    </a:lnTo>
                    <a:lnTo>
                      <a:pt x="358" y="572"/>
                    </a:lnTo>
                    <a:lnTo>
                      <a:pt x="358" y="590"/>
                    </a:lnTo>
                    <a:lnTo>
                      <a:pt x="358" y="608"/>
                    </a:lnTo>
                    <a:lnTo>
                      <a:pt x="371" y="632"/>
                    </a:lnTo>
                    <a:lnTo>
                      <a:pt x="383" y="649"/>
                    </a:lnTo>
                    <a:lnTo>
                      <a:pt x="389" y="667"/>
                    </a:lnTo>
                    <a:lnTo>
                      <a:pt x="395" y="685"/>
                    </a:lnTo>
                    <a:lnTo>
                      <a:pt x="401" y="703"/>
                    </a:lnTo>
                    <a:lnTo>
                      <a:pt x="413" y="721"/>
                    </a:lnTo>
                    <a:lnTo>
                      <a:pt x="425" y="739"/>
                    </a:lnTo>
                    <a:lnTo>
                      <a:pt x="431" y="757"/>
                    </a:lnTo>
                    <a:lnTo>
                      <a:pt x="431" y="775"/>
                    </a:lnTo>
                    <a:lnTo>
                      <a:pt x="444" y="792"/>
                    </a:lnTo>
                    <a:lnTo>
                      <a:pt x="456" y="810"/>
                    </a:lnTo>
                    <a:lnTo>
                      <a:pt x="468" y="828"/>
                    </a:lnTo>
                    <a:lnTo>
                      <a:pt x="474" y="846"/>
                    </a:lnTo>
                    <a:lnTo>
                      <a:pt x="480" y="864"/>
                    </a:lnTo>
                    <a:lnTo>
                      <a:pt x="474" y="84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95" name="Line 17"/>
              <p:cNvSpPr>
                <a:spLocks noChangeShapeType="1"/>
              </p:cNvSpPr>
              <p:nvPr/>
            </p:nvSpPr>
            <p:spPr bwMode="auto">
              <a:xfrm>
                <a:off x="2933"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5787" name="Group 23"/>
            <p:cNvGrpSpPr>
              <a:grpSpLocks/>
            </p:cNvGrpSpPr>
            <p:nvPr/>
          </p:nvGrpSpPr>
          <p:grpSpPr bwMode="auto">
            <a:xfrm>
              <a:off x="3029" y="1197"/>
              <a:ext cx="951" cy="871"/>
              <a:chOff x="3029" y="1197"/>
              <a:chExt cx="951" cy="871"/>
            </a:xfrm>
          </p:grpSpPr>
          <p:sp>
            <p:nvSpPr>
              <p:cNvPr id="75788" name="Line 19"/>
              <p:cNvSpPr>
                <a:spLocks noChangeShapeType="1"/>
              </p:cNvSpPr>
              <p:nvPr/>
            </p:nvSpPr>
            <p:spPr bwMode="auto">
              <a:xfrm>
                <a:off x="3029"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89" name="Line 20"/>
              <p:cNvSpPr>
                <a:spLocks noChangeShapeType="1"/>
              </p:cNvSpPr>
              <p:nvPr/>
            </p:nvSpPr>
            <p:spPr bwMode="auto">
              <a:xfrm flipV="1">
                <a:off x="3264" y="1197"/>
                <a:ext cx="0" cy="8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790" name="Freeform 21"/>
              <p:cNvSpPr>
                <a:spLocks/>
              </p:cNvSpPr>
              <p:nvPr/>
            </p:nvSpPr>
            <p:spPr bwMode="auto">
              <a:xfrm>
                <a:off x="3264" y="1200"/>
                <a:ext cx="481" cy="865"/>
              </a:xfrm>
              <a:custGeom>
                <a:avLst/>
                <a:gdLst>
                  <a:gd name="T0" fmla="*/ 0 w 481"/>
                  <a:gd name="T1" fmla="*/ 0 h 865"/>
                  <a:gd name="T2" fmla="*/ 6 w 481"/>
                  <a:gd name="T3" fmla="*/ 18 h 865"/>
                  <a:gd name="T4" fmla="*/ 18 w 481"/>
                  <a:gd name="T5" fmla="*/ 36 h 865"/>
                  <a:gd name="T6" fmla="*/ 24 w 481"/>
                  <a:gd name="T7" fmla="*/ 54 h 865"/>
                  <a:gd name="T8" fmla="*/ 36 w 481"/>
                  <a:gd name="T9" fmla="*/ 72 h 865"/>
                  <a:gd name="T10" fmla="*/ 49 w 481"/>
                  <a:gd name="T11" fmla="*/ 89 h 865"/>
                  <a:gd name="T12" fmla="*/ 61 w 481"/>
                  <a:gd name="T13" fmla="*/ 107 h 865"/>
                  <a:gd name="T14" fmla="*/ 73 w 481"/>
                  <a:gd name="T15" fmla="*/ 125 h 865"/>
                  <a:gd name="T16" fmla="*/ 91 w 481"/>
                  <a:gd name="T17" fmla="*/ 143 h 865"/>
                  <a:gd name="T18" fmla="*/ 109 w 481"/>
                  <a:gd name="T19" fmla="*/ 155 h 865"/>
                  <a:gd name="T20" fmla="*/ 128 w 481"/>
                  <a:gd name="T21" fmla="*/ 167 h 865"/>
                  <a:gd name="T22" fmla="*/ 134 w 481"/>
                  <a:gd name="T23" fmla="*/ 185 h 865"/>
                  <a:gd name="T24" fmla="*/ 140 w 481"/>
                  <a:gd name="T25" fmla="*/ 203 h 865"/>
                  <a:gd name="T26" fmla="*/ 146 w 481"/>
                  <a:gd name="T27" fmla="*/ 226 h 865"/>
                  <a:gd name="T28" fmla="*/ 164 w 481"/>
                  <a:gd name="T29" fmla="*/ 238 h 865"/>
                  <a:gd name="T30" fmla="*/ 176 w 481"/>
                  <a:gd name="T31" fmla="*/ 256 h 865"/>
                  <a:gd name="T32" fmla="*/ 194 w 481"/>
                  <a:gd name="T33" fmla="*/ 274 h 865"/>
                  <a:gd name="T34" fmla="*/ 201 w 481"/>
                  <a:gd name="T35" fmla="*/ 292 h 865"/>
                  <a:gd name="T36" fmla="*/ 201 w 481"/>
                  <a:gd name="T37" fmla="*/ 310 h 865"/>
                  <a:gd name="T38" fmla="*/ 207 w 481"/>
                  <a:gd name="T39" fmla="*/ 328 h 865"/>
                  <a:gd name="T40" fmla="*/ 213 w 481"/>
                  <a:gd name="T41" fmla="*/ 346 h 865"/>
                  <a:gd name="T42" fmla="*/ 225 w 481"/>
                  <a:gd name="T43" fmla="*/ 363 h 865"/>
                  <a:gd name="T44" fmla="*/ 243 w 481"/>
                  <a:gd name="T45" fmla="*/ 381 h 865"/>
                  <a:gd name="T46" fmla="*/ 261 w 481"/>
                  <a:gd name="T47" fmla="*/ 393 h 865"/>
                  <a:gd name="T48" fmla="*/ 273 w 481"/>
                  <a:gd name="T49" fmla="*/ 411 h 865"/>
                  <a:gd name="T50" fmla="*/ 286 w 481"/>
                  <a:gd name="T51" fmla="*/ 429 h 865"/>
                  <a:gd name="T52" fmla="*/ 292 w 481"/>
                  <a:gd name="T53" fmla="*/ 447 h 865"/>
                  <a:gd name="T54" fmla="*/ 298 w 481"/>
                  <a:gd name="T55" fmla="*/ 465 h 865"/>
                  <a:gd name="T56" fmla="*/ 310 w 481"/>
                  <a:gd name="T57" fmla="*/ 483 h 865"/>
                  <a:gd name="T58" fmla="*/ 310 w 481"/>
                  <a:gd name="T59" fmla="*/ 501 h 865"/>
                  <a:gd name="T60" fmla="*/ 316 w 481"/>
                  <a:gd name="T61" fmla="*/ 518 h 865"/>
                  <a:gd name="T62" fmla="*/ 328 w 481"/>
                  <a:gd name="T63" fmla="*/ 536 h 865"/>
                  <a:gd name="T64" fmla="*/ 340 w 481"/>
                  <a:gd name="T65" fmla="*/ 554 h 865"/>
                  <a:gd name="T66" fmla="*/ 358 w 481"/>
                  <a:gd name="T67" fmla="*/ 572 h 865"/>
                  <a:gd name="T68" fmla="*/ 358 w 481"/>
                  <a:gd name="T69" fmla="*/ 590 h 865"/>
                  <a:gd name="T70" fmla="*/ 358 w 481"/>
                  <a:gd name="T71" fmla="*/ 608 h 865"/>
                  <a:gd name="T72" fmla="*/ 371 w 481"/>
                  <a:gd name="T73" fmla="*/ 632 h 865"/>
                  <a:gd name="T74" fmla="*/ 383 w 481"/>
                  <a:gd name="T75" fmla="*/ 649 h 865"/>
                  <a:gd name="T76" fmla="*/ 389 w 481"/>
                  <a:gd name="T77" fmla="*/ 667 h 865"/>
                  <a:gd name="T78" fmla="*/ 395 w 481"/>
                  <a:gd name="T79" fmla="*/ 685 h 865"/>
                  <a:gd name="T80" fmla="*/ 401 w 481"/>
                  <a:gd name="T81" fmla="*/ 703 h 865"/>
                  <a:gd name="T82" fmla="*/ 413 w 481"/>
                  <a:gd name="T83" fmla="*/ 721 h 865"/>
                  <a:gd name="T84" fmla="*/ 425 w 481"/>
                  <a:gd name="T85" fmla="*/ 739 h 865"/>
                  <a:gd name="T86" fmla="*/ 431 w 481"/>
                  <a:gd name="T87" fmla="*/ 757 h 865"/>
                  <a:gd name="T88" fmla="*/ 431 w 481"/>
                  <a:gd name="T89" fmla="*/ 775 h 865"/>
                  <a:gd name="T90" fmla="*/ 444 w 481"/>
                  <a:gd name="T91" fmla="*/ 792 h 865"/>
                  <a:gd name="T92" fmla="*/ 456 w 481"/>
                  <a:gd name="T93" fmla="*/ 810 h 865"/>
                  <a:gd name="T94" fmla="*/ 468 w 481"/>
                  <a:gd name="T95" fmla="*/ 828 h 865"/>
                  <a:gd name="T96" fmla="*/ 474 w 481"/>
                  <a:gd name="T97" fmla="*/ 846 h 865"/>
                  <a:gd name="T98" fmla="*/ 480 w 481"/>
                  <a:gd name="T99" fmla="*/ 864 h 865"/>
                  <a:gd name="T100" fmla="*/ 474 w 481"/>
                  <a:gd name="T101" fmla="*/ 846 h 8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1"/>
                  <a:gd name="T154" fmla="*/ 0 h 865"/>
                  <a:gd name="T155" fmla="*/ 481 w 481"/>
                  <a:gd name="T156" fmla="*/ 865 h 8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1" h="865">
                    <a:moveTo>
                      <a:pt x="0" y="0"/>
                    </a:moveTo>
                    <a:lnTo>
                      <a:pt x="6" y="18"/>
                    </a:lnTo>
                    <a:lnTo>
                      <a:pt x="18" y="36"/>
                    </a:lnTo>
                    <a:lnTo>
                      <a:pt x="24" y="54"/>
                    </a:lnTo>
                    <a:lnTo>
                      <a:pt x="36" y="72"/>
                    </a:lnTo>
                    <a:lnTo>
                      <a:pt x="49" y="89"/>
                    </a:lnTo>
                    <a:lnTo>
                      <a:pt x="61" y="107"/>
                    </a:lnTo>
                    <a:lnTo>
                      <a:pt x="73" y="125"/>
                    </a:lnTo>
                    <a:lnTo>
                      <a:pt x="91" y="143"/>
                    </a:lnTo>
                    <a:lnTo>
                      <a:pt x="109" y="155"/>
                    </a:lnTo>
                    <a:lnTo>
                      <a:pt x="128" y="167"/>
                    </a:lnTo>
                    <a:lnTo>
                      <a:pt x="134" y="185"/>
                    </a:lnTo>
                    <a:lnTo>
                      <a:pt x="140" y="203"/>
                    </a:lnTo>
                    <a:lnTo>
                      <a:pt x="146" y="226"/>
                    </a:lnTo>
                    <a:lnTo>
                      <a:pt x="164" y="238"/>
                    </a:lnTo>
                    <a:lnTo>
                      <a:pt x="176" y="256"/>
                    </a:lnTo>
                    <a:lnTo>
                      <a:pt x="194" y="274"/>
                    </a:lnTo>
                    <a:lnTo>
                      <a:pt x="201" y="292"/>
                    </a:lnTo>
                    <a:lnTo>
                      <a:pt x="201" y="310"/>
                    </a:lnTo>
                    <a:lnTo>
                      <a:pt x="207" y="328"/>
                    </a:lnTo>
                    <a:lnTo>
                      <a:pt x="213" y="346"/>
                    </a:lnTo>
                    <a:lnTo>
                      <a:pt x="225" y="363"/>
                    </a:lnTo>
                    <a:lnTo>
                      <a:pt x="243" y="381"/>
                    </a:lnTo>
                    <a:lnTo>
                      <a:pt x="261" y="393"/>
                    </a:lnTo>
                    <a:lnTo>
                      <a:pt x="273" y="411"/>
                    </a:lnTo>
                    <a:lnTo>
                      <a:pt x="286" y="429"/>
                    </a:lnTo>
                    <a:lnTo>
                      <a:pt x="292" y="447"/>
                    </a:lnTo>
                    <a:lnTo>
                      <a:pt x="298" y="465"/>
                    </a:lnTo>
                    <a:lnTo>
                      <a:pt x="310" y="483"/>
                    </a:lnTo>
                    <a:lnTo>
                      <a:pt x="310" y="501"/>
                    </a:lnTo>
                    <a:lnTo>
                      <a:pt x="316" y="518"/>
                    </a:lnTo>
                    <a:lnTo>
                      <a:pt x="328" y="536"/>
                    </a:lnTo>
                    <a:lnTo>
                      <a:pt x="340" y="554"/>
                    </a:lnTo>
                    <a:lnTo>
                      <a:pt x="358" y="572"/>
                    </a:lnTo>
                    <a:lnTo>
                      <a:pt x="358" y="590"/>
                    </a:lnTo>
                    <a:lnTo>
                      <a:pt x="358" y="608"/>
                    </a:lnTo>
                    <a:lnTo>
                      <a:pt x="371" y="632"/>
                    </a:lnTo>
                    <a:lnTo>
                      <a:pt x="383" y="649"/>
                    </a:lnTo>
                    <a:lnTo>
                      <a:pt x="389" y="667"/>
                    </a:lnTo>
                    <a:lnTo>
                      <a:pt x="395" y="685"/>
                    </a:lnTo>
                    <a:lnTo>
                      <a:pt x="401" y="703"/>
                    </a:lnTo>
                    <a:lnTo>
                      <a:pt x="413" y="721"/>
                    </a:lnTo>
                    <a:lnTo>
                      <a:pt x="425" y="739"/>
                    </a:lnTo>
                    <a:lnTo>
                      <a:pt x="431" y="757"/>
                    </a:lnTo>
                    <a:lnTo>
                      <a:pt x="431" y="775"/>
                    </a:lnTo>
                    <a:lnTo>
                      <a:pt x="444" y="792"/>
                    </a:lnTo>
                    <a:lnTo>
                      <a:pt x="456" y="810"/>
                    </a:lnTo>
                    <a:lnTo>
                      <a:pt x="468" y="828"/>
                    </a:lnTo>
                    <a:lnTo>
                      <a:pt x="474" y="846"/>
                    </a:lnTo>
                    <a:lnTo>
                      <a:pt x="480" y="864"/>
                    </a:lnTo>
                    <a:lnTo>
                      <a:pt x="474" y="84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91" name="Line 22"/>
              <p:cNvSpPr>
                <a:spLocks noChangeShapeType="1"/>
              </p:cNvSpPr>
              <p:nvPr/>
            </p:nvSpPr>
            <p:spPr bwMode="auto">
              <a:xfrm>
                <a:off x="3749"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90137" name="Rectangle 25"/>
          <p:cNvSpPr>
            <a:spLocks noChangeArrowheads="1"/>
          </p:cNvSpPr>
          <p:nvPr/>
        </p:nvSpPr>
        <p:spPr bwMode="auto">
          <a:xfrm>
            <a:off x="381000" y="609600"/>
            <a:ext cx="8305800" cy="1143000"/>
          </a:xfrm>
          <a:prstGeom prst="rect">
            <a:avLst/>
          </a:prstGeom>
          <a:noFill/>
          <a:ln w="12700">
            <a:noFill/>
            <a:miter lim="800000"/>
            <a:headEnd/>
            <a:tailEnd/>
          </a:ln>
          <a:effectLst/>
        </p:spPr>
        <p:txBody>
          <a:bodyPr lIns="90488" tIns="44450" rIns="90488" bIns="44450" anchor="ctr"/>
          <a:lstStyle/>
          <a:p>
            <a:pPr algn="ctr">
              <a:defRPr/>
            </a:pPr>
            <a:r>
              <a:rPr lang="en-US" sz="4600" b="1">
                <a:solidFill>
                  <a:schemeClr val="tx2"/>
                </a:solidFill>
                <a:effectLst>
                  <a:outerShdw blurRad="38100" dist="38100" dir="2700000" algn="tl">
                    <a:srgbClr val="000000"/>
                  </a:outerShdw>
                </a:effectLst>
                <a:latin typeface="Arial" charset="0"/>
              </a:rPr>
              <a:t>SETI</a:t>
            </a:r>
            <a:br>
              <a:rPr lang="en-US" sz="3600" b="1">
                <a:solidFill>
                  <a:schemeClr val="tx2"/>
                </a:solidFill>
                <a:effectLst>
                  <a:outerShdw blurRad="38100" dist="38100" dir="2700000" algn="tl">
                    <a:srgbClr val="000000"/>
                  </a:outerShdw>
                </a:effectLst>
                <a:latin typeface="Arial" charset="0"/>
              </a:rPr>
            </a:br>
            <a:r>
              <a:rPr lang="en-US" sz="3200" b="1">
                <a:solidFill>
                  <a:schemeClr val="tx2"/>
                </a:solidFill>
                <a:effectLst>
                  <a:outerShdw blurRad="38100" dist="38100" dir="2700000" algn="tl">
                    <a:srgbClr val="000000"/>
                  </a:outerShdw>
                </a:effectLst>
                <a:latin typeface="Arial" charset="0"/>
              </a:rPr>
              <a:t>Search for Extra - Terrestrial Intelligence</a:t>
            </a:r>
          </a:p>
        </p:txBody>
      </p:sp>
      <p:sp>
        <p:nvSpPr>
          <p:cNvPr id="90138" name="AutoShape 26"/>
          <p:cNvSpPr>
            <a:spLocks noChangeArrowheads="1"/>
          </p:cNvSpPr>
          <p:nvPr/>
        </p:nvSpPr>
        <p:spPr bwMode="auto">
          <a:xfrm>
            <a:off x="990600" y="3962400"/>
            <a:ext cx="7162800" cy="2286000"/>
          </a:xfrm>
          <a:prstGeom prst="cube">
            <a:avLst>
              <a:gd name="adj" fmla="val 24991"/>
            </a:avLst>
          </a:prstGeom>
          <a:solidFill>
            <a:schemeClr val="folHlink"/>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90139" name="Rectangle 27"/>
          <p:cNvSpPr>
            <a:spLocks noChangeArrowheads="1"/>
          </p:cNvSpPr>
          <p:nvPr/>
        </p:nvSpPr>
        <p:spPr bwMode="auto">
          <a:xfrm>
            <a:off x="1066800" y="4649788"/>
            <a:ext cx="6477000"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3200"/>
              <a:t>What if we received a message from space containing the genetic code?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138"/>
                                        </p:tgtEl>
                                        <p:attrNameLst>
                                          <p:attrName>style.visibility</p:attrName>
                                        </p:attrNameLst>
                                      </p:cBhvr>
                                      <p:to>
                                        <p:strVal val="visible"/>
                                      </p:to>
                                    </p:set>
                                    <p:animEffect transition="in" filter="fade">
                                      <p:cBhvr>
                                        <p:cTn id="7" dur="500"/>
                                        <p:tgtEl>
                                          <p:spTgt spid="90138"/>
                                        </p:tgtEl>
                                      </p:cBhvr>
                                    </p:animEffect>
                                  </p:childTnLst>
                                </p:cTn>
                              </p:par>
                              <p:par>
                                <p:cTn id="8" presetID="10" presetClass="entr" presetSubtype="0" fill="hold" nodeType="withEffect">
                                  <p:stCondLst>
                                    <p:cond delay="0"/>
                                  </p:stCondLst>
                                  <p:childTnLst>
                                    <p:set>
                                      <p:cBhvr>
                                        <p:cTn id="9" dur="1" fill="hold">
                                          <p:stCondLst>
                                            <p:cond delay="0"/>
                                          </p:stCondLst>
                                        </p:cTn>
                                        <p:tgtEl>
                                          <p:spTgt spid="90139">
                                            <p:txEl>
                                              <p:pRg st="0" end="0"/>
                                            </p:txEl>
                                          </p:spTgt>
                                        </p:tgtEl>
                                        <p:attrNameLst>
                                          <p:attrName>style.visibility</p:attrName>
                                        </p:attrNameLst>
                                      </p:cBhvr>
                                      <p:to>
                                        <p:strVal val="visible"/>
                                      </p:to>
                                    </p:set>
                                    <p:animEffect transition="in" filter="fade">
                                      <p:cBhvr>
                                        <p:cTn id="10" dur="500"/>
                                        <p:tgtEl>
                                          <p:spTgt spid="90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77827" name="Rectangle 3"/>
          <p:cNvSpPr>
            <a:spLocks noGrp="1" noChangeArrowheads="1"/>
          </p:cNvSpPr>
          <p:nvPr>
            <p:ph type="title" idx="4294967295"/>
          </p:nvPr>
        </p:nvSpPr>
        <p:spPr>
          <a:xfrm>
            <a:off x="533400" y="2057400"/>
            <a:ext cx="7772400" cy="1066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6000" i="1">
                <a:solidFill>
                  <a:srgbClr val="810116"/>
                </a:solidFill>
                <a:effectLst/>
                <a:latin typeface="Benguiat Bk BT" pitchFamily="18" charset="0"/>
              </a:rPr>
              <a:t>The Genetic Code</a:t>
            </a:r>
          </a:p>
        </p:txBody>
      </p:sp>
      <p:sp>
        <p:nvSpPr>
          <p:cNvPr id="90137" name="Rectangle 25"/>
          <p:cNvSpPr>
            <a:spLocks noChangeArrowheads="1"/>
          </p:cNvSpPr>
          <p:nvPr/>
        </p:nvSpPr>
        <p:spPr bwMode="auto">
          <a:xfrm>
            <a:off x="381000" y="609600"/>
            <a:ext cx="8305800" cy="1143000"/>
          </a:xfrm>
          <a:prstGeom prst="rect">
            <a:avLst/>
          </a:prstGeom>
          <a:noFill/>
          <a:ln w="12700">
            <a:noFill/>
            <a:miter lim="800000"/>
            <a:headEnd/>
            <a:tailEnd/>
          </a:ln>
          <a:effectLst/>
        </p:spPr>
        <p:txBody>
          <a:bodyPr lIns="90488" tIns="44450" rIns="90488" bIns="44450" anchor="ctr"/>
          <a:lstStyle/>
          <a:p>
            <a:pPr algn="ctr">
              <a:defRPr/>
            </a:pPr>
            <a:r>
              <a:rPr lang="en-US" sz="4600" b="1">
                <a:solidFill>
                  <a:srgbClr val="00279F"/>
                </a:solidFill>
                <a:effectLst>
                  <a:outerShdw blurRad="38100" dist="38100" dir="2700000" algn="tl">
                    <a:srgbClr val="000000"/>
                  </a:outerShdw>
                </a:effectLst>
                <a:latin typeface="Arial" charset="0"/>
              </a:rPr>
              <a:t>SETI</a:t>
            </a:r>
            <a:br>
              <a:rPr lang="en-US" sz="3600" b="1">
                <a:solidFill>
                  <a:srgbClr val="00279F"/>
                </a:solidFill>
                <a:effectLst>
                  <a:outerShdw blurRad="38100" dist="38100" dir="2700000" algn="tl">
                    <a:srgbClr val="000000"/>
                  </a:outerShdw>
                </a:effectLst>
                <a:latin typeface="Arial" charset="0"/>
              </a:rPr>
            </a:br>
            <a:r>
              <a:rPr lang="en-US" sz="3200" b="1">
                <a:solidFill>
                  <a:srgbClr val="00279F"/>
                </a:solidFill>
                <a:effectLst>
                  <a:outerShdw blurRad="38100" dist="38100" dir="2700000" algn="tl">
                    <a:srgbClr val="000000"/>
                  </a:outerShdw>
                </a:effectLst>
                <a:latin typeface="Arial" charset="0"/>
              </a:rPr>
              <a:t>Search for Extra - Terrestrial Intelligence</a:t>
            </a:r>
          </a:p>
        </p:txBody>
      </p:sp>
      <p:sp>
        <p:nvSpPr>
          <p:cNvPr id="90138" name="AutoShape 26"/>
          <p:cNvSpPr>
            <a:spLocks noChangeArrowheads="1"/>
          </p:cNvSpPr>
          <p:nvPr/>
        </p:nvSpPr>
        <p:spPr bwMode="auto">
          <a:xfrm>
            <a:off x="381000" y="3505200"/>
            <a:ext cx="8305800" cy="3124200"/>
          </a:xfrm>
          <a:prstGeom prst="cube">
            <a:avLst>
              <a:gd name="adj" fmla="val 24991"/>
            </a:avLst>
          </a:prstGeom>
          <a:solidFill>
            <a:schemeClr val="folHlink"/>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solidFill>
                <a:srgbClr val="000000"/>
              </a:solidFill>
              <a:latin typeface="Times New Roman" panose="02020603050405020304" pitchFamily="18" charset="0"/>
            </a:endParaRPr>
          </a:p>
        </p:txBody>
      </p:sp>
      <p:sp>
        <p:nvSpPr>
          <p:cNvPr id="90139" name="Rectangle 27"/>
          <p:cNvSpPr>
            <a:spLocks noChangeArrowheads="1"/>
          </p:cNvSpPr>
          <p:nvPr/>
        </p:nvSpPr>
        <p:spPr bwMode="auto">
          <a:xfrm>
            <a:off x="609600" y="4495800"/>
            <a:ext cx="70104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3200">
                <a:solidFill>
                  <a:srgbClr val="000000"/>
                </a:solidFill>
              </a:rPr>
              <a:t>The SETI organization and other reasonable people would certainly conclude this came from an </a:t>
            </a:r>
            <a:r>
              <a:rPr lang="en-US" altLang="en-US" sz="3600">
                <a:solidFill>
                  <a:srgbClr val="AB011D"/>
                </a:solidFill>
              </a:rPr>
              <a:t>intelligent source</a:t>
            </a:r>
            <a:r>
              <a:rPr lang="en-US" altLang="en-US" sz="3200">
                <a:solidFill>
                  <a:srgbClr val="000000"/>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38"/>
                                        </p:tgtEl>
                                        <p:attrNameLst>
                                          <p:attrName>style.visibility</p:attrName>
                                        </p:attrNameLst>
                                      </p:cBhvr>
                                      <p:to>
                                        <p:strVal val="visible"/>
                                      </p:to>
                                    </p:set>
                                    <p:animEffect transition="in" filter="fade">
                                      <p:cBhvr>
                                        <p:cTn id="7" dur="500"/>
                                        <p:tgtEl>
                                          <p:spTgt spid="90138"/>
                                        </p:tgtEl>
                                      </p:cBhvr>
                                    </p:animEffect>
                                  </p:childTnLst>
                                </p:cTn>
                              </p:par>
                              <p:par>
                                <p:cTn id="8" presetID="10" presetClass="entr" presetSubtype="0" fill="hold" nodeType="withEffect">
                                  <p:stCondLst>
                                    <p:cond delay="0"/>
                                  </p:stCondLst>
                                  <p:childTnLst>
                                    <p:set>
                                      <p:cBhvr>
                                        <p:cTn id="9" dur="1" fill="hold">
                                          <p:stCondLst>
                                            <p:cond delay="0"/>
                                          </p:stCondLst>
                                        </p:cTn>
                                        <p:tgtEl>
                                          <p:spTgt spid="90139">
                                            <p:txEl>
                                              <p:pRg st="0" end="0"/>
                                            </p:txEl>
                                          </p:spTgt>
                                        </p:tgtEl>
                                        <p:attrNameLst>
                                          <p:attrName>style.visibility</p:attrName>
                                        </p:attrNameLst>
                                      </p:cBhvr>
                                      <p:to>
                                        <p:strVal val="visible"/>
                                      </p:to>
                                    </p:set>
                                    <p:animEffect transition="in" filter="fade">
                                      <p:cBhvr>
                                        <p:cTn id="10" dur="500"/>
                                        <p:tgtEl>
                                          <p:spTgt spid="90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221187" name="Rectangle 3"/>
          <p:cNvSpPr>
            <a:spLocks noGrp="1" noChangeArrowheads="1"/>
          </p:cNvSpPr>
          <p:nvPr>
            <p:ph type="title"/>
          </p:nvPr>
        </p:nvSpPr>
        <p:spPr>
          <a:xfrm>
            <a:off x="228600" y="2819400"/>
            <a:ext cx="2057400" cy="1143000"/>
          </a:xfrm>
        </p:spPr>
        <p:txBody>
          <a:bodyPr/>
          <a:lstStyle/>
          <a:p>
            <a:pPr eaLnBrk="1" hangingPunct="1">
              <a:defRPr/>
            </a:pPr>
            <a:r>
              <a:rPr lang="en-US"/>
              <a:t>Genetic Code</a:t>
            </a:r>
          </a:p>
        </p:txBody>
      </p:sp>
      <p:grpSp>
        <p:nvGrpSpPr>
          <p:cNvPr id="79876" name="Group 4"/>
          <p:cNvGrpSpPr>
            <a:grpSpLocks/>
          </p:cNvGrpSpPr>
          <p:nvPr/>
        </p:nvGrpSpPr>
        <p:grpSpPr bwMode="auto">
          <a:xfrm>
            <a:off x="2590800" y="152400"/>
            <a:ext cx="6553200" cy="6553200"/>
            <a:chOff x="2260" y="196"/>
            <a:chExt cx="3102" cy="3880"/>
          </a:xfrm>
        </p:grpSpPr>
        <p:sp>
          <p:nvSpPr>
            <p:cNvPr id="79878" name="Rectangle 5"/>
            <p:cNvSpPr>
              <a:spLocks noChangeArrowheads="1"/>
            </p:cNvSpPr>
            <p:nvPr/>
          </p:nvSpPr>
          <p:spPr bwMode="auto">
            <a:xfrm>
              <a:off x="2260" y="196"/>
              <a:ext cx="299" cy="471"/>
            </a:xfrm>
            <a:prstGeom prst="rect">
              <a:avLst/>
            </a:prstGeom>
            <a:solidFill>
              <a:srgbClr val="EF91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879" name="Rectangle 6"/>
            <p:cNvSpPr>
              <a:spLocks noChangeArrowheads="1"/>
            </p:cNvSpPr>
            <p:nvPr/>
          </p:nvSpPr>
          <p:spPr bwMode="auto">
            <a:xfrm>
              <a:off x="4408" y="462"/>
              <a:ext cx="606" cy="205"/>
            </a:xfrm>
            <a:prstGeom prst="rect">
              <a:avLst/>
            </a:prstGeom>
            <a:solidFill>
              <a:srgbClr val="F6BF69"/>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880" name="Rectangle 7"/>
            <p:cNvSpPr>
              <a:spLocks noChangeArrowheads="1"/>
            </p:cNvSpPr>
            <p:nvPr/>
          </p:nvSpPr>
          <p:spPr bwMode="auto">
            <a:xfrm>
              <a:off x="3794" y="462"/>
              <a:ext cx="606" cy="205"/>
            </a:xfrm>
            <a:prstGeom prst="rect">
              <a:avLst/>
            </a:prstGeom>
            <a:solidFill>
              <a:srgbClr val="F6BF69"/>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881" name="Rectangle 8"/>
            <p:cNvSpPr>
              <a:spLocks noChangeArrowheads="1"/>
            </p:cNvSpPr>
            <p:nvPr/>
          </p:nvSpPr>
          <p:spPr bwMode="auto">
            <a:xfrm>
              <a:off x="3181" y="462"/>
              <a:ext cx="605" cy="205"/>
            </a:xfrm>
            <a:prstGeom prst="rect">
              <a:avLst/>
            </a:prstGeom>
            <a:solidFill>
              <a:srgbClr val="F6BF69"/>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882" name="Rectangle 9"/>
            <p:cNvSpPr>
              <a:spLocks noChangeArrowheads="1"/>
            </p:cNvSpPr>
            <p:nvPr/>
          </p:nvSpPr>
          <p:spPr bwMode="auto">
            <a:xfrm>
              <a:off x="2567" y="462"/>
              <a:ext cx="606" cy="205"/>
            </a:xfrm>
            <a:prstGeom prst="rect">
              <a:avLst/>
            </a:prstGeom>
            <a:solidFill>
              <a:srgbClr val="F6BF69"/>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883" name="Rectangle 10"/>
            <p:cNvSpPr>
              <a:spLocks noChangeArrowheads="1"/>
            </p:cNvSpPr>
            <p:nvPr/>
          </p:nvSpPr>
          <p:spPr bwMode="auto">
            <a:xfrm>
              <a:off x="2260" y="2349"/>
              <a:ext cx="299" cy="915"/>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884" name="Rectangle 11"/>
            <p:cNvSpPr>
              <a:spLocks noChangeArrowheads="1"/>
            </p:cNvSpPr>
            <p:nvPr/>
          </p:nvSpPr>
          <p:spPr bwMode="auto">
            <a:xfrm>
              <a:off x="5022" y="3864"/>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885" name="Rectangle 12"/>
            <p:cNvSpPr>
              <a:spLocks noChangeArrowheads="1"/>
            </p:cNvSpPr>
            <p:nvPr/>
          </p:nvSpPr>
          <p:spPr bwMode="auto">
            <a:xfrm>
              <a:off x="2567" y="384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886" name="Rectangle 13"/>
            <p:cNvSpPr>
              <a:spLocks noChangeArrowheads="1"/>
            </p:cNvSpPr>
            <p:nvPr/>
          </p:nvSpPr>
          <p:spPr bwMode="auto">
            <a:xfrm>
              <a:off x="2260" y="3227"/>
              <a:ext cx="299" cy="849"/>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887" name="Rectangle 14"/>
            <p:cNvSpPr>
              <a:spLocks noChangeArrowheads="1"/>
            </p:cNvSpPr>
            <p:nvPr/>
          </p:nvSpPr>
          <p:spPr bwMode="auto">
            <a:xfrm>
              <a:off x="2567" y="363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888" name="Rectangle 15"/>
            <p:cNvSpPr>
              <a:spLocks noChangeArrowheads="1"/>
            </p:cNvSpPr>
            <p:nvPr/>
          </p:nvSpPr>
          <p:spPr bwMode="auto">
            <a:xfrm>
              <a:off x="2567" y="3418"/>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889" name="Rectangle 16"/>
            <p:cNvSpPr>
              <a:spLocks noChangeArrowheads="1"/>
            </p:cNvSpPr>
            <p:nvPr/>
          </p:nvSpPr>
          <p:spPr bwMode="auto">
            <a:xfrm>
              <a:off x="2567" y="3205"/>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890" name="Rectangle 17"/>
            <p:cNvSpPr>
              <a:spLocks noChangeArrowheads="1"/>
            </p:cNvSpPr>
            <p:nvPr/>
          </p:nvSpPr>
          <p:spPr bwMode="auto">
            <a:xfrm>
              <a:off x="2567" y="2992"/>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891" name="Rectangle 18"/>
            <p:cNvSpPr>
              <a:spLocks noChangeArrowheads="1"/>
            </p:cNvSpPr>
            <p:nvPr/>
          </p:nvSpPr>
          <p:spPr bwMode="auto">
            <a:xfrm>
              <a:off x="2567" y="2779"/>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892" name="Rectangle 19"/>
            <p:cNvSpPr>
              <a:spLocks noChangeArrowheads="1"/>
            </p:cNvSpPr>
            <p:nvPr/>
          </p:nvSpPr>
          <p:spPr bwMode="auto">
            <a:xfrm>
              <a:off x="2567" y="2566"/>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893" name="Rectangle 20"/>
            <p:cNvSpPr>
              <a:spLocks noChangeArrowheads="1"/>
            </p:cNvSpPr>
            <p:nvPr/>
          </p:nvSpPr>
          <p:spPr bwMode="auto">
            <a:xfrm>
              <a:off x="2567" y="2353"/>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894" name="Rectangle 21"/>
            <p:cNvSpPr>
              <a:spLocks noChangeArrowheads="1"/>
            </p:cNvSpPr>
            <p:nvPr/>
          </p:nvSpPr>
          <p:spPr bwMode="auto">
            <a:xfrm>
              <a:off x="2567" y="2140"/>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895" name="Rectangle 22"/>
            <p:cNvSpPr>
              <a:spLocks noChangeArrowheads="1"/>
            </p:cNvSpPr>
            <p:nvPr/>
          </p:nvSpPr>
          <p:spPr bwMode="auto">
            <a:xfrm>
              <a:off x="2567" y="1927"/>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896" name="Rectangle 23"/>
            <p:cNvSpPr>
              <a:spLocks noChangeArrowheads="1"/>
            </p:cNvSpPr>
            <p:nvPr/>
          </p:nvSpPr>
          <p:spPr bwMode="auto">
            <a:xfrm>
              <a:off x="2567" y="171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897" name="Rectangle 24"/>
            <p:cNvSpPr>
              <a:spLocks noChangeArrowheads="1"/>
            </p:cNvSpPr>
            <p:nvPr/>
          </p:nvSpPr>
          <p:spPr bwMode="auto">
            <a:xfrm>
              <a:off x="2567" y="150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898" name="Rectangle 25"/>
            <p:cNvSpPr>
              <a:spLocks noChangeArrowheads="1"/>
            </p:cNvSpPr>
            <p:nvPr/>
          </p:nvSpPr>
          <p:spPr bwMode="auto">
            <a:xfrm>
              <a:off x="2567" y="1288"/>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899" name="Rectangle 26"/>
            <p:cNvSpPr>
              <a:spLocks noChangeArrowheads="1"/>
            </p:cNvSpPr>
            <p:nvPr/>
          </p:nvSpPr>
          <p:spPr bwMode="auto">
            <a:xfrm>
              <a:off x="2567" y="1075"/>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00" name="Rectangle 27"/>
            <p:cNvSpPr>
              <a:spLocks noChangeArrowheads="1"/>
            </p:cNvSpPr>
            <p:nvPr/>
          </p:nvSpPr>
          <p:spPr bwMode="auto">
            <a:xfrm>
              <a:off x="2567" y="862"/>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01" name="Rectangle 28"/>
            <p:cNvSpPr>
              <a:spLocks noChangeArrowheads="1"/>
            </p:cNvSpPr>
            <p:nvPr/>
          </p:nvSpPr>
          <p:spPr bwMode="auto">
            <a:xfrm>
              <a:off x="2567" y="649"/>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02" name="Rectangle 29"/>
            <p:cNvSpPr>
              <a:spLocks noChangeArrowheads="1"/>
            </p:cNvSpPr>
            <p:nvPr/>
          </p:nvSpPr>
          <p:spPr bwMode="auto">
            <a:xfrm>
              <a:off x="2260" y="1496"/>
              <a:ext cx="299" cy="876"/>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03" name="Rectangle 30"/>
            <p:cNvSpPr>
              <a:spLocks noChangeArrowheads="1"/>
            </p:cNvSpPr>
            <p:nvPr/>
          </p:nvSpPr>
          <p:spPr bwMode="auto">
            <a:xfrm>
              <a:off x="2260" y="649"/>
              <a:ext cx="299" cy="870"/>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04" name="Rectangle 31"/>
            <p:cNvSpPr>
              <a:spLocks noChangeArrowheads="1"/>
            </p:cNvSpPr>
            <p:nvPr/>
          </p:nvSpPr>
          <p:spPr bwMode="auto">
            <a:xfrm>
              <a:off x="3181" y="3844"/>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05" name="Rectangle 32"/>
            <p:cNvSpPr>
              <a:spLocks noChangeArrowheads="1"/>
            </p:cNvSpPr>
            <p:nvPr/>
          </p:nvSpPr>
          <p:spPr bwMode="auto">
            <a:xfrm>
              <a:off x="3181" y="3631"/>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06" name="Rectangle 33"/>
            <p:cNvSpPr>
              <a:spLocks noChangeArrowheads="1"/>
            </p:cNvSpPr>
            <p:nvPr/>
          </p:nvSpPr>
          <p:spPr bwMode="auto">
            <a:xfrm>
              <a:off x="3181" y="3418"/>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07" name="Rectangle 34"/>
            <p:cNvSpPr>
              <a:spLocks noChangeArrowheads="1"/>
            </p:cNvSpPr>
            <p:nvPr/>
          </p:nvSpPr>
          <p:spPr bwMode="auto">
            <a:xfrm>
              <a:off x="3181" y="3205"/>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08" name="Rectangle 35"/>
            <p:cNvSpPr>
              <a:spLocks noChangeArrowheads="1"/>
            </p:cNvSpPr>
            <p:nvPr/>
          </p:nvSpPr>
          <p:spPr bwMode="auto">
            <a:xfrm>
              <a:off x="3181" y="2992"/>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09" name="Rectangle 36"/>
            <p:cNvSpPr>
              <a:spLocks noChangeArrowheads="1"/>
            </p:cNvSpPr>
            <p:nvPr/>
          </p:nvSpPr>
          <p:spPr bwMode="auto">
            <a:xfrm>
              <a:off x="3181" y="2779"/>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10" name="Rectangle 37"/>
            <p:cNvSpPr>
              <a:spLocks noChangeArrowheads="1"/>
            </p:cNvSpPr>
            <p:nvPr/>
          </p:nvSpPr>
          <p:spPr bwMode="auto">
            <a:xfrm>
              <a:off x="3181" y="2566"/>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11" name="Rectangle 38"/>
            <p:cNvSpPr>
              <a:spLocks noChangeArrowheads="1"/>
            </p:cNvSpPr>
            <p:nvPr/>
          </p:nvSpPr>
          <p:spPr bwMode="auto">
            <a:xfrm>
              <a:off x="3181" y="2353"/>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12" name="Rectangle 39"/>
            <p:cNvSpPr>
              <a:spLocks noChangeArrowheads="1"/>
            </p:cNvSpPr>
            <p:nvPr/>
          </p:nvSpPr>
          <p:spPr bwMode="auto">
            <a:xfrm>
              <a:off x="3181" y="2140"/>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13" name="Rectangle 40"/>
            <p:cNvSpPr>
              <a:spLocks noChangeArrowheads="1"/>
            </p:cNvSpPr>
            <p:nvPr/>
          </p:nvSpPr>
          <p:spPr bwMode="auto">
            <a:xfrm>
              <a:off x="3181" y="1927"/>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14" name="Rectangle 41"/>
            <p:cNvSpPr>
              <a:spLocks noChangeArrowheads="1"/>
            </p:cNvSpPr>
            <p:nvPr/>
          </p:nvSpPr>
          <p:spPr bwMode="auto">
            <a:xfrm>
              <a:off x="3181" y="1714"/>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15" name="Rectangle 42"/>
            <p:cNvSpPr>
              <a:spLocks noChangeArrowheads="1"/>
            </p:cNvSpPr>
            <p:nvPr/>
          </p:nvSpPr>
          <p:spPr bwMode="auto">
            <a:xfrm>
              <a:off x="3181" y="1501"/>
              <a:ext cx="605"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16" name="Rectangle 43"/>
            <p:cNvSpPr>
              <a:spLocks noChangeArrowheads="1"/>
            </p:cNvSpPr>
            <p:nvPr/>
          </p:nvSpPr>
          <p:spPr bwMode="auto">
            <a:xfrm>
              <a:off x="3181" y="1288"/>
              <a:ext cx="605"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17" name="Rectangle 44"/>
            <p:cNvSpPr>
              <a:spLocks noChangeArrowheads="1"/>
            </p:cNvSpPr>
            <p:nvPr/>
          </p:nvSpPr>
          <p:spPr bwMode="auto">
            <a:xfrm>
              <a:off x="3181" y="1075"/>
              <a:ext cx="605"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18" name="Rectangle 45"/>
            <p:cNvSpPr>
              <a:spLocks noChangeArrowheads="1"/>
            </p:cNvSpPr>
            <p:nvPr/>
          </p:nvSpPr>
          <p:spPr bwMode="auto">
            <a:xfrm>
              <a:off x="3181" y="862"/>
              <a:ext cx="605"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19" name="Rectangle 46"/>
            <p:cNvSpPr>
              <a:spLocks noChangeArrowheads="1"/>
            </p:cNvSpPr>
            <p:nvPr/>
          </p:nvSpPr>
          <p:spPr bwMode="auto">
            <a:xfrm>
              <a:off x="3181" y="649"/>
              <a:ext cx="605"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20" name="Rectangle 47"/>
            <p:cNvSpPr>
              <a:spLocks noChangeArrowheads="1"/>
            </p:cNvSpPr>
            <p:nvPr/>
          </p:nvSpPr>
          <p:spPr bwMode="auto">
            <a:xfrm>
              <a:off x="3794" y="384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21" name="Rectangle 48"/>
            <p:cNvSpPr>
              <a:spLocks noChangeArrowheads="1"/>
            </p:cNvSpPr>
            <p:nvPr/>
          </p:nvSpPr>
          <p:spPr bwMode="auto">
            <a:xfrm>
              <a:off x="3794" y="363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22" name="Rectangle 49"/>
            <p:cNvSpPr>
              <a:spLocks noChangeArrowheads="1"/>
            </p:cNvSpPr>
            <p:nvPr/>
          </p:nvSpPr>
          <p:spPr bwMode="auto">
            <a:xfrm>
              <a:off x="3794" y="3418"/>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23" name="Rectangle 50"/>
            <p:cNvSpPr>
              <a:spLocks noChangeArrowheads="1"/>
            </p:cNvSpPr>
            <p:nvPr/>
          </p:nvSpPr>
          <p:spPr bwMode="auto">
            <a:xfrm>
              <a:off x="3794" y="3205"/>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24" name="Rectangle 51"/>
            <p:cNvSpPr>
              <a:spLocks noChangeArrowheads="1"/>
            </p:cNvSpPr>
            <p:nvPr/>
          </p:nvSpPr>
          <p:spPr bwMode="auto">
            <a:xfrm>
              <a:off x="3794" y="2992"/>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25" name="Rectangle 52"/>
            <p:cNvSpPr>
              <a:spLocks noChangeArrowheads="1"/>
            </p:cNvSpPr>
            <p:nvPr/>
          </p:nvSpPr>
          <p:spPr bwMode="auto">
            <a:xfrm>
              <a:off x="3794" y="2779"/>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26" name="Rectangle 53"/>
            <p:cNvSpPr>
              <a:spLocks noChangeArrowheads="1"/>
            </p:cNvSpPr>
            <p:nvPr/>
          </p:nvSpPr>
          <p:spPr bwMode="auto">
            <a:xfrm>
              <a:off x="3794" y="2566"/>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27" name="Rectangle 54"/>
            <p:cNvSpPr>
              <a:spLocks noChangeArrowheads="1"/>
            </p:cNvSpPr>
            <p:nvPr/>
          </p:nvSpPr>
          <p:spPr bwMode="auto">
            <a:xfrm>
              <a:off x="3794" y="2353"/>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28" name="Rectangle 55"/>
            <p:cNvSpPr>
              <a:spLocks noChangeArrowheads="1"/>
            </p:cNvSpPr>
            <p:nvPr/>
          </p:nvSpPr>
          <p:spPr bwMode="auto">
            <a:xfrm>
              <a:off x="3794" y="2140"/>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29" name="Rectangle 56"/>
            <p:cNvSpPr>
              <a:spLocks noChangeArrowheads="1"/>
            </p:cNvSpPr>
            <p:nvPr/>
          </p:nvSpPr>
          <p:spPr bwMode="auto">
            <a:xfrm>
              <a:off x="3794" y="1927"/>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30" name="Rectangle 57"/>
            <p:cNvSpPr>
              <a:spLocks noChangeArrowheads="1"/>
            </p:cNvSpPr>
            <p:nvPr/>
          </p:nvSpPr>
          <p:spPr bwMode="auto">
            <a:xfrm>
              <a:off x="3794" y="171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31" name="Rectangle 58"/>
            <p:cNvSpPr>
              <a:spLocks noChangeArrowheads="1"/>
            </p:cNvSpPr>
            <p:nvPr/>
          </p:nvSpPr>
          <p:spPr bwMode="auto">
            <a:xfrm>
              <a:off x="3794" y="150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32" name="Rectangle 59"/>
            <p:cNvSpPr>
              <a:spLocks noChangeArrowheads="1"/>
            </p:cNvSpPr>
            <p:nvPr/>
          </p:nvSpPr>
          <p:spPr bwMode="auto">
            <a:xfrm>
              <a:off x="3794" y="1288"/>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33" name="Rectangle 60"/>
            <p:cNvSpPr>
              <a:spLocks noChangeArrowheads="1"/>
            </p:cNvSpPr>
            <p:nvPr/>
          </p:nvSpPr>
          <p:spPr bwMode="auto">
            <a:xfrm>
              <a:off x="3794" y="1075"/>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34" name="Rectangle 61"/>
            <p:cNvSpPr>
              <a:spLocks noChangeArrowheads="1"/>
            </p:cNvSpPr>
            <p:nvPr/>
          </p:nvSpPr>
          <p:spPr bwMode="auto">
            <a:xfrm>
              <a:off x="3794" y="862"/>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35" name="Rectangle 62"/>
            <p:cNvSpPr>
              <a:spLocks noChangeArrowheads="1"/>
            </p:cNvSpPr>
            <p:nvPr/>
          </p:nvSpPr>
          <p:spPr bwMode="auto">
            <a:xfrm>
              <a:off x="3794" y="649"/>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36" name="Rectangle 63"/>
            <p:cNvSpPr>
              <a:spLocks noChangeArrowheads="1"/>
            </p:cNvSpPr>
            <p:nvPr/>
          </p:nvSpPr>
          <p:spPr bwMode="auto">
            <a:xfrm>
              <a:off x="4408" y="384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37" name="Rectangle 64"/>
            <p:cNvSpPr>
              <a:spLocks noChangeArrowheads="1"/>
            </p:cNvSpPr>
            <p:nvPr/>
          </p:nvSpPr>
          <p:spPr bwMode="auto">
            <a:xfrm>
              <a:off x="4408" y="363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38" name="Rectangle 65"/>
            <p:cNvSpPr>
              <a:spLocks noChangeArrowheads="1"/>
            </p:cNvSpPr>
            <p:nvPr/>
          </p:nvSpPr>
          <p:spPr bwMode="auto">
            <a:xfrm>
              <a:off x="4408" y="3418"/>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39" name="Rectangle 66"/>
            <p:cNvSpPr>
              <a:spLocks noChangeArrowheads="1"/>
            </p:cNvSpPr>
            <p:nvPr/>
          </p:nvSpPr>
          <p:spPr bwMode="auto">
            <a:xfrm>
              <a:off x="4408" y="3205"/>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40" name="Rectangle 67"/>
            <p:cNvSpPr>
              <a:spLocks noChangeArrowheads="1"/>
            </p:cNvSpPr>
            <p:nvPr/>
          </p:nvSpPr>
          <p:spPr bwMode="auto">
            <a:xfrm>
              <a:off x="4408" y="2992"/>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41" name="Rectangle 68"/>
            <p:cNvSpPr>
              <a:spLocks noChangeArrowheads="1"/>
            </p:cNvSpPr>
            <p:nvPr/>
          </p:nvSpPr>
          <p:spPr bwMode="auto">
            <a:xfrm>
              <a:off x="4408" y="2779"/>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42" name="Rectangle 69"/>
            <p:cNvSpPr>
              <a:spLocks noChangeArrowheads="1"/>
            </p:cNvSpPr>
            <p:nvPr/>
          </p:nvSpPr>
          <p:spPr bwMode="auto">
            <a:xfrm>
              <a:off x="4408" y="2566"/>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43" name="Rectangle 70"/>
            <p:cNvSpPr>
              <a:spLocks noChangeArrowheads="1"/>
            </p:cNvSpPr>
            <p:nvPr/>
          </p:nvSpPr>
          <p:spPr bwMode="auto">
            <a:xfrm>
              <a:off x="4408" y="2353"/>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44" name="Rectangle 71"/>
            <p:cNvSpPr>
              <a:spLocks noChangeArrowheads="1"/>
            </p:cNvSpPr>
            <p:nvPr/>
          </p:nvSpPr>
          <p:spPr bwMode="auto">
            <a:xfrm>
              <a:off x="4408" y="2140"/>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45" name="Rectangle 72"/>
            <p:cNvSpPr>
              <a:spLocks noChangeArrowheads="1"/>
            </p:cNvSpPr>
            <p:nvPr/>
          </p:nvSpPr>
          <p:spPr bwMode="auto">
            <a:xfrm>
              <a:off x="4408" y="1927"/>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46" name="Rectangle 73"/>
            <p:cNvSpPr>
              <a:spLocks noChangeArrowheads="1"/>
            </p:cNvSpPr>
            <p:nvPr/>
          </p:nvSpPr>
          <p:spPr bwMode="auto">
            <a:xfrm>
              <a:off x="4408" y="1714"/>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47" name="Rectangle 74"/>
            <p:cNvSpPr>
              <a:spLocks noChangeArrowheads="1"/>
            </p:cNvSpPr>
            <p:nvPr/>
          </p:nvSpPr>
          <p:spPr bwMode="auto">
            <a:xfrm>
              <a:off x="4408" y="1501"/>
              <a:ext cx="606" cy="232"/>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48" name="Rectangle 75"/>
            <p:cNvSpPr>
              <a:spLocks noChangeArrowheads="1"/>
            </p:cNvSpPr>
            <p:nvPr/>
          </p:nvSpPr>
          <p:spPr bwMode="auto">
            <a:xfrm>
              <a:off x="4408" y="1288"/>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49" name="Rectangle 76"/>
            <p:cNvSpPr>
              <a:spLocks noChangeArrowheads="1"/>
            </p:cNvSpPr>
            <p:nvPr/>
          </p:nvSpPr>
          <p:spPr bwMode="auto">
            <a:xfrm>
              <a:off x="4408" y="1075"/>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50" name="Rectangle 77"/>
            <p:cNvSpPr>
              <a:spLocks noChangeArrowheads="1"/>
            </p:cNvSpPr>
            <p:nvPr/>
          </p:nvSpPr>
          <p:spPr bwMode="auto">
            <a:xfrm>
              <a:off x="4408" y="862"/>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51" name="Rectangle 78"/>
            <p:cNvSpPr>
              <a:spLocks noChangeArrowheads="1"/>
            </p:cNvSpPr>
            <p:nvPr/>
          </p:nvSpPr>
          <p:spPr bwMode="auto">
            <a:xfrm>
              <a:off x="4408" y="649"/>
              <a:ext cx="606" cy="231"/>
            </a:xfrm>
            <a:prstGeom prst="rect">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52" name="Rectangle 79"/>
            <p:cNvSpPr>
              <a:spLocks noChangeArrowheads="1"/>
            </p:cNvSpPr>
            <p:nvPr/>
          </p:nvSpPr>
          <p:spPr bwMode="auto">
            <a:xfrm>
              <a:off x="2567" y="196"/>
              <a:ext cx="2447" cy="258"/>
            </a:xfrm>
            <a:prstGeom prst="rect">
              <a:avLst/>
            </a:prstGeom>
            <a:solidFill>
              <a:schemeClr val="folHlink"/>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53" name="Rectangle 80"/>
            <p:cNvSpPr>
              <a:spLocks noChangeArrowheads="1"/>
            </p:cNvSpPr>
            <p:nvPr/>
          </p:nvSpPr>
          <p:spPr bwMode="auto">
            <a:xfrm>
              <a:off x="5022" y="3651"/>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54" name="Rectangle 81"/>
            <p:cNvSpPr>
              <a:spLocks noChangeArrowheads="1"/>
            </p:cNvSpPr>
            <p:nvPr/>
          </p:nvSpPr>
          <p:spPr bwMode="auto">
            <a:xfrm>
              <a:off x="5022" y="3438"/>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55" name="Rectangle 82"/>
            <p:cNvSpPr>
              <a:spLocks noChangeArrowheads="1"/>
            </p:cNvSpPr>
            <p:nvPr/>
          </p:nvSpPr>
          <p:spPr bwMode="auto">
            <a:xfrm>
              <a:off x="5022" y="3225"/>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56" name="Rectangle 83"/>
            <p:cNvSpPr>
              <a:spLocks noChangeArrowheads="1"/>
            </p:cNvSpPr>
            <p:nvPr/>
          </p:nvSpPr>
          <p:spPr bwMode="auto">
            <a:xfrm>
              <a:off x="5022" y="3012"/>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57" name="Rectangle 84"/>
            <p:cNvSpPr>
              <a:spLocks noChangeArrowheads="1"/>
            </p:cNvSpPr>
            <p:nvPr/>
          </p:nvSpPr>
          <p:spPr bwMode="auto">
            <a:xfrm>
              <a:off x="5022" y="2799"/>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58" name="Rectangle 85"/>
            <p:cNvSpPr>
              <a:spLocks noChangeArrowheads="1"/>
            </p:cNvSpPr>
            <p:nvPr/>
          </p:nvSpPr>
          <p:spPr bwMode="auto">
            <a:xfrm>
              <a:off x="5022" y="2586"/>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59" name="Rectangle 86"/>
            <p:cNvSpPr>
              <a:spLocks noChangeArrowheads="1"/>
            </p:cNvSpPr>
            <p:nvPr/>
          </p:nvSpPr>
          <p:spPr bwMode="auto">
            <a:xfrm>
              <a:off x="5022" y="2373"/>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60" name="Rectangle 87"/>
            <p:cNvSpPr>
              <a:spLocks noChangeArrowheads="1"/>
            </p:cNvSpPr>
            <p:nvPr/>
          </p:nvSpPr>
          <p:spPr bwMode="auto">
            <a:xfrm>
              <a:off x="5022" y="2160"/>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61" name="Rectangle 88"/>
            <p:cNvSpPr>
              <a:spLocks noChangeArrowheads="1"/>
            </p:cNvSpPr>
            <p:nvPr/>
          </p:nvSpPr>
          <p:spPr bwMode="auto">
            <a:xfrm>
              <a:off x="5022" y="1947"/>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62" name="Rectangle 89"/>
            <p:cNvSpPr>
              <a:spLocks noChangeArrowheads="1"/>
            </p:cNvSpPr>
            <p:nvPr/>
          </p:nvSpPr>
          <p:spPr bwMode="auto">
            <a:xfrm>
              <a:off x="5022" y="1734"/>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63" name="Rectangle 90"/>
            <p:cNvSpPr>
              <a:spLocks noChangeArrowheads="1"/>
            </p:cNvSpPr>
            <p:nvPr/>
          </p:nvSpPr>
          <p:spPr bwMode="auto">
            <a:xfrm>
              <a:off x="5022" y="1521"/>
              <a:ext cx="299" cy="212"/>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64" name="Rectangle 91"/>
            <p:cNvSpPr>
              <a:spLocks noChangeArrowheads="1"/>
            </p:cNvSpPr>
            <p:nvPr/>
          </p:nvSpPr>
          <p:spPr bwMode="auto">
            <a:xfrm>
              <a:off x="5022" y="1308"/>
              <a:ext cx="299" cy="211"/>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65" name="Rectangle 92"/>
            <p:cNvSpPr>
              <a:spLocks noChangeArrowheads="1"/>
            </p:cNvSpPr>
            <p:nvPr/>
          </p:nvSpPr>
          <p:spPr bwMode="auto">
            <a:xfrm>
              <a:off x="5022" y="1095"/>
              <a:ext cx="299" cy="211"/>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66" name="Rectangle 93"/>
            <p:cNvSpPr>
              <a:spLocks noChangeArrowheads="1"/>
            </p:cNvSpPr>
            <p:nvPr/>
          </p:nvSpPr>
          <p:spPr bwMode="auto">
            <a:xfrm>
              <a:off x="5022" y="882"/>
              <a:ext cx="299" cy="211"/>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67" name="Rectangle 94"/>
            <p:cNvSpPr>
              <a:spLocks noChangeArrowheads="1"/>
            </p:cNvSpPr>
            <p:nvPr/>
          </p:nvSpPr>
          <p:spPr bwMode="auto">
            <a:xfrm>
              <a:off x="5022" y="652"/>
              <a:ext cx="299" cy="228"/>
            </a:xfrm>
            <a:prstGeom prst="rect">
              <a:avLst/>
            </a:prstGeom>
            <a:solidFill>
              <a:srgbClr val="AD69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68" name="Rectangle 95"/>
            <p:cNvSpPr>
              <a:spLocks noChangeArrowheads="1"/>
            </p:cNvSpPr>
            <p:nvPr/>
          </p:nvSpPr>
          <p:spPr bwMode="auto">
            <a:xfrm>
              <a:off x="5022" y="196"/>
              <a:ext cx="299" cy="451"/>
            </a:xfrm>
            <a:prstGeom prst="rect">
              <a:avLst/>
            </a:prstGeom>
            <a:solidFill>
              <a:srgbClr val="EF9100"/>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79969" name="Rectangle 96"/>
            <p:cNvSpPr>
              <a:spLocks noChangeArrowheads="1"/>
            </p:cNvSpPr>
            <p:nvPr/>
          </p:nvSpPr>
          <p:spPr bwMode="auto">
            <a:xfrm>
              <a:off x="2547" y="698"/>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phenylalanine</a:t>
              </a:r>
            </a:p>
          </p:txBody>
        </p:sp>
        <p:sp>
          <p:nvSpPr>
            <p:cNvPr id="79970" name="Rectangle 97"/>
            <p:cNvSpPr>
              <a:spLocks noChangeArrowheads="1"/>
            </p:cNvSpPr>
            <p:nvPr/>
          </p:nvSpPr>
          <p:spPr bwMode="auto">
            <a:xfrm>
              <a:off x="3161" y="698"/>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serine</a:t>
              </a:r>
            </a:p>
          </p:txBody>
        </p:sp>
        <p:sp>
          <p:nvSpPr>
            <p:cNvPr id="79971" name="Rectangle 98"/>
            <p:cNvSpPr>
              <a:spLocks noChangeArrowheads="1"/>
            </p:cNvSpPr>
            <p:nvPr/>
          </p:nvSpPr>
          <p:spPr bwMode="auto">
            <a:xfrm>
              <a:off x="3775" y="698"/>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tyrosine</a:t>
              </a:r>
            </a:p>
          </p:txBody>
        </p:sp>
        <p:sp>
          <p:nvSpPr>
            <p:cNvPr id="79972" name="Rectangle 99"/>
            <p:cNvSpPr>
              <a:spLocks noChangeArrowheads="1"/>
            </p:cNvSpPr>
            <p:nvPr/>
          </p:nvSpPr>
          <p:spPr bwMode="auto">
            <a:xfrm>
              <a:off x="4388" y="698"/>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cysteine</a:t>
              </a:r>
            </a:p>
          </p:txBody>
        </p:sp>
        <p:sp>
          <p:nvSpPr>
            <p:cNvPr id="79973" name="Rectangle 100"/>
            <p:cNvSpPr>
              <a:spLocks noChangeArrowheads="1"/>
            </p:cNvSpPr>
            <p:nvPr/>
          </p:nvSpPr>
          <p:spPr bwMode="auto">
            <a:xfrm>
              <a:off x="2547" y="92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phenylalanine</a:t>
              </a:r>
            </a:p>
          </p:txBody>
        </p:sp>
        <p:sp>
          <p:nvSpPr>
            <p:cNvPr id="79974" name="Rectangle 101"/>
            <p:cNvSpPr>
              <a:spLocks noChangeArrowheads="1"/>
            </p:cNvSpPr>
            <p:nvPr/>
          </p:nvSpPr>
          <p:spPr bwMode="auto">
            <a:xfrm>
              <a:off x="3161" y="92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serine</a:t>
              </a:r>
            </a:p>
          </p:txBody>
        </p:sp>
        <p:sp>
          <p:nvSpPr>
            <p:cNvPr id="79975" name="Rectangle 102"/>
            <p:cNvSpPr>
              <a:spLocks noChangeArrowheads="1"/>
            </p:cNvSpPr>
            <p:nvPr/>
          </p:nvSpPr>
          <p:spPr bwMode="auto">
            <a:xfrm>
              <a:off x="3775" y="92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tyrosine</a:t>
              </a:r>
            </a:p>
          </p:txBody>
        </p:sp>
        <p:sp>
          <p:nvSpPr>
            <p:cNvPr id="79976" name="Rectangle 103"/>
            <p:cNvSpPr>
              <a:spLocks noChangeArrowheads="1"/>
            </p:cNvSpPr>
            <p:nvPr/>
          </p:nvSpPr>
          <p:spPr bwMode="auto">
            <a:xfrm>
              <a:off x="4388" y="92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cysteine</a:t>
              </a:r>
            </a:p>
          </p:txBody>
        </p:sp>
        <p:sp>
          <p:nvSpPr>
            <p:cNvPr id="79977" name="Rectangle 104"/>
            <p:cNvSpPr>
              <a:spLocks noChangeArrowheads="1"/>
            </p:cNvSpPr>
            <p:nvPr/>
          </p:nvSpPr>
          <p:spPr bwMode="auto">
            <a:xfrm>
              <a:off x="2547" y="485"/>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U</a:t>
              </a:r>
            </a:p>
          </p:txBody>
        </p:sp>
        <p:sp>
          <p:nvSpPr>
            <p:cNvPr id="79978" name="Rectangle 105"/>
            <p:cNvSpPr>
              <a:spLocks noChangeArrowheads="1"/>
            </p:cNvSpPr>
            <p:nvPr/>
          </p:nvSpPr>
          <p:spPr bwMode="auto">
            <a:xfrm>
              <a:off x="3161" y="485"/>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C</a:t>
              </a:r>
            </a:p>
          </p:txBody>
        </p:sp>
        <p:sp>
          <p:nvSpPr>
            <p:cNvPr id="79979" name="Rectangle 106"/>
            <p:cNvSpPr>
              <a:spLocks noChangeArrowheads="1"/>
            </p:cNvSpPr>
            <p:nvPr/>
          </p:nvSpPr>
          <p:spPr bwMode="auto">
            <a:xfrm>
              <a:off x="3775" y="485"/>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a:t>
              </a:r>
            </a:p>
          </p:txBody>
        </p:sp>
        <p:sp>
          <p:nvSpPr>
            <p:cNvPr id="79980" name="Rectangle 107"/>
            <p:cNvSpPr>
              <a:spLocks noChangeArrowheads="1"/>
            </p:cNvSpPr>
            <p:nvPr/>
          </p:nvSpPr>
          <p:spPr bwMode="auto">
            <a:xfrm>
              <a:off x="4388" y="485"/>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a:t>
              </a:r>
            </a:p>
          </p:txBody>
        </p:sp>
        <p:sp>
          <p:nvSpPr>
            <p:cNvPr id="79981" name="Rectangle 108"/>
            <p:cNvSpPr>
              <a:spLocks noChangeArrowheads="1"/>
            </p:cNvSpPr>
            <p:nvPr/>
          </p:nvSpPr>
          <p:spPr bwMode="auto">
            <a:xfrm>
              <a:off x="2700" y="272"/>
              <a:ext cx="219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900"/>
                <a:t>Second Base</a:t>
              </a:r>
            </a:p>
          </p:txBody>
        </p:sp>
        <p:sp>
          <p:nvSpPr>
            <p:cNvPr id="79982" name="Rectangle 109"/>
            <p:cNvSpPr>
              <a:spLocks noChangeArrowheads="1"/>
            </p:cNvSpPr>
            <p:nvPr/>
          </p:nvSpPr>
          <p:spPr bwMode="auto">
            <a:xfrm>
              <a:off x="2266" y="325"/>
              <a:ext cx="28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900"/>
                <a:t>First Base</a:t>
              </a:r>
            </a:p>
          </p:txBody>
        </p:sp>
        <p:sp>
          <p:nvSpPr>
            <p:cNvPr id="79983" name="Rectangle 110"/>
            <p:cNvSpPr>
              <a:spLocks noChangeArrowheads="1"/>
            </p:cNvSpPr>
            <p:nvPr/>
          </p:nvSpPr>
          <p:spPr bwMode="auto">
            <a:xfrm>
              <a:off x="4980" y="325"/>
              <a:ext cx="382"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900"/>
                <a:t>Third Base</a:t>
              </a:r>
            </a:p>
          </p:txBody>
        </p:sp>
        <p:sp>
          <p:nvSpPr>
            <p:cNvPr id="79984" name="Rectangle 111"/>
            <p:cNvSpPr>
              <a:spLocks noChangeArrowheads="1"/>
            </p:cNvSpPr>
            <p:nvPr/>
          </p:nvSpPr>
          <p:spPr bwMode="auto">
            <a:xfrm>
              <a:off x="2547" y="113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leucine</a:t>
              </a:r>
            </a:p>
          </p:txBody>
        </p:sp>
        <p:sp>
          <p:nvSpPr>
            <p:cNvPr id="79985" name="Rectangle 112"/>
            <p:cNvSpPr>
              <a:spLocks noChangeArrowheads="1"/>
            </p:cNvSpPr>
            <p:nvPr/>
          </p:nvSpPr>
          <p:spPr bwMode="auto">
            <a:xfrm>
              <a:off x="3161" y="113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serine</a:t>
              </a:r>
            </a:p>
          </p:txBody>
        </p:sp>
        <p:sp>
          <p:nvSpPr>
            <p:cNvPr id="79986" name="Rectangle 113"/>
            <p:cNvSpPr>
              <a:spLocks noChangeArrowheads="1"/>
            </p:cNvSpPr>
            <p:nvPr/>
          </p:nvSpPr>
          <p:spPr bwMode="auto">
            <a:xfrm>
              <a:off x="3775" y="113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stop</a:t>
              </a:r>
            </a:p>
          </p:txBody>
        </p:sp>
        <p:sp>
          <p:nvSpPr>
            <p:cNvPr id="79987" name="Rectangle 114"/>
            <p:cNvSpPr>
              <a:spLocks noChangeArrowheads="1"/>
            </p:cNvSpPr>
            <p:nvPr/>
          </p:nvSpPr>
          <p:spPr bwMode="auto">
            <a:xfrm>
              <a:off x="4388" y="113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stop</a:t>
              </a:r>
            </a:p>
          </p:txBody>
        </p:sp>
        <p:sp>
          <p:nvSpPr>
            <p:cNvPr id="79988" name="Rectangle 115"/>
            <p:cNvSpPr>
              <a:spLocks noChangeArrowheads="1"/>
            </p:cNvSpPr>
            <p:nvPr/>
          </p:nvSpPr>
          <p:spPr bwMode="auto">
            <a:xfrm>
              <a:off x="2547" y="135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leucine</a:t>
              </a:r>
            </a:p>
          </p:txBody>
        </p:sp>
        <p:sp>
          <p:nvSpPr>
            <p:cNvPr id="79989" name="Rectangle 116"/>
            <p:cNvSpPr>
              <a:spLocks noChangeArrowheads="1"/>
            </p:cNvSpPr>
            <p:nvPr/>
          </p:nvSpPr>
          <p:spPr bwMode="auto">
            <a:xfrm>
              <a:off x="3161" y="135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serine</a:t>
              </a:r>
            </a:p>
          </p:txBody>
        </p:sp>
        <p:sp>
          <p:nvSpPr>
            <p:cNvPr id="79990" name="Rectangle 117"/>
            <p:cNvSpPr>
              <a:spLocks noChangeArrowheads="1"/>
            </p:cNvSpPr>
            <p:nvPr/>
          </p:nvSpPr>
          <p:spPr bwMode="auto">
            <a:xfrm>
              <a:off x="3775" y="135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stop</a:t>
              </a:r>
            </a:p>
          </p:txBody>
        </p:sp>
        <p:sp>
          <p:nvSpPr>
            <p:cNvPr id="79991" name="Rectangle 118"/>
            <p:cNvSpPr>
              <a:spLocks noChangeArrowheads="1"/>
            </p:cNvSpPr>
            <p:nvPr/>
          </p:nvSpPr>
          <p:spPr bwMode="auto">
            <a:xfrm>
              <a:off x="4388" y="135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tryptophan</a:t>
              </a:r>
            </a:p>
          </p:txBody>
        </p:sp>
        <p:sp>
          <p:nvSpPr>
            <p:cNvPr id="79992" name="Rectangle 119"/>
            <p:cNvSpPr>
              <a:spLocks noChangeArrowheads="1"/>
            </p:cNvSpPr>
            <p:nvPr/>
          </p:nvSpPr>
          <p:spPr bwMode="auto">
            <a:xfrm>
              <a:off x="2547" y="1563"/>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leucine</a:t>
              </a:r>
            </a:p>
          </p:txBody>
        </p:sp>
        <p:sp>
          <p:nvSpPr>
            <p:cNvPr id="79993" name="Rectangle 120"/>
            <p:cNvSpPr>
              <a:spLocks noChangeArrowheads="1"/>
            </p:cNvSpPr>
            <p:nvPr/>
          </p:nvSpPr>
          <p:spPr bwMode="auto">
            <a:xfrm>
              <a:off x="3161" y="1563"/>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proline</a:t>
              </a:r>
            </a:p>
          </p:txBody>
        </p:sp>
        <p:sp>
          <p:nvSpPr>
            <p:cNvPr id="79994" name="Rectangle 121"/>
            <p:cNvSpPr>
              <a:spLocks noChangeArrowheads="1"/>
            </p:cNvSpPr>
            <p:nvPr/>
          </p:nvSpPr>
          <p:spPr bwMode="auto">
            <a:xfrm>
              <a:off x="3775" y="1563"/>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histidine</a:t>
              </a:r>
            </a:p>
          </p:txBody>
        </p:sp>
        <p:sp>
          <p:nvSpPr>
            <p:cNvPr id="79995" name="Rectangle 122"/>
            <p:cNvSpPr>
              <a:spLocks noChangeArrowheads="1"/>
            </p:cNvSpPr>
            <p:nvPr/>
          </p:nvSpPr>
          <p:spPr bwMode="auto">
            <a:xfrm>
              <a:off x="4388" y="1563"/>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arginine</a:t>
              </a:r>
            </a:p>
          </p:txBody>
        </p:sp>
        <p:sp>
          <p:nvSpPr>
            <p:cNvPr id="79996" name="Rectangle 123"/>
            <p:cNvSpPr>
              <a:spLocks noChangeArrowheads="1"/>
            </p:cNvSpPr>
            <p:nvPr/>
          </p:nvSpPr>
          <p:spPr bwMode="auto">
            <a:xfrm>
              <a:off x="2547" y="1776"/>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leucine</a:t>
              </a:r>
            </a:p>
          </p:txBody>
        </p:sp>
        <p:sp>
          <p:nvSpPr>
            <p:cNvPr id="79997" name="Rectangle 124"/>
            <p:cNvSpPr>
              <a:spLocks noChangeArrowheads="1"/>
            </p:cNvSpPr>
            <p:nvPr/>
          </p:nvSpPr>
          <p:spPr bwMode="auto">
            <a:xfrm>
              <a:off x="3161" y="1776"/>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proline</a:t>
              </a:r>
            </a:p>
          </p:txBody>
        </p:sp>
        <p:sp>
          <p:nvSpPr>
            <p:cNvPr id="79998" name="Rectangle 125"/>
            <p:cNvSpPr>
              <a:spLocks noChangeArrowheads="1"/>
            </p:cNvSpPr>
            <p:nvPr/>
          </p:nvSpPr>
          <p:spPr bwMode="auto">
            <a:xfrm>
              <a:off x="3775" y="1776"/>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histidine</a:t>
              </a:r>
            </a:p>
          </p:txBody>
        </p:sp>
        <p:sp>
          <p:nvSpPr>
            <p:cNvPr id="79999" name="Rectangle 126"/>
            <p:cNvSpPr>
              <a:spLocks noChangeArrowheads="1"/>
            </p:cNvSpPr>
            <p:nvPr/>
          </p:nvSpPr>
          <p:spPr bwMode="auto">
            <a:xfrm>
              <a:off x="4388" y="1776"/>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arginine</a:t>
              </a:r>
            </a:p>
          </p:txBody>
        </p:sp>
        <p:sp>
          <p:nvSpPr>
            <p:cNvPr id="80000" name="Rectangle 127"/>
            <p:cNvSpPr>
              <a:spLocks noChangeArrowheads="1"/>
            </p:cNvSpPr>
            <p:nvPr/>
          </p:nvSpPr>
          <p:spPr bwMode="auto">
            <a:xfrm>
              <a:off x="2547" y="1989"/>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leucine</a:t>
              </a:r>
            </a:p>
          </p:txBody>
        </p:sp>
        <p:sp>
          <p:nvSpPr>
            <p:cNvPr id="80001" name="Rectangle 128"/>
            <p:cNvSpPr>
              <a:spLocks noChangeArrowheads="1"/>
            </p:cNvSpPr>
            <p:nvPr/>
          </p:nvSpPr>
          <p:spPr bwMode="auto">
            <a:xfrm>
              <a:off x="3161" y="1989"/>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proline</a:t>
              </a:r>
            </a:p>
          </p:txBody>
        </p:sp>
        <p:sp>
          <p:nvSpPr>
            <p:cNvPr id="80002" name="Rectangle 129"/>
            <p:cNvSpPr>
              <a:spLocks noChangeArrowheads="1"/>
            </p:cNvSpPr>
            <p:nvPr/>
          </p:nvSpPr>
          <p:spPr bwMode="auto">
            <a:xfrm>
              <a:off x="3775" y="1989"/>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glutamine</a:t>
              </a:r>
            </a:p>
          </p:txBody>
        </p:sp>
        <p:sp>
          <p:nvSpPr>
            <p:cNvPr id="80003" name="Rectangle 130"/>
            <p:cNvSpPr>
              <a:spLocks noChangeArrowheads="1"/>
            </p:cNvSpPr>
            <p:nvPr/>
          </p:nvSpPr>
          <p:spPr bwMode="auto">
            <a:xfrm>
              <a:off x="4388" y="1989"/>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arginine</a:t>
              </a:r>
            </a:p>
          </p:txBody>
        </p:sp>
        <p:sp>
          <p:nvSpPr>
            <p:cNvPr id="80004" name="Rectangle 131"/>
            <p:cNvSpPr>
              <a:spLocks noChangeArrowheads="1"/>
            </p:cNvSpPr>
            <p:nvPr/>
          </p:nvSpPr>
          <p:spPr bwMode="auto">
            <a:xfrm>
              <a:off x="2547" y="2202"/>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leucine</a:t>
              </a:r>
            </a:p>
          </p:txBody>
        </p:sp>
        <p:sp>
          <p:nvSpPr>
            <p:cNvPr id="80005" name="Rectangle 132"/>
            <p:cNvSpPr>
              <a:spLocks noChangeArrowheads="1"/>
            </p:cNvSpPr>
            <p:nvPr/>
          </p:nvSpPr>
          <p:spPr bwMode="auto">
            <a:xfrm>
              <a:off x="3161" y="2202"/>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proline</a:t>
              </a:r>
            </a:p>
          </p:txBody>
        </p:sp>
        <p:sp>
          <p:nvSpPr>
            <p:cNvPr id="80006" name="Rectangle 133"/>
            <p:cNvSpPr>
              <a:spLocks noChangeArrowheads="1"/>
            </p:cNvSpPr>
            <p:nvPr/>
          </p:nvSpPr>
          <p:spPr bwMode="auto">
            <a:xfrm>
              <a:off x="3775" y="2202"/>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glutamine</a:t>
              </a:r>
            </a:p>
          </p:txBody>
        </p:sp>
        <p:sp>
          <p:nvSpPr>
            <p:cNvPr id="80007" name="Rectangle 134"/>
            <p:cNvSpPr>
              <a:spLocks noChangeArrowheads="1"/>
            </p:cNvSpPr>
            <p:nvPr/>
          </p:nvSpPr>
          <p:spPr bwMode="auto">
            <a:xfrm>
              <a:off x="4388" y="2202"/>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arginine</a:t>
              </a:r>
            </a:p>
          </p:txBody>
        </p:sp>
        <p:sp>
          <p:nvSpPr>
            <p:cNvPr id="80008" name="Rectangle 135"/>
            <p:cNvSpPr>
              <a:spLocks noChangeArrowheads="1"/>
            </p:cNvSpPr>
            <p:nvPr/>
          </p:nvSpPr>
          <p:spPr bwMode="auto">
            <a:xfrm>
              <a:off x="2266" y="1017"/>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U</a:t>
              </a:r>
            </a:p>
          </p:txBody>
        </p:sp>
        <p:sp>
          <p:nvSpPr>
            <p:cNvPr id="80009" name="Rectangle 136"/>
            <p:cNvSpPr>
              <a:spLocks noChangeArrowheads="1"/>
            </p:cNvSpPr>
            <p:nvPr/>
          </p:nvSpPr>
          <p:spPr bwMode="auto">
            <a:xfrm>
              <a:off x="2266" y="1869"/>
              <a:ext cx="286"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C</a:t>
              </a:r>
            </a:p>
          </p:txBody>
        </p:sp>
        <p:sp>
          <p:nvSpPr>
            <p:cNvPr id="80010" name="Rectangle 137"/>
            <p:cNvSpPr>
              <a:spLocks noChangeArrowheads="1"/>
            </p:cNvSpPr>
            <p:nvPr/>
          </p:nvSpPr>
          <p:spPr bwMode="auto">
            <a:xfrm>
              <a:off x="2547" y="2415"/>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isoleucine</a:t>
              </a:r>
            </a:p>
          </p:txBody>
        </p:sp>
        <p:sp>
          <p:nvSpPr>
            <p:cNvPr id="80011" name="Rectangle 138"/>
            <p:cNvSpPr>
              <a:spLocks noChangeArrowheads="1"/>
            </p:cNvSpPr>
            <p:nvPr/>
          </p:nvSpPr>
          <p:spPr bwMode="auto">
            <a:xfrm>
              <a:off x="3161" y="2415"/>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threonine</a:t>
              </a:r>
            </a:p>
          </p:txBody>
        </p:sp>
        <p:sp>
          <p:nvSpPr>
            <p:cNvPr id="80012" name="Rectangle 139"/>
            <p:cNvSpPr>
              <a:spLocks noChangeArrowheads="1"/>
            </p:cNvSpPr>
            <p:nvPr/>
          </p:nvSpPr>
          <p:spPr bwMode="auto">
            <a:xfrm>
              <a:off x="3775" y="2415"/>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asparagine</a:t>
              </a:r>
            </a:p>
          </p:txBody>
        </p:sp>
        <p:sp>
          <p:nvSpPr>
            <p:cNvPr id="80013" name="Rectangle 140"/>
            <p:cNvSpPr>
              <a:spLocks noChangeArrowheads="1"/>
            </p:cNvSpPr>
            <p:nvPr/>
          </p:nvSpPr>
          <p:spPr bwMode="auto">
            <a:xfrm>
              <a:off x="4388" y="2415"/>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serine</a:t>
              </a:r>
            </a:p>
          </p:txBody>
        </p:sp>
        <p:sp>
          <p:nvSpPr>
            <p:cNvPr id="80014" name="Rectangle 141"/>
            <p:cNvSpPr>
              <a:spLocks noChangeArrowheads="1"/>
            </p:cNvSpPr>
            <p:nvPr/>
          </p:nvSpPr>
          <p:spPr bwMode="auto">
            <a:xfrm>
              <a:off x="2547" y="2628"/>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isoleucine</a:t>
              </a:r>
            </a:p>
          </p:txBody>
        </p:sp>
        <p:sp>
          <p:nvSpPr>
            <p:cNvPr id="80015" name="Rectangle 142"/>
            <p:cNvSpPr>
              <a:spLocks noChangeArrowheads="1"/>
            </p:cNvSpPr>
            <p:nvPr/>
          </p:nvSpPr>
          <p:spPr bwMode="auto">
            <a:xfrm>
              <a:off x="3161" y="2628"/>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threonine</a:t>
              </a:r>
            </a:p>
          </p:txBody>
        </p:sp>
        <p:sp>
          <p:nvSpPr>
            <p:cNvPr id="80016" name="Rectangle 143"/>
            <p:cNvSpPr>
              <a:spLocks noChangeArrowheads="1"/>
            </p:cNvSpPr>
            <p:nvPr/>
          </p:nvSpPr>
          <p:spPr bwMode="auto">
            <a:xfrm>
              <a:off x="3775" y="2628"/>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asparagine</a:t>
              </a:r>
            </a:p>
          </p:txBody>
        </p:sp>
        <p:sp>
          <p:nvSpPr>
            <p:cNvPr id="80017" name="Rectangle 144"/>
            <p:cNvSpPr>
              <a:spLocks noChangeArrowheads="1"/>
            </p:cNvSpPr>
            <p:nvPr/>
          </p:nvSpPr>
          <p:spPr bwMode="auto">
            <a:xfrm>
              <a:off x="4388" y="2628"/>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serine</a:t>
              </a:r>
            </a:p>
          </p:txBody>
        </p:sp>
        <p:sp>
          <p:nvSpPr>
            <p:cNvPr id="80018" name="Rectangle 145"/>
            <p:cNvSpPr>
              <a:spLocks noChangeArrowheads="1"/>
            </p:cNvSpPr>
            <p:nvPr/>
          </p:nvSpPr>
          <p:spPr bwMode="auto">
            <a:xfrm>
              <a:off x="2547" y="2841"/>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isoleucine</a:t>
              </a:r>
            </a:p>
          </p:txBody>
        </p:sp>
        <p:sp>
          <p:nvSpPr>
            <p:cNvPr id="80019" name="Rectangle 146"/>
            <p:cNvSpPr>
              <a:spLocks noChangeArrowheads="1"/>
            </p:cNvSpPr>
            <p:nvPr/>
          </p:nvSpPr>
          <p:spPr bwMode="auto">
            <a:xfrm>
              <a:off x="3161" y="2841"/>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threonine</a:t>
              </a:r>
            </a:p>
          </p:txBody>
        </p:sp>
        <p:sp>
          <p:nvSpPr>
            <p:cNvPr id="80020" name="Rectangle 147"/>
            <p:cNvSpPr>
              <a:spLocks noChangeArrowheads="1"/>
            </p:cNvSpPr>
            <p:nvPr/>
          </p:nvSpPr>
          <p:spPr bwMode="auto">
            <a:xfrm>
              <a:off x="3775" y="2841"/>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lysine</a:t>
              </a:r>
            </a:p>
          </p:txBody>
        </p:sp>
        <p:sp>
          <p:nvSpPr>
            <p:cNvPr id="80021" name="Rectangle 148"/>
            <p:cNvSpPr>
              <a:spLocks noChangeArrowheads="1"/>
            </p:cNvSpPr>
            <p:nvPr/>
          </p:nvSpPr>
          <p:spPr bwMode="auto">
            <a:xfrm>
              <a:off x="4388" y="2841"/>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arginine</a:t>
              </a:r>
            </a:p>
          </p:txBody>
        </p:sp>
        <p:sp>
          <p:nvSpPr>
            <p:cNvPr id="80022" name="Rectangle 149"/>
            <p:cNvSpPr>
              <a:spLocks noChangeArrowheads="1"/>
            </p:cNvSpPr>
            <p:nvPr/>
          </p:nvSpPr>
          <p:spPr bwMode="auto">
            <a:xfrm>
              <a:off x="2547" y="3001"/>
              <a:ext cx="65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(start)</a:t>
              </a:r>
            </a:p>
            <a:p>
              <a:pPr algn="ctr">
                <a:spcBef>
                  <a:spcPct val="0"/>
                </a:spcBef>
                <a:buSzTx/>
                <a:buFontTx/>
                <a:buNone/>
              </a:pPr>
              <a:r>
                <a:rPr lang="en-US" altLang="en-US" sz="1200"/>
                <a:t>methionine</a:t>
              </a:r>
            </a:p>
          </p:txBody>
        </p:sp>
        <p:sp>
          <p:nvSpPr>
            <p:cNvPr id="80023" name="Rectangle 150"/>
            <p:cNvSpPr>
              <a:spLocks noChangeArrowheads="1"/>
            </p:cNvSpPr>
            <p:nvPr/>
          </p:nvSpPr>
          <p:spPr bwMode="auto">
            <a:xfrm>
              <a:off x="3161" y="305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threonine</a:t>
              </a:r>
            </a:p>
          </p:txBody>
        </p:sp>
        <p:sp>
          <p:nvSpPr>
            <p:cNvPr id="80024" name="Rectangle 151"/>
            <p:cNvSpPr>
              <a:spLocks noChangeArrowheads="1"/>
            </p:cNvSpPr>
            <p:nvPr/>
          </p:nvSpPr>
          <p:spPr bwMode="auto">
            <a:xfrm>
              <a:off x="3775" y="305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lysine</a:t>
              </a:r>
            </a:p>
          </p:txBody>
        </p:sp>
        <p:sp>
          <p:nvSpPr>
            <p:cNvPr id="80025" name="Rectangle 152"/>
            <p:cNvSpPr>
              <a:spLocks noChangeArrowheads="1"/>
            </p:cNvSpPr>
            <p:nvPr/>
          </p:nvSpPr>
          <p:spPr bwMode="auto">
            <a:xfrm>
              <a:off x="4388" y="305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arginine</a:t>
              </a:r>
            </a:p>
          </p:txBody>
        </p:sp>
        <p:sp>
          <p:nvSpPr>
            <p:cNvPr id="80026" name="Rectangle 153"/>
            <p:cNvSpPr>
              <a:spLocks noChangeArrowheads="1"/>
            </p:cNvSpPr>
            <p:nvPr/>
          </p:nvSpPr>
          <p:spPr bwMode="auto">
            <a:xfrm>
              <a:off x="2547" y="3267"/>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valine</a:t>
              </a:r>
            </a:p>
          </p:txBody>
        </p:sp>
        <p:sp>
          <p:nvSpPr>
            <p:cNvPr id="80027" name="Rectangle 154"/>
            <p:cNvSpPr>
              <a:spLocks noChangeArrowheads="1"/>
            </p:cNvSpPr>
            <p:nvPr/>
          </p:nvSpPr>
          <p:spPr bwMode="auto">
            <a:xfrm>
              <a:off x="3161" y="3267"/>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alanine</a:t>
              </a:r>
            </a:p>
          </p:txBody>
        </p:sp>
        <p:sp>
          <p:nvSpPr>
            <p:cNvPr id="80028" name="Rectangle 155"/>
            <p:cNvSpPr>
              <a:spLocks noChangeArrowheads="1"/>
            </p:cNvSpPr>
            <p:nvPr/>
          </p:nvSpPr>
          <p:spPr bwMode="auto">
            <a:xfrm>
              <a:off x="3775" y="3267"/>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aspartate</a:t>
              </a:r>
            </a:p>
          </p:txBody>
        </p:sp>
        <p:sp>
          <p:nvSpPr>
            <p:cNvPr id="80029" name="Rectangle 156"/>
            <p:cNvSpPr>
              <a:spLocks noChangeArrowheads="1"/>
            </p:cNvSpPr>
            <p:nvPr/>
          </p:nvSpPr>
          <p:spPr bwMode="auto">
            <a:xfrm>
              <a:off x="4388" y="3267"/>
              <a:ext cx="658"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glycine</a:t>
              </a:r>
            </a:p>
          </p:txBody>
        </p:sp>
        <p:sp>
          <p:nvSpPr>
            <p:cNvPr id="80030" name="Rectangle 157"/>
            <p:cNvSpPr>
              <a:spLocks noChangeArrowheads="1"/>
            </p:cNvSpPr>
            <p:nvPr/>
          </p:nvSpPr>
          <p:spPr bwMode="auto">
            <a:xfrm>
              <a:off x="2547" y="348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valine</a:t>
              </a:r>
            </a:p>
          </p:txBody>
        </p:sp>
        <p:sp>
          <p:nvSpPr>
            <p:cNvPr id="80031" name="Rectangle 158"/>
            <p:cNvSpPr>
              <a:spLocks noChangeArrowheads="1"/>
            </p:cNvSpPr>
            <p:nvPr/>
          </p:nvSpPr>
          <p:spPr bwMode="auto">
            <a:xfrm>
              <a:off x="3161" y="348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alanine</a:t>
              </a:r>
            </a:p>
          </p:txBody>
        </p:sp>
        <p:sp>
          <p:nvSpPr>
            <p:cNvPr id="80032" name="Rectangle 159"/>
            <p:cNvSpPr>
              <a:spLocks noChangeArrowheads="1"/>
            </p:cNvSpPr>
            <p:nvPr/>
          </p:nvSpPr>
          <p:spPr bwMode="auto">
            <a:xfrm>
              <a:off x="3775" y="348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aspartate</a:t>
              </a:r>
            </a:p>
          </p:txBody>
        </p:sp>
        <p:sp>
          <p:nvSpPr>
            <p:cNvPr id="80033" name="Rectangle 160"/>
            <p:cNvSpPr>
              <a:spLocks noChangeArrowheads="1"/>
            </p:cNvSpPr>
            <p:nvPr/>
          </p:nvSpPr>
          <p:spPr bwMode="auto">
            <a:xfrm>
              <a:off x="4388" y="3480"/>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glycine</a:t>
              </a:r>
            </a:p>
          </p:txBody>
        </p:sp>
        <p:sp>
          <p:nvSpPr>
            <p:cNvPr id="80034" name="Rectangle 161"/>
            <p:cNvSpPr>
              <a:spLocks noChangeArrowheads="1"/>
            </p:cNvSpPr>
            <p:nvPr/>
          </p:nvSpPr>
          <p:spPr bwMode="auto">
            <a:xfrm>
              <a:off x="2547" y="3694"/>
              <a:ext cx="65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400"/>
                <a:t>valine</a:t>
              </a:r>
            </a:p>
          </p:txBody>
        </p:sp>
        <p:sp>
          <p:nvSpPr>
            <p:cNvPr id="80035" name="Rectangle 162"/>
            <p:cNvSpPr>
              <a:spLocks noChangeArrowheads="1"/>
            </p:cNvSpPr>
            <p:nvPr/>
          </p:nvSpPr>
          <p:spPr bwMode="auto">
            <a:xfrm>
              <a:off x="3161" y="369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alanine</a:t>
              </a:r>
            </a:p>
          </p:txBody>
        </p:sp>
        <p:sp>
          <p:nvSpPr>
            <p:cNvPr id="80036" name="Rectangle 163"/>
            <p:cNvSpPr>
              <a:spLocks noChangeArrowheads="1"/>
            </p:cNvSpPr>
            <p:nvPr/>
          </p:nvSpPr>
          <p:spPr bwMode="auto">
            <a:xfrm>
              <a:off x="3775" y="369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gluamate</a:t>
              </a:r>
            </a:p>
          </p:txBody>
        </p:sp>
        <p:sp>
          <p:nvSpPr>
            <p:cNvPr id="80037" name="Rectangle 164"/>
            <p:cNvSpPr>
              <a:spLocks noChangeArrowheads="1"/>
            </p:cNvSpPr>
            <p:nvPr/>
          </p:nvSpPr>
          <p:spPr bwMode="auto">
            <a:xfrm>
              <a:off x="4388" y="3694"/>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glycine</a:t>
              </a:r>
            </a:p>
          </p:txBody>
        </p:sp>
        <p:sp>
          <p:nvSpPr>
            <p:cNvPr id="80038" name="Rectangle 165"/>
            <p:cNvSpPr>
              <a:spLocks noChangeArrowheads="1"/>
            </p:cNvSpPr>
            <p:nvPr/>
          </p:nvSpPr>
          <p:spPr bwMode="auto">
            <a:xfrm>
              <a:off x="2547" y="390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valine</a:t>
              </a:r>
            </a:p>
          </p:txBody>
        </p:sp>
        <p:sp>
          <p:nvSpPr>
            <p:cNvPr id="80039" name="Rectangle 166"/>
            <p:cNvSpPr>
              <a:spLocks noChangeArrowheads="1"/>
            </p:cNvSpPr>
            <p:nvPr/>
          </p:nvSpPr>
          <p:spPr bwMode="auto">
            <a:xfrm>
              <a:off x="3161" y="390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alanine</a:t>
              </a:r>
            </a:p>
          </p:txBody>
        </p:sp>
        <p:sp>
          <p:nvSpPr>
            <p:cNvPr id="80040" name="Rectangle 167"/>
            <p:cNvSpPr>
              <a:spLocks noChangeArrowheads="1"/>
            </p:cNvSpPr>
            <p:nvPr/>
          </p:nvSpPr>
          <p:spPr bwMode="auto">
            <a:xfrm>
              <a:off x="3775" y="390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gluamate</a:t>
              </a:r>
            </a:p>
          </p:txBody>
        </p:sp>
        <p:sp>
          <p:nvSpPr>
            <p:cNvPr id="80041" name="Rectangle 168"/>
            <p:cNvSpPr>
              <a:spLocks noChangeArrowheads="1"/>
            </p:cNvSpPr>
            <p:nvPr/>
          </p:nvSpPr>
          <p:spPr bwMode="auto">
            <a:xfrm>
              <a:off x="4388" y="3907"/>
              <a:ext cx="6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glycine</a:t>
              </a:r>
            </a:p>
          </p:txBody>
        </p:sp>
        <p:sp>
          <p:nvSpPr>
            <p:cNvPr id="80042" name="Rectangle 169"/>
            <p:cNvSpPr>
              <a:spLocks noChangeArrowheads="1"/>
            </p:cNvSpPr>
            <p:nvPr/>
          </p:nvSpPr>
          <p:spPr bwMode="auto">
            <a:xfrm>
              <a:off x="2266" y="2722"/>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a:t>
              </a:r>
            </a:p>
          </p:txBody>
        </p:sp>
        <p:sp>
          <p:nvSpPr>
            <p:cNvPr id="80043" name="Rectangle 170"/>
            <p:cNvSpPr>
              <a:spLocks noChangeArrowheads="1"/>
            </p:cNvSpPr>
            <p:nvPr/>
          </p:nvSpPr>
          <p:spPr bwMode="auto">
            <a:xfrm>
              <a:off x="2266" y="3574"/>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a:t>
              </a:r>
            </a:p>
          </p:txBody>
        </p:sp>
        <p:sp>
          <p:nvSpPr>
            <p:cNvPr id="80044" name="Rectangle 171"/>
            <p:cNvSpPr>
              <a:spLocks noChangeArrowheads="1"/>
            </p:cNvSpPr>
            <p:nvPr/>
          </p:nvSpPr>
          <p:spPr bwMode="auto">
            <a:xfrm>
              <a:off x="5028" y="698"/>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U</a:t>
              </a:r>
            </a:p>
          </p:txBody>
        </p:sp>
        <p:sp>
          <p:nvSpPr>
            <p:cNvPr id="80045" name="Rectangle 172"/>
            <p:cNvSpPr>
              <a:spLocks noChangeArrowheads="1"/>
            </p:cNvSpPr>
            <p:nvPr/>
          </p:nvSpPr>
          <p:spPr bwMode="auto">
            <a:xfrm>
              <a:off x="5028" y="911"/>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C</a:t>
              </a:r>
            </a:p>
          </p:txBody>
        </p:sp>
        <p:sp>
          <p:nvSpPr>
            <p:cNvPr id="80046" name="Rectangle 173"/>
            <p:cNvSpPr>
              <a:spLocks noChangeArrowheads="1"/>
            </p:cNvSpPr>
            <p:nvPr/>
          </p:nvSpPr>
          <p:spPr bwMode="auto">
            <a:xfrm>
              <a:off x="5028" y="1124"/>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a:t>
              </a:r>
            </a:p>
          </p:txBody>
        </p:sp>
        <p:sp>
          <p:nvSpPr>
            <p:cNvPr id="80047" name="Rectangle 174"/>
            <p:cNvSpPr>
              <a:spLocks noChangeArrowheads="1"/>
            </p:cNvSpPr>
            <p:nvPr/>
          </p:nvSpPr>
          <p:spPr bwMode="auto">
            <a:xfrm>
              <a:off x="5028" y="1337"/>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a:t>
              </a:r>
            </a:p>
          </p:txBody>
        </p:sp>
        <p:sp>
          <p:nvSpPr>
            <p:cNvPr id="80048" name="Rectangle 175"/>
            <p:cNvSpPr>
              <a:spLocks noChangeArrowheads="1"/>
            </p:cNvSpPr>
            <p:nvPr/>
          </p:nvSpPr>
          <p:spPr bwMode="auto">
            <a:xfrm>
              <a:off x="5028" y="1550"/>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U</a:t>
              </a:r>
            </a:p>
          </p:txBody>
        </p:sp>
        <p:sp>
          <p:nvSpPr>
            <p:cNvPr id="80049" name="Rectangle 176"/>
            <p:cNvSpPr>
              <a:spLocks noChangeArrowheads="1"/>
            </p:cNvSpPr>
            <p:nvPr/>
          </p:nvSpPr>
          <p:spPr bwMode="auto">
            <a:xfrm>
              <a:off x="5028" y="1763"/>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C</a:t>
              </a:r>
            </a:p>
          </p:txBody>
        </p:sp>
        <p:sp>
          <p:nvSpPr>
            <p:cNvPr id="80050" name="Rectangle 177"/>
            <p:cNvSpPr>
              <a:spLocks noChangeArrowheads="1"/>
            </p:cNvSpPr>
            <p:nvPr/>
          </p:nvSpPr>
          <p:spPr bwMode="auto">
            <a:xfrm>
              <a:off x="5028" y="1976"/>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a:t>
              </a:r>
            </a:p>
          </p:txBody>
        </p:sp>
        <p:sp>
          <p:nvSpPr>
            <p:cNvPr id="80051" name="Rectangle 178"/>
            <p:cNvSpPr>
              <a:spLocks noChangeArrowheads="1"/>
            </p:cNvSpPr>
            <p:nvPr/>
          </p:nvSpPr>
          <p:spPr bwMode="auto">
            <a:xfrm>
              <a:off x="5028" y="2189"/>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a:t>
              </a:r>
            </a:p>
          </p:txBody>
        </p:sp>
        <p:sp>
          <p:nvSpPr>
            <p:cNvPr id="80052" name="Rectangle 179"/>
            <p:cNvSpPr>
              <a:spLocks noChangeArrowheads="1"/>
            </p:cNvSpPr>
            <p:nvPr/>
          </p:nvSpPr>
          <p:spPr bwMode="auto">
            <a:xfrm>
              <a:off x="5028" y="2402"/>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U</a:t>
              </a:r>
            </a:p>
          </p:txBody>
        </p:sp>
        <p:sp>
          <p:nvSpPr>
            <p:cNvPr id="80053" name="Rectangle 180"/>
            <p:cNvSpPr>
              <a:spLocks noChangeArrowheads="1"/>
            </p:cNvSpPr>
            <p:nvPr/>
          </p:nvSpPr>
          <p:spPr bwMode="auto">
            <a:xfrm>
              <a:off x="5028" y="2615"/>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C</a:t>
              </a:r>
            </a:p>
          </p:txBody>
        </p:sp>
        <p:sp>
          <p:nvSpPr>
            <p:cNvPr id="80054" name="Rectangle 181"/>
            <p:cNvSpPr>
              <a:spLocks noChangeArrowheads="1"/>
            </p:cNvSpPr>
            <p:nvPr/>
          </p:nvSpPr>
          <p:spPr bwMode="auto">
            <a:xfrm>
              <a:off x="5028" y="2828"/>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a:t>
              </a:r>
            </a:p>
          </p:txBody>
        </p:sp>
        <p:sp>
          <p:nvSpPr>
            <p:cNvPr id="80055" name="Rectangle 182"/>
            <p:cNvSpPr>
              <a:spLocks noChangeArrowheads="1"/>
            </p:cNvSpPr>
            <p:nvPr/>
          </p:nvSpPr>
          <p:spPr bwMode="auto">
            <a:xfrm>
              <a:off x="5028" y="3041"/>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a:t>
              </a:r>
            </a:p>
          </p:txBody>
        </p:sp>
        <p:sp>
          <p:nvSpPr>
            <p:cNvPr id="80056" name="Rectangle 183"/>
            <p:cNvSpPr>
              <a:spLocks noChangeArrowheads="1"/>
            </p:cNvSpPr>
            <p:nvPr/>
          </p:nvSpPr>
          <p:spPr bwMode="auto">
            <a:xfrm>
              <a:off x="5028" y="3254"/>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U</a:t>
              </a:r>
            </a:p>
          </p:txBody>
        </p:sp>
        <p:sp>
          <p:nvSpPr>
            <p:cNvPr id="80057" name="Rectangle 184"/>
            <p:cNvSpPr>
              <a:spLocks noChangeArrowheads="1"/>
            </p:cNvSpPr>
            <p:nvPr/>
          </p:nvSpPr>
          <p:spPr bwMode="auto">
            <a:xfrm>
              <a:off x="5028" y="3467"/>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C</a:t>
              </a:r>
            </a:p>
          </p:txBody>
        </p:sp>
        <p:sp>
          <p:nvSpPr>
            <p:cNvPr id="80058" name="Rectangle 185"/>
            <p:cNvSpPr>
              <a:spLocks noChangeArrowheads="1"/>
            </p:cNvSpPr>
            <p:nvPr/>
          </p:nvSpPr>
          <p:spPr bwMode="auto">
            <a:xfrm>
              <a:off x="5028" y="3680"/>
              <a:ext cx="28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A</a:t>
              </a:r>
            </a:p>
          </p:txBody>
        </p:sp>
        <p:sp>
          <p:nvSpPr>
            <p:cNvPr id="80059" name="Rectangle 186"/>
            <p:cNvSpPr>
              <a:spLocks noChangeArrowheads="1"/>
            </p:cNvSpPr>
            <p:nvPr/>
          </p:nvSpPr>
          <p:spPr bwMode="auto">
            <a:xfrm>
              <a:off x="5028" y="3893"/>
              <a:ext cx="28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200"/>
                <a:t>G</a:t>
              </a:r>
            </a:p>
          </p:txBody>
        </p:sp>
      </p:grpSp>
      <p:sp>
        <p:nvSpPr>
          <p:cNvPr id="221371" name="Text Box 187"/>
          <p:cNvSpPr txBox="1">
            <a:spLocks noChangeArrowheads="1"/>
          </p:cNvSpPr>
          <p:nvPr/>
        </p:nvSpPr>
        <p:spPr bwMode="auto">
          <a:xfrm>
            <a:off x="3429000" y="2286000"/>
            <a:ext cx="4800600" cy="252888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3200"/>
              <a:t>However, there is </a:t>
            </a:r>
            <a:r>
              <a:rPr lang="en-US" altLang="en-US" sz="3200">
                <a:solidFill>
                  <a:srgbClr val="FF0000"/>
                </a:solidFill>
              </a:rPr>
              <a:t>MUCH MORE</a:t>
            </a:r>
            <a:r>
              <a:rPr lang="en-US" altLang="en-US" sz="3200"/>
              <a:t> </a:t>
            </a:r>
          </a:p>
          <a:p>
            <a:pPr algn="ctr">
              <a:spcBef>
                <a:spcPct val="0"/>
              </a:spcBef>
              <a:buSzTx/>
              <a:buFontTx/>
              <a:buNone/>
            </a:pPr>
            <a:r>
              <a:rPr lang="en-US" altLang="en-US" sz="3200"/>
              <a:t>to the description of life as we know it than just the genetic code!!!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1371"/>
                                        </p:tgtEl>
                                        <p:attrNameLst>
                                          <p:attrName>style.visibility</p:attrName>
                                        </p:attrNameLst>
                                      </p:cBhvr>
                                      <p:to>
                                        <p:strVal val="visible"/>
                                      </p:to>
                                    </p:set>
                                    <p:animEffect transition="in" filter="fade">
                                      <p:cBhvr>
                                        <p:cTn id="7" dur="500"/>
                                        <p:tgtEl>
                                          <p:spTgt spid="221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3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22"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28600"/>
            <a:ext cx="533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23" name="Rectangle 3"/>
          <p:cNvSpPr>
            <a:spLocks noGrp="1" noChangeArrowheads="1"/>
          </p:cNvSpPr>
          <p:nvPr>
            <p:ph type="title"/>
          </p:nvPr>
        </p:nvSpPr>
        <p:spPr>
          <a:xfrm>
            <a:off x="-228600" y="990600"/>
            <a:ext cx="3657600" cy="5181600"/>
          </a:xfrm>
          <a:noFill/>
          <a:extLst>
            <a:ext uri="{909E8E84-426E-40DD-AFC4-6F175D3DCCD1}">
              <a14:hiddenFill xmlns:a14="http://schemas.microsoft.com/office/drawing/2010/main">
                <a:solidFill>
                  <a:srgbClr val="FFFFFF"/>
                </a:solidFill>
              </a14:hiddenFill>
            </a:ext>
          </a:extLst>
        </p:spPr>
        <p:txBody>
          <a:bodyPr/>
          <a:lstStyle/>
          <a:p>
            <a:r>
              <a:rPr lang="en-US" altLang="en-US" sz="3600">
                <a:solidFill>
                  <a:srgbClr val="FFFFFF"/>
                </a:solidFill>
                <a:effectLst/>
              </a:rPr>
              <a:t>Transcription,</a:t>
            </a:r>
            <a:br>
              <a:rPr lang="en-US" altLang="en-US" sz="3600">
                <a:solidFill>
                  <a:srgbClr val="FFFFFF"/>
                </a:solidFill>
                <a:effectLst/>
              </a:rPr>
            </a:br>
            <a:br>
              <a:rPr lang="en-US" altLang="en-US" sz="3600">
                <a:solidFill>
                  <a:srgbClr val="FFFFFF"/>
                </a:solidFill>
                <a:effectLst/>
              </a:rPr>
            </a:br>
            <a:r>
              <a:rPr lang="en-US" altLang="en-US" sz="3600">
                <a:solidFill>
                  <a:srgbClr val="FFFFFF"/>
                </a:solidFill>
                <a:effectLst/>
              </a:rPr>
              <a:t>Migration, </a:t>
            </a:r>
            <a:br>
              <a:rPr lang="en-US" altLang="en-US" sz="3600">
                <a:solidFill>
                  <a:srgbClr val="FFFFFF"/>
                </a:solidFill>
                <a:effectLst/>
              </a:rPr>
            </a:br>
            <a:br>
              <a:rPr lang="en-US" altLang="en-US" sz="3600">
                <a:solidFill>
                  <a:srgbClr val="FFFFFF"/>
                </a:solidFill>
                <a:effectLst/>
              </a:rPr>
            </a:br>
            <a:r>
              <a:rPr lang="en-US" altLang="en-US" sz="3600">
                <a:solidFill>
                  <a:srgbClr val="FFFFFF"/>
                </a:solidFill>
                <a:effectLst/>
              </a:rPr>
              <a:t>&amp; Translation</a:t>
            </a:r>
            <a:br>
              <a:rPr lang="en-US" altLang="en-US" sz="3600">
                <a:solidFill>
                  <a:srgbClr val="FFFFFF"/>
                </a:solidFill>
                <a:effectLst/>
              </a:rPr>
            </a:br>
            <a:br>
              <a:rPr lang="en-US" altLang="en-US" sz="3600">
                <a:solidFill>
                  <a:srgbClr val="FFFFFF"/>
                </a:solidFill>
                <a:effectLst/>
              </a:rPr>
            </a:br>
            <a:r>
              <a:rPr lang="en-US" altLang="en-US" sz="3600">
                <a:solidFill>
                  <a:srgbClr val="FFFFFF"/>
                </a:solidFill>
                <a:effectLst/>
              </a:rPr>
              <a:t>for Protein Building</a:t>
            </a:r>
            <a:br>
              <a:rPr lang="en-US" altLang="en-US" sz="3600">
                <a:solidFill>
                  <a:srgbClr val="FFFFFF"/>
                </a:solidFill>
                <a:effectLst/>
              </a:rPr>
            </a:br>
            <a:endParaRPr lang="en-US" altLang="en-US" sz="3600">
              <a:solidFill>
                <a:srgbClr val="FFFFFF"/>
              </a:solidFill>
              <a:effectLst/>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VkdQhNdzHU?rel=0;start=22&amp;showinfo=0"/>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499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7042"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graphicFrame>
        <p:nvGraphicFramePr>
          <p:cNvPr id="89091" name="Object 3">
            <a:hlinkClick r:id="" action="ppaction://ole?verb=0"/>
          </p:cNvPr>
          <p:cNvGraphicFramePr>
            <a:graphicFrameLocks/>
          </p:cNvGraphicFramePr>
          <p:nvPr/>
        </p:nvGraphicFramePr>
        <p:xfrm>
          <a:off x="609600" y="1371600"/>
          <a:ext cx="7937500" cy="4908550"/>
        </p:xfrm>
        <a:graphic>
          <a:graphicData uri="http://schemas.openxmlformats.org/presentationml/2006/ole">
            <mc:AlternateContent xmlns:mc="http://schemas.openxmlformats.org/markup-compatibility/2006">
              <mc:Choice xmlns:v="urn:schemas-microsoft-com:vml" Requires="v">
                <p:oleObj spid="_x0000_s89103" name="Clip" r:id="rId4" imgW="7937500" imgH="4908550" progId="MS_ClipArt_Gallery.2">
                  <p:embed/>
                </p:oleObj>
              </mc:Choice>
              <mc:Fallback>
                <p:oleObj name="Clip" r:id="rId4" imgW="7937500" imgH="4908550"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71600"/>
                        <a:ext cx="7937500"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0292" name="Rectangle 4"/>
          <p:cNvSpPr>
            <a:spLocks noGrp="1" noChangeArrowheads="1"/>
          </p:cNvSpPr>
          <p:nvPr>
            <p:ph type="ctrTitle"/>
          </p:nvPr>
        </p:nvSpPr>
        <p:spPr>
          <a:xfrm>
            <a:off x="685800" y="609600"/>
            <a:ext cx="7772400" cy="609600"/>
          </a:xfrm>
        </p:spPr>
        <p:txBody>
          <a:bodyPr/>
          <a:lstStyle/>
          <a:p>
            <a:pPr>
              <a:defRPr/>
            </a:pPr>
            <a:r>
              <a:rPr lang="en-US" sz="3600"/>
              <a:t>The Marvelous Living Cell</a:t>
            </a:r>
          </a:p>
        </p:txBody>
      </p:sp>
      <p:sp>
        <p:nvSpPr>
          <p:cNvPr id="89093" name="Rectangle 5"/>
          <p:cNvSpPr>
            <a:spLocks noGrp="1" noChangeArrowheads="1"/>
          </p:cNvSpPr>
          <p:nvPr>
            <p:ph type="subTitle" idx="1"/>
          </p:nvPr>
        </p:nvSpPr>
        <p:spPr>
          <a:xfrm>
            <a:off x="990600" y="1676400"/>
            <a:ext cx="7086600" cy="4267200"/>
          </a:xfrm>
          <a:noFill/>
        </p:spPr>
        <p:txBody>
          <a:bodyPr/>
          <a:lstStyle/>
          <a:p>
            <a:pPr algn="just"/>
            <a:r>
              <a:rPr lang="en-US" altLang="en-US" sz="2200">
                <a:latin typeface="Times New Roman" panose="02020603050405020304" pitchFamily="18" charset="0"/>
              </a:rPr>
              <a:t>“A living cell is a marvel of detailed and complex architecture.  Seen through a microscope there is an appearance of almost frenetic activity.  On a deeper level it is known that molecules are being synthesized at an enormous rate.  Almost any enzyme catalyzes the synthesis of more than 100 other molecules per second.  In ten minutes, a sizable fraction of the total mass of a metabolizing bacterial cell has been synthesized.  The </a:t>
            </a:r>
            <a:r>
              <a:rPr lang="en-US" altLang="en-US" sz="2200">
                <a:solidFill>
                  <a:schemeClr val="hlink"/>
                </a:solidFill>
                <a:latin typeface="Times New Roman" panose="02020603050405020304" pitchFamily="18" charset="0"/>
              </a:rPr>
              <a:t>information content of a simple cell</a:t>
            </a:r>
            <a:r>
              <a:rPr lang="en-US" altLang="en-US" sz="2200">
                <a:latin typeface="Times New Roman" panose="02020603050405020304" pitchFamily="18" charset="0"/>
              </a:rPr>
              <a:t> has been estimated as around </a:t>
            </a:r>
            <a:r>
              <a:rPr lang="en-US" altLang="en-US" sz="2200">
                <a:solidFill>
                  <a:schemeClr val="hlink"/>
                </a:solidFill>
                <a:latin typeface="Times New Roman" panose="02020603050405020304" pitchFamily="18" charset="0"/>
              </a:rPr>
              <a:t>10</a:t>
            </a:r>
            <a:r>
              <a:rPr lang="en-US" altLang="en-US" sz="2200" baseline="30000">
                <a:solidFill>
                  <a:schemeClr val="hlink"/>
                </a:solidFill>
                <a:latin typeface="Times New Roman" panose="02020603050405020304" pitchFamily="18" charset="0"/>
              </a:rPr>
              <a:t>12</a:t>
            </a:r>
            <a:r>
              <a:rPr lang="en-US" altLang="en-US" sz="2200">
                <a:solidFill>
                  <a:schemeClr val="hlink"/>
                </a:solidFill>
                <a:latin typeface="Times New Roman" panose="02020603050405020304" pitchFamily="18" charset="0"/>
              </a:rPr>
              <a:t> bits</a:t>
            </a:r>
            <a:r>
              <a:rPr lang="en-US" altLang="en-US" sz="2200">
                <a:latin typeface="Times New Roman" panose="02020603050405020304" pitchFamily="18" charset="0"/>
              </a:rPr>
              <a:t>, comparable to about </a:t>
            </a:r>
            <a:r>
              <a:rPr lang="en-US" altLang="en-US" sz="2200">
                <a:solidFill>
                  <a:schemeClr val="hlink"/>
                </a:solidFill>
                <a:latin typeface="Times New Roman" panose="02020603050405020304" pitchFamily="18" charset="0"/>
              </a:rPr>
              <a:t>a hundred million pages of the Encyclopedia Britannica</a:t>
            </a:r>
            <a:r>
              <a:rPr lang="en-US" altLang="en-US" sz="2200">
                <a:latin typeface="Times New Roman" panose="02020603050405020304" pitchFamily="18" charset="0"/>
              </a:rPr>
              <a:t>.” Sagan, “Life,” </a:t>
            </a:r>
            <a:r>
              <a:rPr lang="en-US" altLang="en-US" sz="2200" i="1">
                <a:latin typeface="Times New Roman" panose="02020603050405020304" pitchFamily="18" charset="0"/>
              </a:rPr>
              <a:t>Encyclopedia Britannica: Macropaedia</a:t>
            </a:r>
            <a:r>
              <a:rPr lang="en-US" altLang="en-US" sz="2200">
                <a:latin typeface="Times New Roman" panose="02020603050405020304" pitchFamily="18" charset="0"/>
              </a:rPr>
              <a:t> 894 (15 ed. 1974)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l="5469" t="18750" r="7031" b="7292"/>
          <a:stretch>
            <a:fillRect/>
          </a:stretch>
        </p:blipFill>
        <p:spPr bwMode="auto">
          <a:xfrm>
            <a:off x="228600" y="969963"/>
            <a:ext cx="8686800"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AutoShape 3"/>
          <p:cNvSpPr>
            <a:spLocks noChangeArrowheads="1"/>
          </p:cNvSpPr>
          <p:nvPr/>
        </p:nvSpPr>
        <p:spPr bwMode="auto">
          <a:xfrm rot="10800000">
            <a:off x="457200" y="4800600"/>
            <a:ext cx="8229600" cy="2057400"/>
          </a:xfrm>
          <a:prstGeom prst="wedgeRoundRectCallout">
            <a:avLst>
              <a:gd name="adj1" fmla="val 10435"/>
              <a:gd name="adj2" fmla="val 148241"/>
              <a:gd name="adj3" fmla="val 16667"/>
            </a:avLst>
          </a:prstGeom>
          <a:solidFill>
            <a:srgbClr val="FF9900"/>
          </a:solidFill>
          <a:ln w="9525">
            <a:solidFill>
              <a:schemeClr val="tx1"/>
            </a:solidFill>
            <a:miter lim="800000"/>
            <a:headEnd/>
            <a:tailEnd/>
          </a:ln>
        </p:spPr>
        <p:txBody>
          <a:bodyPr rot="10800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00"/>
                </a:solidFill>
                <a:latin typeface="Times New Roman" panose="02020603050405020304" pitchFamily="18" charset="0"/>
              </a:rPr>
              <a:t>SETI, the Search for Extraterrestrial Intelligence, is an exploratory science that seeks evidence of life in the universe by looking for </a:t>
            </a:r>
            <a:r>
              <a:rPr lang="en-US" altLang="en-US" sz="4000" b="1" u="sng">
                <a:solidFill>
                  <a:srgbClr val="D00000"/>
                </a:solidFill>
                <a:latin typeface="Times New Roman" panose="02020603050405020304" pitchFamily="18" charset="0"/>
              </a:rPr>
              <a:t>some signature</a:t>
            </a:r>
            <a:r>
              <a:rPr lang="en-US" altLang="en-US" sz="4000" b="1">
                <a:solidFill>
                  <a:srgbClr val="D00000"/>
                </a:solidFill>
                <a:latin typeface="Times New Roman" panose="02020603050405020304" pitchFamily="18" charset="0"/>
              </a:rPr>
              <a:t> </a:t>
            </a:r>
            <a:r>
              <a:rPr lang="en-US" altLang="en-US" sz="2800">
                <a:solidFill>
                  <a:srgbClr val="000000"/>
                </a:solidFill>
                <a:latin typeface="Times New Roman" panose="02020603050405020304" pitchFamily="18" charset="0"/>
              </a:rPr>
              <a:t>of its technology…</a:t>
            </a:r>
          </a:p>
        </p:txBody>
      </p:sp>
      <p:sp>
        <p:nvSpPr>
          <p:cNvPr id="39940" name="Text Box 4"/>
          <p:cNvSpPr txBox="1">
            <a:spLocks noChangeArrowheads="1"/>
          </p:cNvSpPr>
          <p:nvPr/>
        </p:nvSpPr>
        <p:spPr bwMode="auto">
          <a:xfrm>
            <a:off x="0" y="120650"/>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i="1">
                <a:solidFill>
                  <a:srgbClr val="FFFFFF"/>
                </a:solidFill>
                <a:latin typeface="Times New Roman" panose="02020603050405020304" pitchFamily="18" charset="0"/>
              </a:rPr>
              <a:t>Search for Extra Terrestrial Intelligence - SETI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box(in)">
                                      <p:cBhvr>
                                        <p:cTn id="7" dur="500"/>
                                        <p:tgtEl>
                                          <p:spTgt spid="109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142339" name="Rectangle 3"/>
          <p:cNvSpPr>
            <a:spLocks noGrp="1" noChangeArrowheads="1"/>
          </p:cNvSpPr>
          <p:nvPr>
            <p:ph type="title"/>
          </p:nvPr>
        </p:nvSpPr>
        <p:spPr/>
        <p:txBody>
          <a:bodyPr/>
          <a:lstStyle/>
          <a:p>
            <a:pPr>
              <a:defRPr/>
            </a:pPr>
            <a:r>
              <a:rPr lang="en-US" sz="4800">
                <a:solidFill>
                  <a:srgbClr val="C1CEFF"/>
                </a:solidFill>
                <a:effectLst>
                  <a:outerShdw blurRad="38100" dist="38100" dir="2700000" algn="tl">
                    <a:srgbClr val="FFFFFF"/>
                  </a:outerShdw>
                </a:effectLst>
              </a:rPr>
              <a:t>The Marvelous Living Cell</a:t>
            </a:r>
          </a:p>
        </p:txBody>
      </p:sp>
      <p:sp>
        <p:nvSpPr>
          <p:cNvPr id="91140" name="Rectangle 4"/>
          <p:cNvSpPr>
            <a:spLocks noGrp="1" noChangeArrowheads="1"/>
          </p:cNvSpPr>
          <p:nvPr>
            <p:ph type="body" idx="1"/>
          </p:nvPr>
        </p:nvSpPr>
        <p:spPr>
          <a:xfrm>
            <a:off x="533400" y="2819400"/>
            <a:ext cx="2971800" cy="3276600"/>
          </a:xfrm>
          <a:noFill/>
        </p:spPr>
        <p:txBody>
          <a:bodyPr/>
          <a:lstStyle/>
          <a:p>
            <a:pPr>
              <a:buFontTx/>
              <a:buChar char=" "/>
            </a:pPr>
            <a:r>
              <a:rPr lang="en-US" altLang="en-US">
                <a:solidFill>
                  <a:srgbClr val="FFFFFF"/>
                </a:solidFill>
              </a:rPr>
              <a:t>Over 200,000 molecules are being built per second</a:t>
            </a:r>
          </a:p>
        </p:txBody>
      </p:sp>
      <p:pic>
        <p:nvPicPr>
          <p:cNvPr id="91141"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133600"/>
            <a:ext cx="48228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grpSp>
        <p:nvGrpSpPr>
          <p:cNvPr id="93186" name="Group 2"/>
          <p:cNvGrpSpPr>
            <a:grpSpLocks/>
          </p:cNvGrpSpPr>
          <p:nvPr/>
        </p:nvGrpSpPr>
        <p:grpSpPr bwMode="auto">
          <a:xfrm>
            <a:off x="0" y="1600200"/>
            <a:ext cx="5194300" cy="4899025"/>
            <a:chOff x="0" y="1008"/>
            <a:chExt cx="3272" cy="3086"/>
          </a:xfrm>
        </p:grpSpPr>
        <p:pic>
          <p:nvPicPr>
            <p:cNvPr id="93190"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08"/>
              <a:ext cx="3272" cy="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3191" name="Rectangle 4"/>
            <p:cNvSpPr>
              <a:spLocks noChangeArrowheads="1"/>
            </p:cNvSpPr>
            <p:nvPr/>
          </p:nvSpPr>
          <p:spPr bwMode="auto">
            <a:xfrm>
              <a:off x="148" y="1252"/>
              <a:ext cx="1048" cy="184"/>
            </a:xfrm>
            <a:prstGeom prst="rect">
              <a:avLst/>
            </a:prstGeom>
            <a:solidFill>
              <a:schemeClr val="bg1"/>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1800" b="0">
                <a:solidFill>
                  <a:srgbClr val="000000"/>
                </a:solidFill>
              </a:endParaRPr>
            </a:p>
          </p:txBody>
        </p:sp>
      </p:grpSp>
      <p:sp>
        <p:nvSpPr>
          <p:cNvPr id="93187"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1800" b="0">
              <a:solidFill>
                <a:srgbClr val="000000"/>
              </a:solidFill>
            </a:endParaRPr>
          </a:p>
        </p:txBody>
      </p:sp>
      <p:sp>
        <p:nvSpPr>
          <p:cNvPr id="83974" name="Rectangle 6"/>
          <p:cNvSpPr>
            <a:spLocks noGrp="1" noChangeArrowheads="1"/>
          </p:cNvSpPr>
          <p:nvPr>
            <p:ph type="title"/>
          </p:nvPr>
        </p:nvSpPr>
        <p:spPr>
          <a:xfrm>
            <a:off x="685800" y="838200"/>
            <a:ext cx="7620000" cy="1143000"/>
          </a:xfrm>
        </p:spPr>
        <p:txBody>
          <a:bodyPr/>
          <a:lstStyle/>
          <a:p>
            <a:pPr eaLnBrk="1" hangingPunct="1">
              <a:defRPr/>
            </a:pPr>
            <a:r>
              <a:rPr lang="en-US" sz="6000">
                <a:solidFill>
                  <a:srgbClr val="C1CEFF"/>
                </a:solidFill>
                <a:effectLst>
                  <a:outerShdw blurRad="38100" dist="38100" dir="2700000" algn="tl">
                    <a:srgbClr val="FFFFFF"/>
                  </a:outerShdw>
                </a:effectLst>
              </a:rPr>
              <a:t>DNA</a:t>
            </a:r>
          </a:p>
        </p:txBody>
      </p:sp>
      <p:sp>
        <p:nvSpPr>
          <p:cNvPr id="83975" name="Rectangle 7"/>
          <p:cNvSpPr>
            <a:spLocks noGrp="1" noChangeArrowheads="1"/>
          </p:cNvSpPr>
          <p:nvPr>
            <p:ph type="body" idx="1"/>
          </p:nvPr>
        </p:nvSpPr>
        <p:spPr>
          <a:xfrm>
            <a:off x="4191000" y="1987550"/>
            <a:ext cx="4724400" cy="4718050"/>
          </a:xfrm>
          <a:solidFill>
            <a:srgbClr val="FFFFFF"/>
          </a:solidFill>
        </p:spPr>
        <p:txBody>
          <a:bodyPr/>
          <a:lstStyle/>
          <a:p>
            <a:pPr eaLnBrk="1" hangingPunct="1">
              <a:buClr>
                <a:schemeClr val="tx1"/>
              </a:buClr>
            </a:pPr>
            <a:r>
              <a:rPr lang="en-US" altLang="en-US" sz="3600">
                <a:solidFill>
                  <a:schemeClr val="bg1"/>
                </a:solidFill>
              </a:rPr>
              <a:t>But what about junk DNA?</a:t>
            </a:r>
          </a:p>
          <a:p>
            <a:pPr eaLnBrk="1" hangingPunct="1">
              <a:buClr>
                <a:schemeClr val="tx1"/>
              </a:buClr>
            </a:pPr>
            <a:r>
              <a:rPr lang="en-US" altLang="en-US" sz="3600">
                <a:solidFill>
                  <a:schemeClr val="bg1"/>
                </a:solidFill>
              </a:rPr>
              <a:t>Only about 5% of DNA used for protein building</a:t>
            </a:r>
          </a:p>
          <a:p>
            <a:pPr eaLnBrk="1" hangingPunct="1">
              <a:buClr>
                <a:schemeClr val="tx1"/>
              </a:buClr>
            </a:pPr>
            <a:r>
              <a:rPr lang="en-US" altLang="en-US" sz="3600">
                <a:solidFill>
                  <a:schemeClr val="bg1"/>
                </a:solidFill>
              </a:rPr>
              <a:t>Some say that DNA is 95% junk. </a:t>
            </a:r>
            <a:r>
              <a:rPr lang="en-US" altLang="en-US" sz="3600">
                <a:solidFill>
                  <a:srgbClr val="FFFFFF"/>
                </a:solidFill>
              </a:rPr>
              <a:t>95% junk!</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3975">
                                            <p:bg/>
                                          </p:spTgt>
                                        </p:tgtEl>
                                        <p:attrNameLst>
                                          <p:attrName>style.visibility</p:attrName>
                                        </p:attrNameLst>
                                      </p:cBhvr>
                                      <p:to>
                                        <p:strVal val="visible"/>
                                      </p:to>
                                    </p:set>
                                    <p:animEffect transition="in" filter="fade">
                                      <p:cBhvr>
                                        <p:cTn id="7" dur="500"/>
                                        <p:tgtEl>
                                          <p:spTgt spid="8397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975">
                                            <p:txEl>
                                              <p:pRg st="0" end="0"/>
                                            </p:txEl>
                                          </p:spTgt>
                                        </p:tgtEl>
                                        <p:attrNameLst>
                                          <p:attrName>style.visibility</p:attrName>
                                        </p:attrNameLst>
                                      </p:cBhvr>
                                      <p:to>
                                        <p:strVal val="visible"/>
                                      </p:to>
                                    </p:set>
                                    <p:animEffect transition="in" filter="fade">
                                      <p:cBhvr>
                                        <p:cTn id="10" dur="500"/>
                                        <p:tgtEl>
                                          <p:spTgt spid="8397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3975">
                                            <p:txEl>
                                              <p:pRg st="1" end="1"/>
                                            </p:txEl>
                                          </p:spTgt>
                                        </p:tgtEl>
                                        <p:attrNameLst>
                                          <p:attrName>style.visibility</p:attrName>
                                        </p:attrNameLst>
                                      </p:cBhvr>
                                      <p:to>
                                        <p:strVal val="visible"/>
                                      </p:to>
                                    </p:set>
                                    <p:animEffect transition="in" filter="fade">
                                      <p:cBhvr>
                                        <p:cTn id="15" dur="500"/>
                                        <p:tgtEl>
                                          <p:spTgt spid="8397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3975">
                                            <p:txEl>
                                              <p:pRg st="2" end="2"/>
                                            </p:txEl>
                                          </p:spTgt>
                                        </p:tgtEl>
                                        <p:attrNameLst>
                                          <p:attrName>style.visibility</p:attrName>
                                        </p:attrNameLst>
                                      </p:cBhvr>
                                      <p:to>
                                        <p:strVal val="visible"/>
                                      </p:to>
                                    </p:set>
                                    <p:animEffect transition="in" filter="fade">
                                      <p:cBhvr>
                                        <p:cTn id="20" dur="500"/>
                                        <p:tgtEl>
                                          <p:spTgt spid="839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graphicFrame>
        <p:nvGraphicFramePr>
          <p:cNvPr id="95235" name="Object 3">
            <a:hlinkClick r:id="" action="ppaction://ole?verb=0"/>
          </p:cNvPr>
          <p:cNvGraphicFramePr>
            <a:graphicFrameLocks/>
          </p:cNvGraphicFramePr>
          <p:nvPr/>
        </p:nvGraphicFramePr>
        <p:xfrm>
          <a:off x="609600" y="1371600"/>
          <a:ext cx="7937500" cy="4908550"/>
        </p:xfrm>
        <a:graphic>
          <a:graphicData uri="http://schemas.openxmlformats.org/presentationml/2006/ole">
            <mc:AlternateContent xmlns:mc="http://schemas.openxmlformats.org/markup-compatibility/2006">
              <mc:Choice xmlns:v="urn:schemas-microsoft-com:vml" Requires="v">
                <p:oleObj spid="_x0000_s95249" name="Clip" r:id="rId4" imgW="7937500" imgH="4908550" progId="MS_ClipArt_Gallery.2">
                  <p:embed/>
                </p:oleObj>
              </mc:Choice>
              <mc:Fallback>
                <p:oleObj name="Clip" r:id="rId4" imgW="7937500" imgH="4908550"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71600"/>
                        <a:ext cx="7937500"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388" name="Rectangle 4"/>
          <p:cNvSpPr>
            <a:spLocks noGrp="1" noChangeArrowheads="1"/>
          </p:cNvSpPr>
          <p:nvPr>
            <p:ph type="ctrTitle"/>
          </p:nvPr>
        </p:nvSpPr>
        <p:spPr>
          <a:xfrm>
            <a:off x="685800" y="304800"/>
            <a:ext cx="7772400" cy="990600"/>
          </a:xfrm>
        </p:spPr>
        <p:txBody>
          <a:bodyPr/>
          <a:lstStyle/>
          <a:p>
            <a:pPr>
              <a:defRPr/>
            </a:pPr>
            <a:r>
              <a:rPr lang="en-US" sz="3600" dirty="0"/>
              <a:t>Recent Discoveries About the Supposed “Junk DNA”</a:t>
            </a:r>
          </a:p>
        </p:txBody>
      </p:sp>
      <p:sp>
        <p:nvSpPr>
          <p:cNvPr id="10245" name="Rectangle 5"/>
          <p:cNvSpPr>
            <a:spLocks noGrp="1" noChangeArrowheads="1"/>
          </p:cNvSpPr>
          <p:nvPr>
            <p:ph type="subTitle" idx="1"/>
          </p:nvPr>
        </p:nvSpPr>
        <p:spPr>
          <a:xfrm>
            <a:off x="838200" y="1600200"/>
            <a:ext cx="7086600" cy="4267200"/>
          </a:xfrm>
          <a:noFill/>
        </p:spPr>
        <p:txBody>
          <a:bodyPr/>
          <a:lstStyle/>
          <a:p>
            <a:pPr algn="l"/>
            <a:r>
              <a:rPr lang="en-US" altLang="en-US" sz="3600">
                <a:latin typeface="Times New Roman" panose="02020603050405020304" pitchFamily="18" charset="0"/>
              </a:rPr>
              <a:t>Evidence that suggests that such DNA is probably functional</a:t>
            </a:r>
          </a:p>
          <a:p>
            <a:pPr marL="971550" lvl="1" indent="-514350" algn="l">
              <a:buFont typeface="Wingdings" panose="05000000000000000000" pitchFamily="2" charset="2"/>
              <a:buChar char="q"/>
            </a:pPr>
            <a:r>
              <a:rPr lang="en-US" altLang="en-US" sz="3200">
                <a:latin typeface="Times New Roman" panose="02020603050405020304" pitchFamily="18" charset="0"/>
              </a:rPr>
              <a:t>Most non-protein coding DNA is coded into various RNA’s</a:t>
            </a:r>
          </a:p>
          <a:p>
            <a:pPr marL="971550" lvl="1" indent="-514350" algn="l">
              <a:buFont typeface="Wingdings" panose="05000000000000000000" pitchFamily="2" charset="2"/>
              <a:buChar char="q"/>
            </a:pPr>
            <a:r>
              <a:rPr lang="en-US" altLang="en-US" sz="3200">
                <a:latin typeface="Times New Roman" panose="02020603050405020304" pitchFamily="18" charset="0"/>
              </a:rPr>
              <a:t>Many non-protein-coding DNA sequences are conserved (similar in different organisms)</a:t>
            </a:r>
          </a:p>
        </p:txBody>
      </p:sp>
      <p:sp>
        <p:nvSpPr>
          <p:cNvPr id="2" name="TextBox 1"/>
          <p:cNvSpPr txBox="1">
            <a:spLocks noChangeArrowheads="1"/>
          </p:cNvSpPr>
          <p:nvPr/>
        </p:nvSpPr>
        <p:spPr bwMode="auto">
          <a:xfrm>
            <a:off x="2362200" y="5486400"/>
            <a:ext cx="487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600" u="sng">
                <a:latin typeface="Times New Roman" panose="02020603050405020304" pitchFamily="18" charset="0"/>
              </a:rPr>
              <a:t>The Myth of Junk DNA </a:t>
            </a:r>
            <a:r>
              <a:rPr lang="en-US" altLang="en-US" sz="1600">
                <a:latin typeface="Times New Roman" panose="02020603050405020304" pitchFamily="18" charset="0"/>
              </a:rPr>
              <a:t>by Dr. J. Wells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fade">
                                      <p:cBhvr>
                                        <p:cTn id="7" dur="500"/>
                                        <p:tgtEl>
                                          <p:spTgt spid="1024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45">
                                            <p:txEl>
                                              <p:pRg st="1" end="1"/>
                                            </p:txEl>
                                          </p:spTgt>
                                        </p:tgtEl>
                                        <p:attrNameLst>
                                          <p:attrName>style.visibility</p:attrName>
                                        </p:attrNameLst>
                                      </p:cBhvr>
                                      <p:to>
                                        <p:strVal val="visible"/>
                                      </p:to>
                                    </p:set>
                                    <p:animEffect transition="in" filter="fade">
                                      <p:cBhvr>
                                        <p:cTn id="15" dur="500"/>
                                        <p:tgtEl>
                                          <p:spTgt spid="1024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245">
                                            <p:txEl>
                                              <p:pRg st="2" end="2"/>
                                            </p:txEl>
                                          </p:spTgt>
                                        </p:tgtEl>
                                        <p:attrNameLst>
                                          <p:attrName>style.visibility</p:attrName>
                                        </p:attrNameLst>
                                      </p:cBhvr>
                                      <p:to>
                                        <p:strVal val="visible"/>
                                      </p:to>
                                    </p:set>
                                    <p:animEffect transition="in" filter="fade">
                                      <p:cBhvr>
                                        <p:cTn id="20" dur="500"/>
                                        <p:tgtEl>
                                          <p:spTgt spid="102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uiExpand="1" build="p"/>
      <p:bldP spid="2" grpId="0" uiExpan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graphicFrame>
        <p:nvGraphicFramePr>
          <p:cNvPr id="97283" name="Object 3">
            <a:hlinkClick r:id="" action="ppaction://ole?verb=0"/>
          </p:cNvPr>
          <p:cNvGraphicFramePr>
            <a:graphicFrameLocks/>
          </p:cNvGraphicFramePr>
          <p:nvPr/>
        </p:nvGraphicFramePr>
        <p:xfrm>
          <a:off x="609600" y="1371600"/>
          <a:ext cx="7937500" cy="4908550"/>
        </p:xfrm>
        <a:graphic>
          <a:graphicData uri="http://schemas.openxmlformats.org/presentationml/2006/ole">
            <mc:AlternateContent xmlns:mc="http://schemas.openxmlformats.org/markup-compatibility/2006">
              <mc:Choice xmlns:v="urn:schemas-microsoft-com:vml" Requires="v">
                <p:oleObj spid="_x0000_s97297" name="Clip" r:id="rId4" imgW="7937500" imgH="4908550" progId="MS_ClipArt_Gallery.2">
                  <p:embed/>
                </p:oleObj>
              </mc:Choice>
              <mc:Fallback>
                <p:oleObj name="Clip" r:id="rId4" imgW="7937500" imgH="4908550"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71600"/>
                        <a:ext cx="7937500"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388" name="Rectangle 4"/>
          <p:cNvSpPr>
            <a:spLocks noGrp="1" noChangeArrowheads="1"/>
          </p:cNvSpPr>
          <p:nvPr>
            <p:ph type="ctrTitle"/>
          </p:nvPr>
        </p:nvSpPr>
        <p:spPr>
          <a:xfrm>
            <a:off x="685800" y="304800"/>
            <a:ext cx="7772400" cy="990600"/>
          </a:xfrm>
        </p:spPr>
        <p:txBody>
          <a:bodyPr/>
          <a:lstStyle/>
          <a:p>
            <a:pPr>
              <a:defRPr/>
            </a:pPr>
            <a:r>
              <a:rPr lang="en-US" sz="3600" dirty="0"/>
              <a:t>Recent Discoveries About the Supposed “Junk DNA”</a:t>
            </a:r>
          </a:p>
        </p:txBody>
      </p:sp>
      <p:sp>
        <p:nvSpPr>
          <p:cNvPr id="10245" name="Rectangle 5"/>
          <p:cNvSpPr>
            <a:spLocks noGrp="1" noChangeArrowheads="1"/>
          </p:cNvSpPr>
          <p:nvPr>
            <p:ph type="subTitle" idx="1"/>
          </p:nvPr>
        </p:nvSpPr>
        <p:spPr>
          <a:xfrm>
            <a:off x="838200" y="1600200"/>
            <a:ext cx="7467600" cy="4343400"/>
          </a:xfrm>
          <a:noFill/>
        </p:spPr>
        <p:txBody>
          <a:bodyPr/>
          <a:lstStyle/>
          <a:p>
            <a:pPr algn="l"/>
            <a:r>
              <a:rPr lang="en-US" altLang="en-US" sz="3600">
                <a:latin typeface="Times New Roman" panose="02020603050405020304" pitchFamily="18" charset="0"/>
              </a:rPr>
              <a:t>Evidence for specific biological functions of non-protein-coding DNA</a:t>
            </a:r>
          </a:p>
          <a:p>
            <a:pPr marL="1028700" lvl="1" indent="-571500" algn="l">
              <a:buFont typeface="Wingdings" panose="05000000000000000000" pitchFamily="2" charset="2"/>
              <a:buChar char="q"/>
            </a:pPr>
            <a:r>
              <a:rPr lang="en-US" altLang="en-US" sz="3200">
                <a:latin typeface="Times New Roman" panose="02020603050405020304" pitchFamily="18" charset="0"/>
              </a:rPr>
              <a:t>RNA’s from this DNA play significant roles in controlling whether, where &amp; to what extent protein-coding regions are transcribed</a:t>
            </a:r>
          </a:p>
        </p:txBody>
      </p:sp>
      <p:sp>
        <p:nvSpPr>
          <p:cNvPr id="2" name="TextBox 1"/>
          <p:cNvSpPr txBox="1">
            <a:spLocks noChangeArrowheads="1"/>
          </p:cNvSpPr>
          <p:nvPr/>
        </p:nvSpPr>
        <p:spPr bwMode="auto">
          <a:xfrm>
            <a:off x="2362200" y="5486400"/>
            <a:ext cx="487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600" u="sng">
                <a:latin typeface="Times New Roman" panose="02020603050405020304" pitchFamily="18" charset="0"/>
              </a:rPr>
              <a:t>The Myth of Junk DNA </a:t>
            </a:r>
            <a:r>
              <a:rPr lang="en-US" altLang="en-US" sz="1600">
                <a:latin typeface="Times New Roman" panose="02020603050405020304" pitchFamily="18" charset="0"/>
              </a:rPr>
              <a:t>by Dr. J. Wells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fade">
                                      <p:cBhvr>
                                        <p:cTn id="7" dur="500"/>
                                        <p:tgtEl>
                                          <p:spTgt spid="1024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45">
                                            <p:txEl>
                                              <p:pRg st="1" end="1"/>
                                            </p:txEl>
                                          </p:spTgt>
                                        </p:tgtEl>
                                        <p:attrNameLst>
                                          <p:attrName>style.visibility</p:attrName>
                                        </p:attrNameLst>
                                      </p:cBhvr>
                                      <p:to>
                                        <p:strVal val="visible"/>
                                      </p:to>
                                    </p:set>
                                    <p:animEffect transition="in" filter="fade">
                                      <p:cBhvr>
                                        <p:cTn id="15" dur="500"/>
                                        <p:tgtEl>
                                          <p:spTgt spid="102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uiExpand="1" build="p"/>
      <p:bldP spid="2" grpId="0" uiExpan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graphicFrame>
        <p:nvGraphicFramePr>
          <p:cNvPr id="99331" name="Object 3">
            <a:hlinkClick r:id="" action="ppaction://ole?verb=0"/>
          </p:cNvPr>
          <p:cNvGraphicFramePr>
            <a:graphicFrameLocks/>
          </p:cNvGraphicFramePr>
          <p:nvPr/>
        </p:nvGraphicFramePr>
        <p:xfrm>
          <a:off x="609600" y="1371600"/>
          <a:ext cx="7937500" cy="4908550"/>
        </p:xfrm>
        <a:graphic>
          <a:graphicData uri="http://schemas.openxmlformats.org/presentationml/2006/ole">
            <mc:AlternateContent xmlns:mc="http://schemas.openxmlformats.org/markup-compatibility/2006">
              <mc:Choice xmlns:v="urn:schemas-microsoft-com:vml" Requires="v">
                <p:oleObj spid="_x0000_s99345" name="Clip" r:id="rId4" imgW="7937500" imgH="4908550" progId="MS_ClipArt_Gallery.2">
                  <p:embed/>
                </p:oleObj>
              </mc:Choice>
              <mc:Fallback>
                <p:oleObj name="Clip" r:id="rId4" imgW="7937500" imgH="4908550"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71600"/>
                        <a:ext cx="7937500"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388" name="Rectangle 4"/>
          <p:cNvSpPr>
            <a:spLocks noGrp="1" noChangeArrowheads="1"/>
          </p:cNvSpPr>
          <p:nvPr>
            <p:ph type="ctrTitle"/>
          </p:nvPr>
        </p:nvSpPr>
        <p:spPr>
          <a:xfrm>
            <a:off x="685800" y="304800"/>
            <a:ext cx="7772400" cy="990600"/>
          </a:xfrm>
        </p:spPr>
        <p:txBody>
          <a:bodyPr/>
          <a:lstStyle/>
          <a:p>
            <a:pPr>
              <a:defRPr/>
            </a:pPr>
            <a:r>
              <a:rPr lang="en-US" sz="3600" dirty="0"/>
              <a:t>Recent Discoveries About the Supposed “Junk DNA”</a:t>
            </a:r>
          </a:p>
        </p:txBody>
      </p:sp>
      <p:sp>
        <p:nvSpPr>
          <p:cNvPr id="10245" name="Rectangle 5"/>
          <p:cNvSpPr>
            <a:spLocks noGrp="1" noChangeArrowheads="1"/>
          </p:cNvSpPr>
          <p:nvPr>
            <p:ph type="subTitle" idx="1"/>
          </p:nvPr>
        </p:nvSpPr>
        <p:spPr>
          <a:xfrm>
            <a:off x="838200" y="1600200"/>
            <a:ext cx="7467600" cy="4267200"/>
          </a:xfrm>
          <a:noFill/>
        </p:spPr>
        <p:txBody>
          <a:bodyPr/>
          <a:lstStyle/>
          <a:p>
            <a:pPr algn="l"/>
            <a:r>
              <a:rPr lang="en-US" altLang="en-US" sz="3600">
                <a:latin typeface="Times New Roman" panose="02020603050405020304" pitchFamily="18" charset="0"/>
              </a:rPr>
              <a:t>Evidence for specific biological functions of non-protein-coding DNA</a:t>
            </a:r>
          </a:p>
          <a:p>
            <a:pPr marL="1028700" lvl="1" indent="-571500" algn="l">
              <a:buFont typeface="Wingdings" panose="05000000000000000000" pitchFamily="2" charset="2"/>
              <a:buChar char="q"/>
            </a:pPr>
            <a:r>
              <a:rPr lang="en-US" altLang="en-US" sz="3200">
                <a:latin typeface="Times New Roman" panose="02020603050405020304" pitchFamily="18" charset="0"/>
              </a:rPr>
              <a:t>Introns have functions</a:t>
            </a:r>
          </a:p>
          <a:p>
            <a:pPr marL="1485900" lvl="2" indent="-571500" algn="l">
              <a:buFont typeface="Wingdings" panose="05000000000000000000" pitchFamily="2" charset="2"/>
              <a:buChar char="q"/>
            </a:pPr>
            <a:r>
              <a:rPr lang="en-US" altLang="en-US" sz="2400">
                <a:latin typeface="Times New Roman" panose="02020603050405020304" pitchFamily="18" charset="0"/>
              </a:rPr>
              <a:t>Rich in splicing-factor recognition sites</a:t>
            </a:r>
          </a:p>
          <a:p>
            <a:pPr marL="1485900" lvl="2" indent="-571500" algn="l">
              <a:buFont typeface="Wingdings" panose="05000000000000000000" pitchFamily="2" charset="2"/>
              <a:buChar char="q"/>
            </a:pPr>
            <a:r>
              <a:rPr lang="en-US" altLang="en-US" sz="2400">
                <a:latin typeface="Times New Roman" panose="02020603050405020304" pitchFamily="18" charset="0"/>
              </a:rPr>
              <a:t>Encode a majority of the small RNA’s </a:t>
            </a:r>
          </a:p>
          <a:p>
            <a:pPr marL="1485900" lvl="2" indent="-571500" algn="l">
              <a:buFont typeface="Wingdings" panose="05000000000000000000" pitchFamily="2" charset="2"/>
              <a:buChar char="q"/>
            </a:pPr>
            <a:r>
              <a:rPr lang="en-US" altLang="en-US" sz="2400">
                <a:latin typeface="Times New Roman" panose="02020603050405020304" pitchFamily="18" charset="0"/>
              </a:rPr>
              <a:t>RNA’s from introns influence gene expression by modifying chromatin</a:t>
            </a:r>
          </a:p>
        </p:txBody>
      </p:sp>
      <p:sp>
        <p:nvSpPr>
          <p:cNvPr id="2" name="TextBox 1"/>
          <p:cNvSpPr txBox="1">
            <a:spLocks noChangeArrowheads="1"/>
          </p:cNvSpPr>
          <p:nvPr/>
        </p:nvSpPr>
        <p:spPr bwMode="auto">
          <a:xfrm>
            <a:off x="2362200" y="5486400"/>
            <a:ext cx="487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600" u="sng">
                <a:latin typeface="Times New Roman" panose="02020603050405020304" pitchFamily="18" charset="0"/>
              </a:rPr>
              <a:t>The Myth of Junk DNA </a:t>
            </a:r>
            <a:r>
              <a:rPr lang="en-US" altLang="en-US" sz="1600">
                <a:latin typeface="Times New Roman" panose="02020603050405020304" pitchFamily="18" charset="0"/>
              </a:rPr>
              <a:t>by Dr. J. Wells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fade">
                                      <p:cBhvr>
                                        <p:cTn id="7" dur="500"/>
                                        <p:tgtEl>
                                          <p:spTgt spid="1024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5">
                                            <p:txEl>
                                              <p:pRg st="1" end="1"/>
                                            </p:txEl>
                                          </p:spTgt>
                                        </p:tgtEl>
                                        <p:attrNameLst>
                                          <p:attrName>style.visibility</p:attrName>
                                        </p:attrNameLst>
                                      </p:cBhvr>
                                      <p:to>
                                        <p:strVal val="visible"/>
                                      </p:to>
                                    </p:set>
                                    <p:animEffect transition="in" filter="fade">
                                      <p:cBhvr>
                                        <p:cTn id="10" dur="500"/>
                                        <p:tgtEl>
                                          <p:spTgt spid="1024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45">
                                            <p:txEl>
                                              <p:pRg st="2" end="2"/>
                                            </p:txEl>
                                          </p:spTgt>
                                        </p:tgtEl>
                                        <p:attrNameLst>
                                          <p:attrName>style.visibility</p:attrName>
                                        </p:attrNameLst>
                                      </p:cBhvr>
                                      <p:to>
                                        <p:strVal val="visible"/>
                                      </p:to>
                                    </p:set>
                                    <p:animEffect transition="in" filter="fade">
                                      <p:cBhvr>
                                        <p:cTn id="15" dur="500"/>
                                        <p:tgtEl>
                                          <p:spTgt spid="1024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245">
                                            <p:txEl>
                                              <p:pRg st="3" end="3"/>
                                            </p:txEl>
                                          </p:spTgt>
                                        </p:tgtEl>
                                        <p:attrNameLst>
                                          <p:attrName>style.visibility</p:attrName>
                                        </p:attrNameLst>
                                      </p:cBhvr>
                                      <p:to>
                                        <p:strVal val="visible"/>
                                      </p:to>
                                    </p:set>
                                    <p:animEffect transition="in" filter="fade">
                                      <p:cBhvr>
                                        <p:cTn id="20" dur="500"/>
                                        <p:tgtEl>
                                          <p:spTgt spid="10245">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245">
                                            <p:txEl>
                                              <p:pRg st="4" end="4"/>
                                            </p:txEl>
                                          </p:spTgt>
                                        </p:tgtEl>
                                        <p:attrNameLst>
                                          <p:attrName>style.visibility</p:attrName>
                                        </p:attrNameLst>
                                      </p:cBhvr>
                                      <p:to>
                                        <p:strVal val="visible"/>
                                      </p:to>
                                    </p:set>
                                    <p:animEffect transition="in" filter="fade">
                                      <p:cBhvr>
                                        <p:cTn id="25" dur="500"/>
                                        <p:tgtEl>
                                          <p:spTgt spid="102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graphicFrame>
        <p:nvGraphicFramePr>
          <p:cNvPr id="101379" name="Object 3">
            <a:hlinkClick r:id="" action="ppaction://ole?verb=0"/>
          </p:cNvPr>
          <p:cNvGraphicFramePr>
            <a:graphicFrameLocks/>
          </p:cNvGraphicFramePr>
          <p:nvPr/>
        </p:nvGraphicFramePr>
        <p:xfrm>
          <a:off x="609600" y="1371600"/>
          <a:ext cx="7937500" cy="4908550"/>
        </p:xfrm>
        <a:graphic>
          <a:graphicData uri="http://schemas.openxmlformats.org/presentationml/2006/ole">
            <mc:AlternateContent xmlns:mc="http://schemas.openxmlformats.org/markup-compatibility/2006">
              <mc:Choice xmlns:v="urn:schemas-microsoft-com:vml" Requires="v">
                <p:oleObj spid="_x0000_s101393" name="Clip" r:id="rId4" imgW="7937500" imgH="4908550" progId="MS_ClipArt_Gallery.2">
                  <p:embed/>
                </p:oleObj>
              </mc:Choice>
              <mc:Fallback>
                <p:oleObj name="Clip" r:id="rId4" imgW="7937500" imgH="4908550"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71600"/>
                        <a:ext cx="7937500"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Rectangle 5"/>
          <p:cNvSpPr>
            <a:spLocks noGrp="1" noChangeArrowheads="1"/>
          </p:cNvSpPr>
          <p:nvPr>
            <p:ph type="subTitle" idx="1"/>
          </p:nvPr>
        </p:nvSpPr>
        <p:spPr>
          <a:xfrm>
            <a:off x="990600" y="1676400"/>
            <a:ext cx="7086600" cy="4267200"/>
          </a:xfrm>
          <a:noFill/>
        </p:spPr>
        <p:txBody>
          <a:bodyPr/>
          <a:lstStyle/>
          <a:p>
            <a:pPr algn="l"/>
            <a:r>
              <a:rPr lang="en-US" altLang="en-US" sz="3600">
                <a:latin typeface="Times New Roman" panose="02020603050405020304" pitchFamily="18" charset="0"/>
              </a:rPr>
              <a:t>Densely concentrated, specified information in DNA</a:t>
            </a:r>
          </a:p>
          <a:p>
            <a:pPr marL="971550" lvl="1" indent="-514350" algn="l">
              <a:buFont typeface="Wingdings" panose="05000000000000000000" pitchFamily="2" charset="2"/>
              <a:buChar char="q"/>
            </a:pPr>
            <a:r>
              <a:rPr lang="en-US" altLang="en-US" sz="2800">
                <a:latin typeface="Times New Roman" panose="02020603050405020304" pitchFamily="18" charset="0"/>
              </a:rPr>
              <a:t>Multiple messages stored in the same sequence of bases</a:t>
            </a:r>
          </a:p>
          <a:p>
            <a:pPr marL="971550" lvl="1" indent="-514350" algn="l">
              <a:buFont typeface="Wingdings" panose="05000000000000000000" pitchFamily="2" charset="2"/>
              <a:buChar char="q"/>
            </a:pPr>
            <a:r>
              <a:rPr lang="en-US" altLang="en-US" sz="2800">
                <a:latin typeface="Times New Roman" panose="02020603050405020304" pitchFamily="18" charset="0"/>
              </a:rPr>
              <a:t>“Spliceosomes” and “editosomes”</a:t>
            </a:r>
          </a:p>
          <a:p>
            <a:pPr marL="971550" lvl="1" indent="-514350" algn="l">
              <a:buFont typeface="Wingdings" panose="05000000000000000000" pitchFamily="2" charset="2"/>
              <a:buChar char="q"/>
            </a:pPr>
            <a:r>
              <a:rPr lang="en-US" altLang="en-US" sz="2800">
                <a:latin typeface="Times New Roman" panose="02020603050405020304" pitchFamily="18" charset="0"/>
              </a:rPr>
              <a:t>Code within a code</a:t>
            </a:r>
          </a:p>
          <a:p>
            <a:pPr marL="971550" lvl="1" indent="-514350" algn="l">
              <a:buFont typeface="Wingdings" panose="05000000000000000000" pitchFamily="2" charset="2"/>
              <a:buChar char="q"/>
            </a:pPr>
            <a:r>
              <a:rPr lang="en-US" altLang="en-US" sz="2800">
                <a:latin typeface="Times New Roman" panose="02020603050405020304" pitchFamily="18" charset="0"/>
              </a:rPr>
              <a:t>Dual and overlapping messages</a:t>
            </a:r>
          </a:p>
        </p:txBody>
      </p:sp>
      <p:sp>
        <p:nvSpPr>
          <p:cNvPr id="101382" name="TextBox 1"/>
          <p:cNvSpPr txBox="1">
            <a:spLocks noChangeArrowheads="1"/>
          </p:cNvSpPr>
          <p:nvPr/>
        </p:nvSpPr>
        <p:spPr bwMode="auto">
          <a:xfrm>
            <a:off x="2057400" y="541020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800" u="sng">
                <a:latin typeface="Times New Roman" panose="02020603050405020304" pitchFamily="18" charset="0"/>
              </a:rPr>
              <a:t>Signature in the Cell </a:t>
            </a:r>
            <a:r>
              <a:rPr lang="en-US" altLang="en-US" sz="1800">
                <a:latin typeface="Times New Roman" panose="02020603050405020304" pitchFamily="18" charset="0"/>
              </a:rPr>
              <a:t>by Dr. S. Meyer</a:t>
            </a:r>
          </a:p>
        </p:txBody>
      </p:sp>
      <p:sp>
        <p:nvSpPr>
          <p:cNvPr id="8" name="Rectangle 4"/>
          <p:cNvSpPr txBox="1">
            <a:spLocks noChangeArrowheads="1"/>
          </p:cNvSpPr>
          <p:nvPr/>
        </p:nvSpPr>
        <p:spPr bwMode="auto">
          <a:xfrm>
            <a:off x="685800" y="304800"/>
            <a:ext cx="7772400" cy="9906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4000" b="1">
                <a:solidFill>
                  <a:schemeClr val="tx2"/>
                </a:solidFill>
                <a:effectLst>
                  <a:outerShdw blurRad="38100" dist="38100" dir="2700000" algn="tl">
                    <a:srgbClr val="000000"/>
                  </a:outerShdw>
                </a:effectLst>
                <a:latin typeface="Arial" charset="0"/>
              </a:defRPr>
            </a:lvl9pPr>
          </a:lstStyle>
          <a:p>
            <a:pPr>
              <a:defRPr/>
            </a:pPr>
            <a:r>
              <a:rPr lang="en-US" sz="3600" kern="0"/>
              <a:t>Recent Discoveries About the Supposed “Junk DNA”</a:t>
            </a:r>
            <a:endParaRPr lang="en-US" sz="3600" kern="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fade">
                                      <p:cBhvr>
                                        <p:cTn id="7" dur="500"/>
                                        <p:tgtEl>
                                          <p:spTgt spid="102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5">
                                            <p:txEl>
                                              <p:pRg st="1" end="1"/>
                                            </p:txEl>
                                          </p:spTgt>
                                        </p:tgtEl>
                                        <p:attrNameLst>
                                          <p:attrName>style.visibility</p:attrName>
                                        </p:attrNameLst>
                                      </p:cBhvr>
                                      <p:to>
                                        <p:strVal val="visible"/>
                                      </p:to>
                                    </p:set>
                                    <p:animEffect transition="in" filter="fade">
                                      <p:cBhvr>
                                        <p:cTn id="12" dur="500"/>
                                        <p:tgtEl>
                                          <p:spTgt spid="1024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5">
                                            <p:txEl>
                                              <p:pRg st="2" end="2"/>
                                            </p:txEl>
                                          </p:spTgt>
                                        </p:tgtEl>
                                        <p:attrNameLst>
                                          <p:attrName>style.visibility</p:attrName>
                                        </p:attrNameLst>
                                      </p:cBhvr>
                                      <p:to>
                                        <p:strVal val="visible"/>
                                      </p:to>
                                    </p:set>
                                    <p:animEffect transition="in" filter="fade">
                                      <p:cBhvr>
                                        <p:cTn id="17" dur="500"/>
                                        <p:tgtEl>
                                          <p:spTgt spid="1024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5">
                                            <p:txEl>
                                              <p:pRg st="3" end="3"/>
                                            </p:txEl>
                                          </p:spTgt>
                                        </p:tgtEl>
                                        <p:attrNameLst>
                                          <p:attrName>style.visibility</p:attrName>
                                        </p:attrNameLst>
                                      </p:cBhvr>
                                      <p:to>
                                        <p:strVal val="visible"/>
                                      </p:to>
                                    </p:set>
                                    <p:animEffect transition="in" filter="fade">
                                      <p:cBhvr>
                                        <p:cTn id="22" dur="500"/>
                                        <p:tgtEl>
                                          <p:spTgt spid="1024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5">
                                            <p:txEl>
                                              <p:pRg st="4" end="4"/>
                                            </p:txEl>
                                          </p:spTgt>
                                        </p:tgtEl>
                                        <p:attrNameLst>
                                          <p:attrName>style.visibility</p:attrName>
                                        </p:attrNameLst>
                                      </p:cBhvr>
                                      <p:to>
                                        <p:strVal val="visible"/>
                                      </p:to>
                                    </p:set>
                                    <p:animEffect transition="in" filter="fade">
                                      <p:cBhvr>
                                        <p:cTn id="27" dur="500"/>
                                        <p:tgtEl>
                                          <p:spTgt spid="102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graphicFrame>
        <p:nvGraphicFramePr>
          <p:cNvPr id="103427" name="Object 3">
            <a:hlinkClick r:id="" action="ppaction://ole?verb=0"/>
          </p:cNvPr>
          <p:cNvGraphicFramePr>
            <a:graphicFrameLocks/>
          </p:cNvGraphicFramePr>
          <p:nvPr/>
        </p:nvGraphicFramePr>
        <p:xfrm>
          <a:off x="609600" y="1371600"/>
          <a:ext cx="7937500" cy="4908550"/>
        </p:xfrm>
        <a:graphic>
          <a:graphicData uri="http://schemas.openxmlformats.org/presentationml/2006/ole">
            <mc:AlternateContent xmlns:mc="http://schemas.openxmlformats.org/markup-compatibility/2006">
              <mc:Choice xmlns:v="urn:schemas-microsoft-com:vml" Requires="v">
                <p:oleObj spid="_x0000_s103441" name="Clip" r:id="rId4" imgW="7937500" imgH="4908550" progId="MS_ClipArt_Gallery.2">
                  <p:embed/>
                </p:oleObj>
              </mc:Choice>
              <mc:Fallback>
                <p:oleObj name="Clip" r:id="rId4" imgW="7937500" imgH="4908550"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71600"/>
                        <a:ext cx="7937500"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388" name="Rectangle 4"/>
          <p:cNvSpPr>
            <a:spLocks noGrp="1" noChangeArrowheads="1"/>
          </p:cNvSpPr>
          <p:nvPr>
            <p:ph type="ctrTitle"/>
          </p:nvPr>
        </p:nvSpPr>
        <p:spPr>
          <a:xfrm>
            <a:off x="685800" y="304800"/>
            <a:ext cx="7772400" cy="990600"/>
          </a:xfrm>
        </p:spPr>
        <p:txBody>
          <a:bodyPr/>
          <a:lstStyle/>
          <a:p>
            <a:pPr>
              <a:defRPr/>
            </a:pPr>
            <a:r>
              <a:rPr lang="en-US" sz="3600" dirty="0"/>
              <a:t>Recent Discoveries About the Supposed “Junk DNA”</a:t>
            </a:r>
          </a:p>
        </p:txBody>
      </p:sp>
      <p:sp>
        <p:nvSpPr>
          <p:cNvPr id="10245" name="Rectangle 5"/>
          <p:cNvSpPr>
            <a:spLocks noGrp="1" noChangeArrowheads="1"/>
          </p:cNvSpPr>
          <p:nvPr>
            <p:ph type="subTitle" idx="1"/>
          </p:nvPr>
        </p:nvSpPr>
        <p:spPr>
          <a:xfrm>
            <a:off x="838200" y="1600200"/>
            <a:ext cx="7467600" cy="4419600"/>
          </a:xfrm>
          <a:noFill/>
        </p:spPr>
        <p:txBody>
          <a:bodyPr/>
          <a:lstStyle/>
          <a:p>
            <a:pPr algn="l"/>
            <a:r>
              <a:rPr lang="en-US" altLang="en-US" sz="3600">
                <a:latin typeface="Times New Roman" panose="02020603050405020304" pitchFamily="18" charset="0"/>
              </a:rPr>
              <a:t>Evidence for specific biological functions of non-protein-coding DNA</a:t>
            </a:r>
          </a:p>
          <a:p>
            <a:pPr marL="1028700" lvl="1" indent="-571500" algn="l">
              <a:buFont typeface="Wingdings" panose="05000000000000000000" pitchFamily="2" charset="2"/>
              <a:buChar char="q"/>
            </a:pPr>
            <a:r>
              <a:rPr lang="en-US" altLang="en-US" sz="3200">
                <a:latin typeface="Times New Roman" panose="02020603050405020304" pitchFamily="18" charset="0"/>
              </a:rPr>
              <a:t>Pseudogenes</a:t>
            </a:r>
          </a:p>
          <a:p>
            <a:pPr marL="1485900" lvl="2" indent="-571500" algn="l">
              <a:buFont typeface="Wingdings" panose="05000000000000000000" pitchFamily="2" charset="2"/>
              <a:buChar char="q"/>
            </a:pPr>
            <a:r>
              <a:rPr lang="en-US" altLang="en-US">
                <a:latin typeface="Times New Roman" panose="02020603050405020304" pitchFamily="18" charset="0"/>
              </a:rPr>
              <a:t>Some have produced functional proteins</a:t>
            </a:r>
          </a:p>
          <a:p>
            <a:pPr marL="1485900" lvl="2" indent="-571500" algn="l">
              <a:buFont typeface="Wingdings" panose="05000000000000000000" pitchFamily="2" charset="2"/>
              <a:buChar char="q"/>
            </a:pPr>
            <a:r>
              <a:rPr lang="en-US" altLang="en-US">
                <a:latin typeface="Times New Roman" panose="02020603050405020304" pitchFamily="18" charset="0"/>
              </a:rPr>
              <a:t>Some produce RNA’s that suppress the expression of their corresponding functional genes.</a:t>
            </a:r>
          </a:p>
          <a:p>
            <a:pPr marL="1485900" lvl="2" indent="-571500" algn="l">
              <a:buFont typeface="Wingdings" panose="05000000000000000000" pitchFamily="2" charset="2"/>
              <a:buChar char="q"/>
            </a:pPr>
            <a:r>
              <a:rPr lang="en-US" altLang="en-US">
                <a:latin typeface="Times New Roman" panose="02020603050405020304" pitchFamily="18" charset="0"/>
              </a:rPr>
              <a:t>Some produce RNAs that increase the expression of their corresponding functional genes</a:t>
            </a:r>
          </a:p>
        </p:txBody>
      </p:sp>
      <p:sp>
        <p:nvSpPr>
          <p:cNvPr id="2" name="TextBox 1"/>
          <p:cNvSpPr txBox="1">
            <a:spLocks noChangeArrowheads="1"/>
          </p:cNvSpPr>
          <p:nvPr/>
        </p:nvSpPr>
        <p:spPr bwMode="auto">
          <a:xfrm>
            <a:off x="2362200" y="5486400"/>
            <a:ext cx="487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600" u="sng">
                <a:latin typeface="Times New Roman" panose="02020603050405020304" pitchFamily="18" charset="0"/>
              </a:rPr>
              <a:t>The Myth of Junk DNA </a:t>
            </a:r>
            <a:r>
              <a:rPr lang="en-US" altLang="en-US" sz="1600">
                <a:latin typeface="Times New Roman" panose="02020603050405020304" pitchFamily="18" charset="0"/>
              </a:rPr>
              <a:t>by Dr. J. Wells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fade">
                                      <p:cBhvr>
                                        <p:cTn id="7" dur="500"/>
                                        <p:tgtEl>
                                          <p:spTgt spid="1024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5">
                                            <p:txEl>
                                              <p:pRg st="1" end="1"/>
                                            </p:txEl>
                                          </p:spTgt>
                                        </p:tgtEl>
                                        <p:attrNameLst>
                                          <p:attrName>style.visibility</p:attrName>
                                        </p:attrNameLst>
                                      </p:cBhvr>
                                      <p:to>
                                        <p:strVal val="visible"/>
                                      </p:to>
                                    </p:set>
                                    <p:animEffect transition="in" filter="fade">
                                      <p:cBhvr>
                                        <p:cTn id="10" dur="500"/>
                                        <p:tgtEl>
                                          <p:spTgt spid="1024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45">
                                            <p:txEl>
                                              <p:pRg st="2" end="2"/>
                                            </p:txEl>
                                          </p:spTgt>
                                        </p:tgtEl>
                                        <p:attrNameLst>
                                          <p:attrName>style.visibility</p:attrName>
                                        </p:attrNameLst>
                                      </p:cBhvr>
                                      <p:to>
                                        <p:strVal val="visible"/>
                                      </p:to>
                                    </p:set>
                                    <p:animEffect transition="in" filter="fade">
                                      <p:cBhvr>
                                        <p:cTn id="15" dur="500"/>
                                        <p:tgtEl>
                                          <p:spTgt spid="1024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45">
                                            <p:txEl>
                                              <p:pRg st="3" end="3"/>
                                            </p:txEl>
                                          </p:spTgt>
                                        </p:tgtEl>
                                        <p:attrNameLst>
                                          <p:attrName>style.visibility</p:attrName>
                                        </p:attrNameLst>
                                      </p:cBhvr>
                                      <p:to>
                                        <p:strVal val="visible"/>
                                      </p:to>
                                    </p:set>
                                    <p:animEffect transition="in" filter="fade">
                                      <p:cBhvr>
                                        <p:cTn id="18" dur="500"/>
                                        <p:tgtEl>
                                          <p:spTgt spid="1024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45">
                                            <p:txEl>
                                              <p:pRg st="4" end="4"/>
                                            </p:txEl>
                                          </p:spTgt>
                                        </p:tgtEl>
                                        <p:attrNameLst>
                                          <p:attrName>style.visibility</p:attrName>
                                        </p:attrNameLst>
                                      </p:cBhvr>
                                      <p:to>
                                        <p:strVal val="visible"/>
                                      </p:to>
                                    </p:set>
                                    <p:animEffect transition="in" filter="fade">
                                      <p:cBhvr>
                                        <p:cTn id="21" dur="500"/>
                                        <p:tgtEl>
                                          <p:spTgt spid="102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graphicFrame>
        <p:nvGraphicFramePr>
          <p:cNvPr id="105475" name="Object 3">
            <a:hlinkClick r:id="" action="ppaction://ole?verb=0"/>
          </p:cNvPr>
          <p:cNvGraphicFramePr>
            <a:graphicFrameLocks/>
          </p:cNvGraphicFramePr>
          <p:nvPr/>
        </p:nvGraphicFramePr>
        <p:xfrm>
          <a:off x="609600" y="1371600"/>
          <a:ext cx="7937500" cy="4908550"/>
        </p:xfrm>
        <a:graphic>
          <a:graphicData uri="http://schemas.openxmlformats.org/presentationml/2006/ole">
            <mc:AlternateContent xmlns:mc="http://schemas.openxmlformats.org/markup-compatibility/2006">
              <mc:Choice xmlns:v="urn:schemas-microsoft-com:vml" Requires="v">
                <p:oleObj spid="_x0000_s105489" name="Clip" r:id="rId4" imgW="7937500" imgH="4908550" progId="MS_ClipArt_Gallery.2">
                  <p:embed/>
                </p:oleObj>
              </mc:Choice>
              <mc:Fallback>
                <p:oleObj name="Clip" r:id="rId4" imgW="7937500" imgH="4908550"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71600"/>
                        <a:ext cx="7937500"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388" name="Rectangle 4"/>
          <p:cNvSpPr>
            <a:spLocks noGrp="1" noChangeArrowheads="1"/>
          </p:cNvSpPr>
          <p:nvPr>
            <p:ph type="ctrTitle"/>
          </p:nvPr>
        </p:nvSpPr>
        <p:spPr>
          <a:xfrm>
            <a:off x="685800" y="304800"/>
            <a:ext cx="7772400" cy="990600"/>
          </a:xfrm>
        </p:spPr>
        <p:txBody>
          <a:bodyPr/>
          <a:lstStyle/>
          <a:p>
            <a:pPr>
              <a:defRPr/>
            </a:pPr>
            <a:r>
              <a:rPr lang="en-US" sz="3600" dirty="0"/>
              <a:t>Recent Discoveries About the Supposed “Junk DNA”</a:t>
            </a:r>
          </a:p>
        </p:txBody>
      </p:sp>
      <p:sp>
        <p:nvSpPr>
          <p:cNvPr id="10245" name="Rectangle 5"/>
          <p:cNvSpPr>
            <a:spLocks noGrp="1" noChangeArrowheads="1"/>
          </p:cNvSpPr>
          <p:nvPr>
            <p:ph type="subTitle" idx="1"/>
          </p:nvPr>
        </p:nvSpPr>
        <p:spPr>
          <a:xfrm>
            <a:off x="838200" y="1600200"/>
            <a:ext cx="7467600" cy="4419600"/>
          </a:xfrm>
          <a:noFill/>
        </p:spPr>
        <p:txBody>
          <a:bodyPr/>
          <a:lstStyle/>
          <a:p>
            <a:pPr algn="l"/>
            <a:r>
              <a:rPr lang="en-US" altLang="en-US" sz="3600" dirty="0">
                <a:latin typeface="Times New Roman" panose="02020603050405020304" pitchFamily="18" charset="0"/>
              </a:rPr>
              <a:t>Evidence for specific biological functions of non-protein-coding DNA</a:t>
            </a:r>
          </a:p>
          <a:p>
            <a:pPr marL="1028700" lvl="1" indent="-571500" algn="l">
              <a:buFont typeface="Wingdings" panose="05000000000000000000" pitchFamily="2" charset="2"/>
              <a:buChar char="q"/>
            </a:pPr>
            <a:r>
              <a:rPr lang="en-US" altLang="en-US" sz="3200" dirty="0">
                <a:latin typeface="Times New Roman" panose="02020603050405020304" pitchFamily="18" charset="0"/>
              </a:rPr>
              <a:t>Repetitive non-protein-coding DNA</a:t>
            </a:r>
          </a:p>
          <a:p>
            <a:pPr marL="1485900" lvl="2" indent="-571500" algn="l">
              <a:buFont typeface="Wingdings" panose="05000000000000000000" pitchFamily="2" charset="2"/>
              <a:buChar char="q"/>
            </a:pPr>
            <a:r>
              <a:rPr lang="en-US" altLang="en-US" sz="2400" dirty="0">
                <a:latin typeface="Times New Roman" panose="02020603050405020304" pitchFamily="18" charset="0"/>
              </a:rPr>
              <a:t>LINEs – Long Interspersed Nuclear Elements</a:t>
            </a:r>
          </a:p>
          <a:p>
            <a:pPr marL="1485900" lvl="2" indent="-571500" algn="l">
              <a:buFont typeface="Wingdings" panose="05000000000000000000" pitchFamily="2" charset="2"/>
              <a:buChar char="q"/>
            </a:pPr>
            <a:r>
              <a:rPr lang="en-US" altLang="en-US" sz="2400" dirty="0">
                <a:latin typeface="Times New Roman" panose="02020603050405020304" pitchFamily="18" charset="0"/>
              </a:rPr>
              <a:t>SINEs – Short Interspersed Nuclear Elements</a:t>
            </a:r>
          </a:p>
          <a:p>
            <a:pPr marL="1485900" lvl="2" indent="-571500" algn="l">
              <a:buFont typeface="Wingdings" panose="05000000000000000000" pitchFamily="2" charset="2"/>
              <a:buChar char="q"/>
            </a:pPr>
            <a:r>
              <a:rPr lang="en-US" altLang="en-US" sz="2400" dirty="0">
                <a:latin typeface="Times New Roman" panose="02020603050405020304" pitchFamily="18" charset="0"/>
              </a:rPr>
              <a:t>ERVs – Endogenous Retroviruses</a:t>
            </a:r>
          </a:p>
          <a:p>
            <a:pPr marL="1485900" lvl="2" indent="-571500" algn="l">
              <a:buFont typeface="Wingdings" panose="05000000000000000000" pitchFamily="2" charset="2"/>
              <a:buChar char="q"/>
            </a:pPr>
            <a:endParaRPr lang="en-US" altLang="en-US" sz="2400" dirty="0">
              <a:latin typeface="Times New Roman" panose="02020603050405020304" pitchFamily="18" charset="0"/>
            </a:endParaRPr>
          </a:p>
        </p:txBody>
      </p:sp>
      <p:sp>
        <p:nvSpPr>
          <p:cNvPr id="2" name="TextBox 1"/>
          <p:cNvSpPr txBox="1">
            <a:spLocks noChangeArrowheads="1"/>
          </p:cNvSpPr>
          <p:nvPr/>
        </p:nvSpPr>
        <p:spPr bwMode="auto">
          <a:xfrm>
            <a:off x="2362200" y="5486400"/>
            <a:ext cx="4876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600" u="sng">
                <a:latin typeface="Times New Roman" panose="02020603050405020304" pitchFamily="18" charset="0"/>
              </a:rPr>
              <a:t>The Myth of Junk DNA </a:t>
            </a:r>
            <a:r>
              <a:rPr lang="en-US" altLang="en-US" sz="1600">
                <a:latin typeface="Times New Roman" panose="02020603050405020304" pitchFamily="18" charset="0"/>
              </a:rPr>
              <a:t>by Dr. J. Wells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fade">
                                      <p:cBhvr>
                                        <p:cTn id="7" dur="500"/>
                                        <p:tgtEl>
                                          <p:spTgt spid="1024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5">
                                            <p:txEl>
                                              <p:pRg st="1" end="1"/>
                                            </p:txEl>
                                          </p:spTgt>
                                        </p:tgtEl>
                                        <p:attrNameLst>
                                          <p:attrName>style.visibility</p:attrName>
                                        </p:attrNameLst>
                                      </p:cBhvr>
                                      <p:to>
                                        <p:strVal val="visible"/>
                                      </p:to>
                                    </p:set>
                                    <p:animEffect transition="in" filter="fade">
                                      <p:cBhvr>
                                        <p:cTn id="10" dur="500"/>
                                        <p:tgtEl>
                                          <p:spTgt spid="1024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45">
                                            <p:txEl>
                                              <p:pRg st="2" end="2"/>
                                            </p:txEl>
                                          </p:spTgt>
                                        </p:tgtEl>
                                        <p:attrNameLst>
                                          <p:attrName>style.visibility</p:attrName>
                                        </p:attrNameLst>
                                      </p:cBhvr>
                                      <p:to>
                                        <p:strVal val="visible"/>
                                      </p:to>
                                    </p:set>
                                    <p:animEffect transition="in" filter="fade">
                                      <p:cBhvr>
                                        <p:cTn id="15" dur="500"/>
                                        <p:tgtEl>
                                          <p:spTgt spid="10245">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245">
                                            <p:txEl>
                                              <p:pRg st="3" end="3"/>
                                            </p:txEl>
                                          </p:spTgt>
                                        </p:tgtEl>
                                        <p:attrNameLst>
                                          <p:attrName>style.visibility</p:attrName>
                                        </p:attrNameLst>
                                      </p:cBhvr>
                                      <p:to>
                                        <p:strVal val="visible"/>
                                      </p:to>
                                    </p:set>
                                    <p:animEffect transition="in" filter="fade">
                                      <p:cBhvr>
                                        <p:cTn id="20" dur="500"/>
                                        <p:tgtEl>
                                          <p:spTgt spid="10245">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245">
                                            <p:txEl>
                                              <p:pRg st="4" end="4"/>
                                            </p:txEl>
                                          </p:spTgt>
                                        </p:tgtEl>
                                        <p:attrNameLst>
                                          <p:attrName>style.visibility</p:attrName>
                                        </p:attrNameLst>
                                      </p:cBhvr>
                                      <p:to>
                                        <p:strVal val="visible"/>
                                      </p:to>
                                    </p:set>
                                    <p:animEffect transition="in" filter="fade">
                                      <p:cBhvr>
                                        <p:cTn id="25" dur="500"/>
                                        <p:tgtEl>
                                          <p:spTgt spid="102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graphicFrame>
        <p:nvGraphicFramePr>
          <p:cNvPr id="107523" name="Object 3">
            <a:hlinkClick r:id="" action="ppaction://ole?verb=0"/>
          </p:cNvPr>
          <p:cNvGraphicFramePr>
            <a:graphicFrameLocks/>
          </p:cNvGraphicFramePr>
          <p:nvPr/>
        </p:nvGraphicFramePr>
        <p:xfrm>
          <a:off x="609600" y="1371600"/>
          <a:ext cx="7937500" cy="4908550"/>
        </p:xfrm>
        <a:graphic>
          <a:graphicData uri="http://schemas.openxmlformats.org/presentationml/2006/ole">
            <mc:AlternateContent xmlns:mc="http://schemas.openxmlformats.org/markup-compatibility/2006">
              <mc:Choice xmlns:v="urn:schemas-microsoft-com:vml" Requires="v">
                <p:oleObj spid="_x0000_s107537" name="Clip" r:id="rId4" imgW="7937500" imgH="4908550" progId="MS_ClipArt_Gallery.2">
                  <p:embed/>
                </p:oleObj>
              </mc:Choice>
              <mc:Fallback>
                <p:oleObj name="Clip" r:id="rId4" imgW="7937500" imgH="4908550" progId="MS_ClipArt_Gallery.2">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71600"/>
                        <a:ext cx="7937500"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388" name="Rectangle 4"/>
          <p:cNvSpPr>
            <a:spLocks noGrp="1" noChangeArrowheads="1"/>
          </p:cNvSpPr>
          <p:nvPr>
            <p:ph type="ctrTitle"/>
          </p:nvPr>
        </p:nvSpPr>
        <p:spPr>
          <a:xfrm>
            <a:off x="685800" y="304800"/>
            <a:ext cx="7772400" cy="990600"/>
          </a:xfrm>
        </p:spPr>
        <p:txBody>
          <a:bodyPr/>
          <a:lstStyle/>
          <a:p>
            <a:pPr>
              <a:defRPr/>
            </a:pPr>
            <a:r>
              <a:rPr lang="en-US" sz="3600" dirty="0"/>
              <a:t>Recent Discoveries About the Cell’s Informational System</a:t>
            </a:r>
          </a:p>
        </p:txBody>
      </p:sp>
      <p:sp>
        <p:nvSpPr>
          <p:cNvPr id="25605" name="Rectangle 5"/>
          <p:cNvSpPr>
            <a:spLocks noGrp="1" noChangeArrowheads="1"/>
          </p:cNvSpPr>
          <p:nvPr>
            <p:ph type="subTitle" idx="1"/>
          </p:nvPr>
        </p:nvSpPr>
        <p:spPr>
          <a:xfrm>
            <a:off x="990600" y="1676400"/>
            <a:ext cx="7086600" cy="4267200"/>
          </a:xfrm>
          <a:noFill/>
        </p:spPr>
        <p:txBody>
          <a:bodyPr/>
          <a:lstStyle/>
          <a:p>
            <a:pPr algn="l"/>
            <a:r>
              <a:rPr lang="en-US" altLang="en-US" sz="3200">
                <a:latin typeface="Times New Roman" panose="02020603050405020304" pitchFamily="18" charset="0"/>
              </a:rPr>
              <a:t>A files-within-folders system to make retrieving, manipulating, and expressing information-rich data more efficient</a:t>
            </a:r>
          </a:p>
          <a:p>
            <a:pPr marL="971550" lvl="1" indent="-514350" algn="l">
              <a:buFont typeface="Wingdings" panose="05000000000000000000" pitchFamily="2" charset="2"/>
              <a:buChar char="q"/>
            </a:pPr>
            <a:r>
              <a:rPr lang="en-US" altLang="en-US" sz="2600">
                <a:latin typeface="Times New Roman" panose="02020603050405020304" pitchFamily="18" charset="0"/>
              </a:rPr>
              <a:t>Similar to words, sentences,  &amp; paragraphs</a:t>
            </a:r>
          </a:p>
          <a:p>
            <a:pPr marL="971550" lvl="1" indent="-514350" algn="l">
              <a:buFont typeface="Wingdings" panose="05000000000000000000" pitchFamily="2" charset="2"/>
              <a:buChar char="q"/>
            </a:pPr>
            <a:r>
              <a:rPr lang="en-US" altLang="en-US" sz="2600">
                <a:latin typeface="Times New Roman" panose="02020603050405020304" pitchFamily="18" charset="0"/>
              </a:rPr>
              <a:t>Genes, gene folders and superfolders, &amp; “isochores” (megafolders)</a:t>
            </a:r>
          </a:p>
        </p:txBody>
      </p:sp>
      <p:sp>
        <p:nvSpPr>
          <p:cNvPr id="107526" name="TextBox 1"/>
          <p:cNvSpPr txBox="1">
            <a:spLocks noChangeArrowheads="1"/>
          </p:cNvSpPr>
          <p:nvPr/>
        </p:nvSpPr>
        <p:spPr bwMode="auto">
          <a:xfrm>
            <a:off x="2057400" y="5486400"/>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1800" u="sng">
                <a:latin typeface="Times New Roman" panose="02020603050405020304" pitchFamily="18" charset="0"/>
              </a:rPr>
              <a:t>Signature in the Cell </a:t>
            </a:r>
            <a:r>
              <a:rPr lang="en-US" altLang="en-US" sz="1800">
                <a:latin typeface="Times New Roman" panose="02020603050405020304" pitchFamily="18" charset="0"/>
              </a:rPr>
              <a:t>by Dr. S. Meyer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fade">
                                      <p:cBhvr>
                                        <p:cTn id="7" dur="500"/>
                                        <p:tgtEl>
                                          <p:spTgt spid="256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Effect transition="in" filter="fade">
                                      <p:cBhvr>
                                        <p:cTn id="12" dur="500"/>
                                        <p:tgtEl>
                                          <p:spTgt spid="2560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605">
                                            <p:txEl>
                                              <p:pRg st="2" end="2"/>
                                            </p:txEl>
                                          </p:spTgt>
                                        </p:tgtEl>
                                        <p:attrNameLst>
                                          <p:attrName>style.visibility</p:attrName>
                                        </p:attrNameLst>
                                      </p:cBhvr>
                                      <p:to>
                                        <p:strVal val="visible"/>
                                      </p:to>
                                    </p:set>
                                    <p:animEffect transition="in" filter="fade">
                                      <p:cBhvr>
                                        <p:cTn id="17" dur="500"/>
                                        <p:tgtEl>
                                          <p:spTgt spid="256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109571" name="Rectangle 3"/>
          <p:cNvSpPr>
            <a:spLocks noGrp="1" noChangeArrowheads="1"/>
          </p:cNvSpPr>
          <p:nvPr>
            <p:ph type="title"/>
          </p:nvPr>
        </p:nvSpPr>
        <p:spPr>
          <a:xfrm>
            <a:off x="533400" y="3048000"/>
            <a:ext cx="7772400" cy="533400"/>
          </a:xfrm>
          <a:noFill/>
          <a:extLst>
            <a:ext uri="{909E8E84-426E-40DD-AFC4-6F175D3DCCD1}">
              <a14:hiddenFill xmlns:a14="http://schemas.microsoft.com/office/drawing/2010/main">
                <a:solidFill>
                  <a:srgbClr val="FFFFFF"/>
                </a:solidFill>
              </a14:hiddenFill>
            </a:ext>
          </a:extLst>
        </p:spPr>
        <p:txBody>
          <a:bodyPr/>
          <a:lstStyle/>
          <a:p>
            <a:r>
              <a:rPr lang="en-US" altLang="en-US" sz="3200">
                <a:solidFill>
                  <a:schemeClr val="accent1"/>
                </a:solidFill>
                <a:effectLst/>
              </a:rPr>
              <a:t>Signal Received from Space</a:t>
            </a:r>
          </a:p>
        </p:txBody>
      </p:sp>
      <p:grpSp>
        <p:nvGrpSpPr>
          <p:cNvPr id="109572" name="Group 24"/>
          <p:cNvGrpSpPr>
            <a:grpSpLocks/>
          </p:cNvGrpSpPr>
          <p:nvPr/>
        </p:nvGrpSpPr>
        <p:grpSpPr bwMode="auto">
          <a:xfrm>
            <a:off x="1219200" y="1676400"/>
            <a:ext cx="6248400" cy="1295400"/>
            <a:chOff x="581" y="1197"/>
            <a:chExt cx="3399" cy="871"/>
          </a:xfrm>
        </p:grpSpPr>
        <p:grpSp>
          <p:nvGrpSpPr>
            <p:cNvPr id="109576" name="Group 8"/>
            <p:cNvGrpSpPr>
              <a:grpSpLocks/>
            </p:cNvGrpSpPr>
            <p:nvPr/>
          </p:nvGrpSpPr>
          <p:grpSpPr bwMode="auto">
            <a:xfrm>
              <a:off x="581" y="1197"/>
              <a:ext cx="951" cy="871"/>
              <a:chOff x="581" y="1197"/>
              <a:chExt cx="951" cy="871"/>
            </a:xfrm>
          </p:grpSpPr>
          <p:sp>
            <p:nvSpPr>
              <p:cNvPr id="109592" name="Line 4"/>
              <p:cNvSpPr>
                <a:spLocks noChangeShapeType="1"/>
              </p:cNvSpPr>
              <p:nvPr/>
            </p:nvSpPr>
            <p:spPr bwMode="auto">
              <a:xfrm>
                <a:off x="581"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93" name="Line 5"/>
              <p:cNvSpPr>
                <a:spLocks noChangeShapeType="1"/>
              </p:cNvSpPr>
              <p:nvPr/>
            </p:nvSpPr>
            <p:spPr bwMode="auto">
              <a:xfrm flipV="1">
                <a:off x="816" y="1197"/>
                <a:ext cx="0" cy="8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94" name="Freeform 6"/>
              <p:cNvSpPr>
                <a:spLocks/>
              </p:cNvSpPr>
              <p:nvPr/>
            </p:nvSpPr>
            <p:spPr bwMode="auto">
              <a:xfrm>
                <a:off x="816" y="1200"/>
                <a:ext cx="481" cy="865"/>
              </a:xfrm>
              <a:custGeom>
                <a:avLst/>
                <a:gdLst>
                  <a:gd name="T0" fmla="*/ 0 w 481"/>
                  <a:gd name="T1" fmla="*/ 0 h 865"/>
                  <a:gd name="T2" fmla="*/ 6 w 481"/>
                  <a:gd name="T3" fmla="*/ 18 h 865"/>
                  <a:gd name="T4" fmla="*/ 18 w 481"/>
                  <a:gd name="T5" fmla="*/ 36 h 865"/>
                  <a:gd name="T6" fmla="*/ 24 w 481"/>
                  <a:gd name="T7" fmla="*/ 54 h 865"/>
                  <a:gd name="T8" fmla="*/ 36 w 481"/>
                  <a:gd name="T9" fmla="*/ 72 h 865"/>
                  <a:gd name="T10" fmla="*/ 49 w 481"/>
                  <a:gd name="T11" fmla="*/ 89 h 865"/>
                  <a:gd name="T12" fmla="*/ 61 w 481"/>
                  <a:gd name="T13" fmla="*/ 107 h 865"/>
                  <a:gd name="T14" fmla="*/ 73 w 481"/>
                  <a:gd name="T15" fmla="*/ 125 h 865"/>
                  <a:gd name="T16" fmla="*/ 91 w 481"/>
                  <a:gd name="T17" fmla="*/ 143 h 865"/>
                  <a:gd name="T18" fmla="*/ 109 w 481"/>
                  <a:gd name="T19" fmla="*/ 155 h 865"/>
                  <a:gd name="T20" fmla="*/ 128 w 481"/>
                  <a:gd name="T21" fmla="*/ 167 h 865"/>
                  <a:gd name="T22" fmla="*/ 134 w 481"/>
                  <a:gd name="T23" fmla="*/ 185 h 865"/>
                  <a:gd name="T24" fmla="*/ 140 w 481"/>
                  <a:gd name="T25" fmla="*/ 203 h 865"/>
                  <a:gd name="T26" fmla="*/ 146 w 481"/>
                  <a:gd name="T27" fmla="*/ 226 h 865"/>
                  <a:gd name="T28" fmla="*/ 164 w 481"/>
                  <a:gd name="T29" fmla="*/ 238 h 865"/>
                  <a:gd name="T30" fmla="*/ 176 w 481"/>
                  <a:gd name="T31" fmla="*/ 256 h 865"/>
                  <a:gd name="T32" fmla="*/ 194 w 481"/>
                  <a:gd name="T33" fmla="*/ 274 h 865"/>
                  <a:gd name="T34" fmla="*/ 201 w 481"/>
                  <a:gd name="T35" fmla="*/ 292 h 865"/>
                  <a:gd name="T36" fmla="*/ 201 w 481"/>
                  <a:gd name="T37" fmla="*/ 310 h 865"/>
                  <a:gd name="T38" fmla="*/ 207 w 481"/>
                  <a:gd name="T39" fmla="*/ 328 h 865"/>
                  <a:gd name="T40" fmla="*/ 213 w 481"/>
                  <a:gd name="T41" fmla="*/ 346 h 865"/>
                  <a:gd name="T42" fmla="*/ 225 w 481"/>
                  <a:gd name="T43" fmla="*/ 363 h 865"/>
                  <a:gd name="T44" fmla="*/ 243 w 481"/>
                  <a:gd name="T45" fmla="*/ 381 h 865"/>
                  <a:gd name="T46" fmla="*/ 261 w 481"/>
                  <a:gd name="T47" fmla="*/ 393 h 865"/>
                  <a:gd name="T48" fmla="*/ 273 w 481"/>
                  <a:gd name="T49" fmla="*/ 411 h 865"/>
                  <a:gd name="T50" fmla="*/ 286 w 481"/>
                  <a:gd name="T51" fmla="*/ 429 h 865"/>
                  <a:gd name="T52" fmla="*/ 292 w 481"/>
                  <a:gd name="T53" fmla="*/ 447 h 865"/>
                  <a:gd name="T54" fmla="*/ 298 w 481"/>
                  <a:gd name="T55" fmla="*/ 465 h 865"/>
                  <a:gd name="T56" fmla="*/ 310 w 481"/>
                  <a:gd name="T57" fmla="*/ 483 h 865"/>
                  <a:gd name="T58" fmla="*/ 310 w 481"/>
                  <a:gd name="T59" fmla="*/ 501 h 865"/>
                  <a:gd name="T60" fmla="*/ 316 w 481"/>
                  <a:gd name="T61" fmla="*/ 518 h 865"/>
                  <a:gd name="T62" fmla="*/ 328 w 481"/>
                  <a:gd name="T63" fmla="*/ 536 h 865"/>
                  <a:gd name="T64" fmla="*/ 340 w 481"/>
                  <a:gd name="T65" fmla="*/ 554 h 865"/>
                  <a:gd name="T66" fmla="*/ 358 w 481"/>
                  <a:gd name="T67" fmla="*/ 572 h 865"/>
                  <a:gd name="T68" fmla="*/ 358 w 481"/>
                  <a:gd name="T69" fmla="*/ 590 h 865"/>
                  <a:gd name="T70" fmla="*/ 358 w 481"/>
                  <a:gd name="T71" fmla="*/ 608 h 865"/>
                  <a:gd name="T72" fmla="*/ 371 w 481"/>
                  <a:gd name="T73" fmla="*/ 632 h 865"/>
                  <a:gd name="T74" fmla="*/ 383 w 481"/>
                  <a:gd name="T75" fmla="*/ 649 h 865"/>
                  <a:gd name="T76" fmla="*/ 389 w 481"/>
                  <a:gd name="T77" fmla="*/ 667 h 865"/>
                  <a:gd name="T78" fmla="*/ 395 w 481"/>
                  <a:gd name="T79" fmla="*/ 685 h 865"/>
                  <a:gd name="T80" fmla="*/ 401 w 481"/>
                  <a:gd name="T81" fmla="*/ 703 h 865"/>
                  <a:gd name="T82" fmla="*/ 413 w 481"/>
                  <a:gd name="T83" fmla="*/ 721 h 865"/>
                  <a:gd name="T84" fmla="*/ 425 w 481"/>
                  <a:gd name="T85" fmla="*/ 739 h 865"/>
                  <a:gd name="T86" fmla="*/ 431 w 481"/>
                  <a:gd name="T87" fmla="*/ 757 h 865"/>
                  <a:gd name="T88" fmla="*/ 431 w 481"/>
                  <a:gd name="T89" fmla="*/ 775 h 865"/>
                  <a:gd name="T90" fmla="*/ 444 w 481"/>
                  <a:gd name="T91" fmla="*/ 792 h 865"/>
                  <a:gd name="T92" fmla="*/ 456 w 481"/>
                  <a:gd name="T93" fmla="*/ 810 h 865"/>
                  <a:gd name="T94" fmla="*/ 468 w 481"/>
                  <a:gd name="T95" fmla="*/ 828 h 865"/>
                  <a:gd name="T96" fmla="*/ 474 w 481"/>
                  <a:gd name="T97" fmla="*/ 846 h 865"/>
                  <a:gd name="T98" fmla="*/ 480 w 481"/>
                  <a:gd name="T99" fmla="*/ 864 h 865"/>
                  <a:gd name="T100" fmla="*/ 474 w 481"/>
                  <a:gd name="T101" fmla="*/ 846 h 8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1"/>
                  <a:gd name="T154" fmla="*/ 0 h 865"/>
                  <a:gd name="T155" fmla="*/ 481 w 481"/>
                  <a:gd name="T156" fmla="*/ 865 h 8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1" h="865">
                    <a:moveTo>
                      <a:pt x="0" y="0"/>
                    </a:moveTo>
                    <a:lnTo>
                      <a:pt x="6" y="18"/>
                    </a:lnTo>
                    <a:lnTo>
                      <a:pt x="18" y="36"/>
                    </a:lnTo>
                    <a:lnTo>
                      <a:pt x="24" y="54"/>
                    </a:lnTo>
                    <a:lnTo>
                      <a:pt x="36" y="72"/>
                    </a:lnTo>
                    <a:lnTo>
                      <a:pt x="49" y="89"/>
                    </a:lnTo>
                    <a:lnTo>
                      <a:pt x="61" y="107"/>
                    </a:lnTo>
                    <a:lnTo>
                      <a:pt x="73" y="125"/>
                    </a:lnTo>
                    <a:lnTo>
                      <a:pt x="91" y="143"/>
                    </a:lnTo>
                    <a:lnTo>
                      <a:pt x="109" y="155"/>
                    </a:lnTo>
                    <a:lnTo>
                      <a:pt x="128" y="167"/>
                    </a:lnTo>
                    <a:lnTo>
                      <a:pt x="134" y="185"/>
                    </a:lnTo>
                    <a:lnTo>
                      <a:pt x="140" y="203"/>
                    </a:lnTo>
                    <a:lnTo>
                      <a:pt x="146" y="226"/>
                    </a:lnTo>
                    <a:lnTo>
                      <a:pt x="164" y="238"/>
                    </a:lnTo>
                    <a:lnTo>
                      <a:pt x="176" y="256"/>
                    </a:lnTo>
                    <a:lnTo>
                      <a:pt x="194" y="274"/>
                    </a:lnTo>
                    <a:lnTo>
                      <a:pt x="201" y="292"/>
                    </a:lnTo>
                    <a:lnTo>
                      <a:pt x="201" y="310"/>
                    </a:lnTo>
                    <a:lnTo>
                      <a:pt x="207" y="328"/>
                    </a:lnTo>
                    <a:lnTo>
                      <a:pt x="213" y="346"/>
                    </a:lnTo>
                    <a:lnTo>
                      <a:pt x="225" y="363"/>
                    </a:lnTo>
                    <a:lnTo>
                      <a:pt x="243" y="381"/>
                    </a:lnTo>
                    <a:lnTo>
                      <a:pt x="261" y="393"/>
                    </a:lnTo>
                    <a:lnTo>
                      <a:pt x="273" y="411"/>
                    </a:lnTo>
                    <a:lnTo>
                      <a:pt x="286" y="429"/>
                    </a:lnTo>
                    <a:lnTo>
                      <a:pt x="292" y="447"/>
                    </a:lnTo>
                    <a:lnTo>
                      <a:pt x="298" y="465"/>
                    </a:lnTo>
                    <a:lnTo>
                      <a:pt x="310" y="483"/>
                    </a:lnTo>
                    <a:lnTo>
                      <a:pt x="310" y="501"/>
                    </a:lnTo>
                    <a:lnTo>
                      <a:pt x="316" y="518"/>
                    </a:lnTo>
                    <a:lnTo>
                      <a:pt x="328" y="536"/>
                    </a:lnTo>
                    <a:lnTo>
                      <a:pt x="340" y="554"/>
                    </a:lnTo>
                    <a:lnTo>
                      <a:pt x="358" y="572"/>
                    </a:lnTo>
                    <a:lnTo>
                      <a:pt x="358" y="590"/>
                    </a:lnTo>
                    <a:lnTo>
                      <a:pt x="358" y="608"/>
                    </a:lnTo>
                    <a:lnTo>
                      <a:pt x="371" y="632"/>
                    </a:lnTo>
                    <a:lnTo>
                      <a:pt x="383" y="649"/>
                    </a:lnTo>
                    <a:lnTo>
                      <a:pt x="389" y="667"/>
                    </a:lnTo>
                    <a:lnTo>
                      <a:pt x="395" y="685"/>
                    </a:lnTo>
                    <a:lnTo>
                      <a:pt x="401" y="703"/>
                    </a:lnTo>
                    <a:lnTo>
                      <a:pt x="413" y="721"/>
                    </a:lnTo>
                    <a:lnTo>
                      <a:pt x="425" y="739"/>
                    </a:lnTo>
                    <a:lnTo>
                      <a:pt x="431" y="757"/>
                    </a:lnTo>
                    <a:lnTo>
                      <a:pt x="431" y="775"/>
                    </a:lnTo>
                    <a:lnTo>
                      <a:pt x="444" y="792"/>
                    </a:lnTo>
                    <a:lnTo>
                      <a:pt x="456" y="810"/>
                    </a:lnTo>
                    <a:lnTo>
                      <a:pt x="468" y="828"/>
                    </a:lnTo>
                    <a:lnTo>
                      <a:pt x="474" y="846"/>
                    </a:lnTo>
                    <a:lnTo>
                      <a:pt x="480" y="864"/>
                    </a:lnTo>
                    <a:lnTo>
                      <a:pt x="474" y="84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595" name="Line 7"/>
              <p:cNvSpPr>
                <a:spLocks noChangeShapeType="1"/>
              </p:cNvSpPr>
              <p:nvPr/>
            </p:nvSpPr>
            <p:spPr bwMode="auto">
              <a:xfrm>
                <a:off x="1301"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9577" name="Group 13"/>
            <p:cNvGrpSpPr>
              <a:grpSpLocks/>
            </p:cNvGrpSpPr>
            <p:nvPr/>
          </p:nvGrpSpPr>
          <p:grpSpPr bwMode="auto">
            <a:xfrm>
              <a:off x="1397" y="1197"/>
              <a:ext cx="951" cy="871"/>
              <a:chOff x="1397" y="1197"/>
              <a:chExt cx="951" cy="871"/>
            </a:xfrm>
          </p:grpSpPr>
          <p:sp>
            <p:nvSpPr>
              <p:cNvPr id="109588" name="Line 9"/>
              <p:cNvSpPr>
                <a:spLocks noChangeShapeType="1"/>
              </p:cNvSpPr>
              <p:nvPr/>
            </p:nvSpPr>
            <p:spPr bwMode="auto">
              <a:xfrm>
                <a:off x="1397"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89" name="Line 10"/>
              <p:cNvSpPr>
                <a:spLocks noChangeShapeType="1"/>
              </p:cNvSpPr>
              <p:nvPr/>
            </p:nvSpPr>
            <p:spPr bwMode="auto">
              <a:xfrm flipV="1">
                <a:off x="1632" y="1197"/>
                <a:ext cx="0" cy="8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90" name="Freeform 11"/>
              <p:cNvSpPr>
                <a:spLocks/>
              </p:cNvSpPr>
              <p:nvPr/>
            </p:nvSpPr>
            <p:spPr bwMode="auto">
              <a:xfrm>
                <a:off x="1632" y="1200"/>
                <a:ext cx="481" cy="865"/>
              </a:xfrm>
              <a:custGeom>
                <a:avLst/>
                <a:gdLst>
                  <a:gd name="T0" fmla="*/ 0 w 481"/>
                  <a:gd name="T1" fmla="*/ 0 h 865"/>
                  <a:gd name="T2" fmla="*/ 6 w 481"/>
                  <a:gd name="T3" fmla="*/ 18 h 865"/>
                  <a:gd name="T4" fmla="*/ 18 w 481"/>
                  <a:gd name="T5" fmla="*/ 36 h 865"/>
                  <a:gd name="T6" fmla="*/ 24 w 481"/>
                  <a:gd name="T7" fmla="*/ 54 h 865"/>
                  <a:gd name="T8" fmla="*/ 36 w 481"/>
                  <a:gd name="T9" fmla="*/ 72 h 865"/>
                  <a:gd name="T10" fmla="*/ 49 w 481"/>
                  <a:gd name="T11" fmla="*/ 89 h 865"/>
                  <a:gd name="T12" fmla="*/ 61 w 481"/>
                  <a:gd name="T13" fmla="*/ 107 h 865"/>
                  <a:gd name="T14" fmla="*/ 73 w 481"/>
                  <a:gd name="T15" fmla="*/ 125 h 865"/>
                  <a:gd name="T16" fmla="*/ 91 w 481"/>
                  <a:gd name="T17" fmla="*/ 143 h 865"/>
                  <a:gd name="T18" fmla="*/ 109 w 481"/>
                  <a:gd name="T19" fmla="*/ 155 h 865"/>
                  <a:gd name="T20" fmla="*/ 128 w 481"/>
                  <a:gd name="T21" fmla="*/ 167 h 865"/>
                  <a:gd name="T22" fmla="*/ 134 w 481"/>
                  <a:gd name="T23" fmla="*/ 185 h 865"/>
                  <a:gd name="T24" fmla="*/ 140 w 481"/>
                  <a:gd name="T25" fmla="*/ 203 h 865"/>
                  <a:gd name="T26" fmla="*/ 146 w 481"/>
                  <a:gd name="T27" fmla="*/ 226 h 865"/>
                  <a:gd name="T28" fmla="*/ 164 w 481"/>
                  <a:gd name="T29" fmla="*/ 238 h 865"/>
                  <a:gd name="T30" fmla="*/ 176 w 481"/>
                  <a:gd name="T31" fmla="*/ 256 h 865"/>
                  <a:gd name="T32" fmla="*/ 194 w 481"/>
                  <a:gd name="T33" fmla="*/ 274 h 865"/>
                  <a:gd name="T34" fmla="*/ 201 w 481"/>
                  <a:gd name="T35" fmla="*/ 292 h 865"/>
                  <a:gd name="T36" fmla="*/ 201 w 481"/>
                  <a:gd name="T37" fmla="*/ 310 h 865"/>
                  <a:gd name="T38" fmla="*/ 207 w 481"/>
                  <a:gd name="T39" fmla="*/ 328 h 865"/>
                  <a:gd name="T40" fmla="*/ 213 w 481"/>
                  <a:gd name="T41" fmla="*/ 346 h 865"/>
                  <a:gd name="T42" fmla="*/ 225 w 481"/>
                  <a:gd name="T43" fmla="*/ 363 h 865"/>
                  <a:gd name="T44" fmla="*/ 243 w 481"/>
                  <a:gd name="T45" fmla="*/ 381 h 865"/>
                  <a:gd name="T46" fmla="*/ 261 w 481"/>
                  <a:gd name="T47" fmla="*/ 393 h 865"/>
                  <a:gd name="T48" fmla="*/ 273 w 481"/>
                  <a:gd name="T49" fmla="*/ 411 h 865"/>
                  <a:gd name="T50" fmla="*/ 286 w 481"/>
                  <a:gd name="T51" fmla="*/ 429 h 865"/>
                  <a:gd name="T52" fmla="*/ 292 w 481"/>
                  <a:gd name="T53" fmla="*/ 447 h 865"/>
                  <a:gd name="T54" fmla="*/ 298 w 481"/>
                  <a:gd name="T55" fmla="*/ 465 h 865"/>
                  <a:gd name="T56" fmla="*/ 310 w 481"/>
                  <a:gd name="T57" fmla="*/ 483 h 865"/>
                  <a:gd name="T58" fmla="*/ 310 w 481"/>
                  <a:gd name="T59" fmla="*/ 501 h 865"/>
                  <a:gd name="T60" fmla="*/ 316 w 481"/>
                  <a:gd name="T61" fmla="*/ 518 h 865"/>
                  <a:gd name="T62" fmla="*/ 328 w 481"/>
                  <a:gd name="T63" fmla="*/ 536 h 865"/>
                  <a:gd name="T64" fmla="*/ 340 w 481"/>
                  <a:gd name="T65" fmla="*/ 554 h 865"/>
                  <a:gd name="T66" fmla="*/ 358 w 481"/>
                  <a:gd name="T67" fmla="*/ 572 h 865"/>
                  <a:gd name="T68" fmla="*/ 358 w 481"/>
                  <a:gd name="T69" fmla="*/ 590 h 865"/>
                  <a:gd name="T70" fmla="*/ 358 w 481"/>
                  <a:gd name="T71" fmla="*/ 608 h 865"/>
                  <a:gd name="T72" fmla="*/ 371 w 481"/>
                  <a:gd name="T73" fmla="*/ 632 h 865"/>
                  <a:gd name="T74" fmla="*/ 383 w 481"/>
                  <a:gd name="T75" fmla="*/ 649 h 865"/>
                  <a:gd name="T76" fmla="*/ 389 w 481"/>
                  <a:gd name="T77" fmla="*/ 667 h 865"/>
                  <a:gd name="T78" fmla="*/ 395 w 481"/>
                  <a:gd name="T79" fmla="*/ 685 h 865"/>
                  <a:gd name="T80" fmla="*/ 401 w 481"/>
                  <a:gd name="T81" fmla="*/ 703 h 865"/>
                  <a:gd name="T82" fmla="*/ 413 w 481"/>
                  <a:gd name="T83" fmla="*/ 721 h 865"/>
                  <a:gd name="T84" fmla="*/ 425 w 481"/>
                  <a:gd name="T85" fmla="*/ 739 h 865"/>
                  <a:gd name="T86" fmla="*/ 431 w 481"/>
                  <a:gd name="T87" fmla="*/ 757 h 865"/>
                  <a:gd name="T88" fmla="*/ 431 w 481"/>
                  <a:gd name="T89" fmla="*/ 775 h 865"/>
                  <a:gd name="T90" fmla="*/ 444 w 481"/>
                  <a:gd name="T91" fmla="*/ 792 h 865"/>
                  <a:gd name="T92" fmla="*/ 456 w 481"/>
                  <a:gd name="T93" fmla="*/ 810 h 865"/>
                  <a:gd name="T94" fmla="*/ 468 w 481"/>
                  <a:gd name="T95" fmla="*/ 828 h 865"/>
                  <a:gd name="T96" fmla="*/ 474 w 481"/>
                  <a:gd name="T97" fmla="*/ 846 h 865"/>
                  <a:gd name="T98" fmla="*/ 480 w 481"/>
                  <a:gd name="T99" fmla="*/ 864 h 865"/>
                  <a:gd name="T100" fmla="*/ 474 w 481"/>
                  <a:gd name="T101" fmla="*/ 846 h 8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1"/>
                  <a:gd name="T154" fmla="*/ 0 h 865"/>
                  <a:gd name="T155" fmla="*/ 481 w 481"/>
                  <a:gd name="T156" fmla="*/ 865 h 8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1" h="865">
                    <a:moveTo>
                      <a:pt x="0" y="0"/>
                    </a:moveTo>
                    <a:lnTo>
                      <a:pt x="6" y="18"/>
                    </a:lnTo>
                    <a:lnTo>
                      <a:pt x="18" y="36"/>
                    </a:lnTo>
                    <a:lnTo>
                      <a:pt x="24" y="54"/>
                    </a:lnTo>
                    <a:lnTo>
                      <a:pt x="36" y="72"/>
                    </a:lnTo>
                    <a:lnTo>
                      <a:pt x="49" y="89"/>
                    </a:lnTo>
                    <a:lnTo>
                      <a:pt x="61" y="107"/>
                    </a:lnTo>
                    <a:lnTo>
                      <a:pt x="73" y="125"/>
                    </a:lnTo>
                    <a:lnTo>
                      <a:pt x="91" y="143"/>
                    </a:lnTo>
                    <a:lnTo>
                      <a:pt x="109" y="155"/>
                    </a:lnTo>
                    <a:lnTo>
                      <a:pt x="128" y="167"/>
                    </a:lnTo>
                    <a:lnTo>
                      <a:pt x="134" y="185"/>
                    </a:lnTo>
                    <a:lnTo>
                      <a:pt x="140" y="203"/>
                    </a:lnTo>
                    <a:lnTo>
                      <a:pt x="146" y="226"/>
                    </a:lnTo>
                    <a:lnTo>
                      <a:pt x="164" y="238"/>
                    </a:lnTo>
                    <a:lnTo>
                      <a:pt x="176" y="256"/>
                    </a:lnTo>
                    <a:lnTo>
                      <a:pt x="194" y="274"/>
                    </a:lnTo>
                    <a:lnTo>
                      <a:pt x="201" y="292"/>
                    </a:lnTo>
                    <a:lnTo>
                      <a:pt x="201" y="310"/>
                    </a:lnTo>
                    <a:lnTo>
                      <a:pt x="207" y="328"/>
                    </a:lnTo>
                    <a:lnTo>
                      <a:pt x="213" y="346"/>
                    </a:lnTo>
                    <a:lnTo>
                      <a:pt x="225" y="363"/>
                    </a:lnTo>
                    <a:lnTo>
                      <a:pt x="243" y="381"/>
                    </a:lnTo>
                    <a:lnTo>
                      <a:pt x="261" y="393"/>
                    </a:lnTo>
                    <a:lnTo>
                      <a:pt x="273" y="411"/>
                    </a:lnTo>
                    <a:lnTo>
                      <a:pt x="286" y="429"/>
                    </a:lnTo>
                    <a:lnTo>
                      <a:pt x="292" y="447"/>
                    </a:lnTo>
                    <a:lnTo>
                      <a:pt x="298" y="465"/>
                    </a:lnTo>
                    <a:lnTo>
                      <a:pt x="310" y="483"/>
                    </a:lnTo>
                    <a:lnTo>
                      <a:pt x="310" y="501"/>
                    </a:lnTo>
                    <a:lnTo>
                      <a:pt x="316" y="518"/>
                    </a:lnTo>
                    <a:lnTo>
                      <a:pt x="328" y="536"/>
                    </a:lnTo>
                    <a:lnTo>
                      <a:pt x="340" y="554"/>
                    </a:lnTo>
                    <a:lnTo>
                      <a:pt x="358" y="572"/>
                    </a:lnTo>
                    <a:lnTo>
                      <a:pt x="358" y="590"/>
                    </a:lnTo>
                    <a:lnTo>
                      <a:pt x="358" y="608"/>
                    </a:lnTo>
                    <a:lnTo>
                      <a:pt x="371" y="632"/>
                    </a:lnTo>
                    <a:lnTo>
                      <a:pt x="383" y="649"/>
                    </a:lnTo>
                    <a:lnTo>
                      <a:pt x="389" y="667"/>
                    </a:lnTo>
                    <a:lnTo>
                      <a:pt x="395" y="685"/>
                    </a:lnTo>
                    <a:lnTo>
                      <a:pt x="401" y="703"/>
                    </a:lnTo>
                    <a:lnTo>
                      <a:pt x="413" y="721"/>
                    </a:lnTo>
                    <a:lnTo>
                      <a:pt x="425" y="739"/>
                    </a:lnTo>
                    <a:lnTo>
                      <a:pt x="431" y="757"/>
                    </a:lnTo>
                    <a:lnTo>
                      <a:pt x="431" y="775"/>
                    </a:lnTo>
                    <a:lnTo>
                      <a:pt x="444" y="792"/>
                    </a:lnTo>
                    <a:lnTo>
                      <a:pt x="456" y="810"/>
                    </a:lnTo>
                    <a:lnTo>
                      <a:pt x="468" y="828"/>
                    </a:lnTo>
                    <a:lnTo>
                      <a:pt x="474" y="846"/>
                    </a:lnTo>
                    <a:lnTo>
                      <a:pt x="480" y="864"/>
                    </a:lnTo>
                    <a:lnTo>
                      <a:pt x="474" y="84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591" name="Line 12"/>
              <p:cNvSpPr>
                <a:spLocks noChangeShapeType="1"/>
              </p:cNvSpPr>
              <p:nvPr/>
            </p:nvSpPr>
            <p:spPr bwMode="auto">
              <a:xfrm>
                <a:off x="2117"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9578" name="Group 18"/>
            <p:cNvGrpSpPr>
              <a:grpSpLocks/>
            </p:cNvGrpSpPr>
            <p:nvPr/>
          </p:nvGrpSpPr>
          <p:grpSpPr bwMode="auto">
            <a:xfrm>
              <a:off x="2213" y="1197"/>
              <a:ext cx="951" cy="871"/>
              <a:chOff x="2213" y="1197"/>
              <a:chExt cx="951" cy="871"/>
            </a:xfrm>
          </p:grpSpPr>
          <p:sp>
            <p:nvSpPr>
              <p:cNvPr id="109584" name="Line 14"/>
              <p:cNvSpPr>
                <a:spLocks noChangeShapeType="1"/>
              </p:cNvSpPr>
              <p:nvPr/>
            </p:nvSpPr>
            <p:spPr bwMode="auto">
              <a:xfrm>
                <a:off x="2213"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85" name="Line 15"/>
              <p:cNvSpPr>
                <a:spLocks noChangeShapeType="1"/>
              </p:cNvSpPr>
              <p:nvPr/>
            </p:nvSpPr>
            <p:spPr bwMode="auto">
              <a:xfrm flipV="1">
                <a:off x="2448" y="1197"/>
                <a:ext cx="0" cy="8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86" name="Freeform 16"/>
              <p:cNvSpPr>
                <a:spLocks/>
              </p:cNvSpPr>
              <p:nvPr/>
            </p:nvSpPr>
            <p:spPr bwMode="auto">
              <a:xfrm>
                <a:off x="2448" y="1200"/>
                <a:ext cx="481" cy="865"/>
              </a:xfrm>
              <a:custGeom>
                <a:avLst/>
                <a:gdLst>
                  <a:gd name="T0" fmla="*/ 0 w 481"/>
                  <a:gd name="T1" fmla="*/ 0 h 865"/>
                  <a:gd name="T2" fmla="*/ 6 w 481"/>
                  <a:gd name="T3" fmla="*/ 18 h 865"/>
                  <a:gd name="T4" fmla="*/ 18 w 481"/>
                  <a:gd name="T5" fmla="*/ 36 h 865"/>
                  <a:gd name="T6" fmla="*/ 24 w 481"/>
                  <a:gd name="T7" fmla="*/ 54 h 865"/>
                  <a:gd name="T8" fmla="*/ 36 w 481"/>
                  <a:gd name="T9" fmla="*/ 72 h 865"/>
                  <a:gd name="T10" fmla="*/ 49 w 481"/>
                  <a:gd name="T11" fmla="*/ 89 h 865"/>
                  <a:gd name="T12" fmla="*/ 61 w 481"/>
                  <a:gd name="T13" fmla="*/ 107 h 865"/>
                  <a:gd name="T14" fmla="*/ 73 w 481"/>
                  <a:gd name="T15" fmla="*/ 125 h 865"/>
                  <a:gd name="T16" fmla="*/ 91 w 481"/>
                  <a:gd name="T17" fmla="*/ 143 h 865"/>
                  <a:gd name="T18" fmla="*/ 109 w 481"/>
                  <a:gd name="T19" fmla="*/ 155 h 865"/>
                  <a:gd name="T20" fmla="*/ 128 w 481"/>
                  <a:gd name="T21" fmla="*/ 167 h 865"/>
                  <a:gd name="T22" fmla="*/ 134 w 481"/>
                  <a:gd name="T23" fmla="*/ 185 h 865"/>
                  <a:gd name="T24" fmla="*/ 140 w 481"/>
                  <a:gd name="T25" fmla="*/ 203 h 865"/>
                  <a:gd name="T26" fmla="*/ 146 w 481"/>
                  <a:gd name="T27" fmla="*/ 226 h 865"/>
                  <a:gd name="T28" fmla="*/ 164 w 481"/>
                  <a:gd name="T29" fmla="*/ 238 h 865"/>
                  <a:gd name="T30" fmla="*/ 176 w 481"/>
                  <a:gd name="T31" fmla="*/ 256 h 865"/>
                  <a:gd name="T32" fmla="*/ 194 w 481"/>
                  <a:gd name="T33" fmla="*/ 274 h 865"/>
                  <a:gd name="T34" fmla="*/ 201 w 481"/>
                  <a:gd name="T35" fmla="*/ 292 h 865"/>
                  <a:gd name="T36" fmla="*/ 201 w 481"/>
                  <a:gd name="T37" fmla="*/ 310 h 865"/>
                  <a:gd name="T38" fmla="*/ 207 w 481"/>
                  <a:gd name="T39" fmla="*/ 328 h 865"/>
                  <a:gd name="T40" fmla="*/ 213 w 481"/>
                  <a:gd name="T41" fmla="*/ 346 h 865"/>
                  <a:gd name="T42" fmla="*/ 225 w 481"/>
                  <a:gd name="T43" fmla="*/ 363 h 865"/>
                  <a:gd name="T44" fmla="*/ 243 w 481"/>
                  <a:gd name="T45" fmla="*/ 381 h 865"/>
                  <a:gd name="T46" fmla="*/ 261 w 481"/>
                  <a:gd name="T47" fmla="*/ 393 h 865"/>
                  <a:gd name="T48" fmla="*/ 273 w 481"/>
                  <a:gd name="T49" fmla="*/ 411 h 865"/>
                  <a:gd name="T50" fmla="*/ 286 w 481"/>
                  <a:gd name="T51" fmla="*/ 429 h 865"/>
                  <a:gd name="T52" fmla="*/ 292 w 481"/>
                  <a:gd name="T53" fmla="*/ 447 h 865"/>
                  <a:gd name="T54" fmla="*/ 298 w 481"/>
                  <a:gd name="T55" fmla="*/ 465 h 865"/>
                  <a:gd name="T56" fmla="*/ 310 w 481"/>
                  <a:gd name="T57" fmla="*/ 483 h 865"/>
                  <a:gd name="T58" fmla="*/ 310 w 481"/>
                  <a:gd name="T59" fmla="*/ 501 h 865"/>
                  <a:gd name="T60" fmla="*/ 316 w 481"/>
                  <a:gd name="T61" fmla="*/ 518 h 865"/>
                  <a:gd name="T62" fmla="*/ 328 w 481"/>
                  <a:gd name="T63" fmla="*/ 536 h 865"/>
                  <a:gd name="T64" fmla="*/ 340 w 481"/>
                  <a:gd name="T65" fmla="*/ 554 h 865"/>
                  <a:gd name="T66" fmla="*/ 358 w 481"/>
                  <a:gd name="T67" fmla="*/ 572 h 865"/>
                  <a:gd name="T68" fmla="*/ 358 w 481"/>
                  <a:gd name="T69" fmla="*/ 590 h 865"/>
                  <a:gd name="T70" fmla="*/ 358 w 481"/>
                  <a:gd name="T71" fmla="*/ 608 h 865"/>
                  <a:gd name="T72" fmla="*/ 371 w 481"/>
                  <a:gd name="T73" fmla="*/ 632 h 865"/>
                  <a:gd name="T74" fmla="*/ 383 w 481"/>
                  <a:gd name="T75" fmla="*/ 649 h 865"/>
                  <a:gd name="T76" fmla="*/ 389 w 481"/>
                  <a:gd name="T77" fmla="*/ 667 h 865"/>
                  <a:gd name="T78" fmla="*/ 395 w 481"/>
                  <a:gd name="T79" fmla="*/ 685 h 865"/>
                  <a:gd name="T80" fmla="*/ 401 w 481"/>
                  <a:gd name="T81" fmla="*/ 703 h 865"/>
                  <a:gd name="T82" fmla="*/ 413 w 481"/>
                  <a:gd name="T83" fmla="*/ 721 h 865"/>
                  <a:gd name="T84" fmla="*/ 425 w 481"/>
                  <a:gd name="T85" fmla="*/ 739 h 865"/>
                  <a:gd name="T86" fmla="*/ 431 w 481"/>
                  <a:gd name="T87" fmla="*/ 757 h 865"/>
                  <a:gd name="T88" fmla="*/ 431 w 481"/>
                  <a:gd name="T89" fmla="*/ 775 h 865"/>
                  <a:gd name="T90" fmla="*/ 444 w 481"/>
                  <a:gd name="T91" fmla="*/ 792 h 865"/>
                  <a:gd name="T92" fmla="*/ 456 w 481"/>
                  <a:gd name="T93" fmla="*/ 810 h 865"/>
                  <a:gd name="T94" fmla="*/ 468 w 481"/>
                  <a:gd name="T95" fmla="*/ 828 h 865"/>
                  <a:gd name="T96" fmla="*/ 474 w 481"/>
                  <a:gd name="T97" fmla="*/ 846 h 865"/>
                  <a:gd name="T98" fmla="*/ 480 w 481"/>
                  <a:gd name="T99" fmla="*/ 864 h 865"/>
                  <a:gd name="T100" fmla="*/ 474 w 481"/>
                  <a:gd name="T101" fmla="*/ 846 h 8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1"/>
                  <a:gd name="T154" fmla="*/ 0 h 865"/>
                  <a:gd name="T155" fmla="*/ 481 w 481"/>
                  <a:gd name="T156" fmla="*/ 865 h 8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1" h="865">
                    <a:moveTo>
                      <a:pt x="0" y="0"/>
                    </a:moveTo>
                    <a:lnTo>
                      <a:pt x="6" y="18"/>
                    </a:lnTo>
                    <a:lnTo>
                      <a:pt x="18" y="36"/>
                    </a:lnTo>
                    <a:lnTo>
                      <a:pt x="24" y="54"/>
                    </a:lnTo>
                    <a:lnTo>
                      <a:pt x="36" y="72"/>
                    </a:lnTo>
                    <a:lnTo>
                      <a:pt x="49" y="89"/>
                    </a:lnTo>
                    <a:lnTo>
                      <a:pt x="61" y="107"/>
                    </a:lnTo>
                    <a:lnTo>
                      <a:pt x="73" y="125"/>
                    </a:lnTo>
                    <a:lnTo>
                      <a:pt x="91" y="143"/>
                    </a:lnTo>
                    <a:lnTo>
                      <a:pt x="109" y="155"/>
                    </a:lnTo>
                    <a:lnTo>
                      <a:pt x="128" y="167"/>
                    </a:lnTo>
                    <a:lnTo>
                      <a:pt x="134" y="185"/>
                    </a:lnTo>
                    <a:lnTo>
                      <a:pt x="140" y="203"/>
                    </a:lnTo>
                    <a:lnTo>
                      <a:pt x="146" y="226"/>
                    </a:lnTo>
                    <a:lnTo>
                      <a:pt x="164" y="238"/>
                    </a:lnTo>
                    <a:lnTo>
                      <a:pt x="176" y="256"/>
                    </a:lnTo>
                    <a:lnTo>
                      <a:pt x="194" y="274"/>
                    </a:lnTo>
                    <a:lnTo>
                      <a:pt x="201" y="292"/>
                    </a:lnTo>
                    <a:lnTo>
                      <a:pt x="201" y="310"/>
                    </a:lnTo>
                    <a:lnTo>
                      <a:pt x="207" y="328"/>
                    </a:lnTo>
                    <a:lnTo>
                      <a:pt x="213" y="346"/>
                    </a:lnTo>
                    <a:lnTo>
                      <a:pt x="225" y="363"/>
                    </a:lnTo>
                    <a:lnTo>
                      <a:pt x="243" y="381"/>
                    </a:lnTo>
                    <a:lnTo>
                      <a:pt x="261" y="393"/>
                    </a:lnTo>
                    <a:lnTo>
                      <a:pt x="273" y="411"/>
                    </a:lnTo>
                    <a:lnTo>
                      <a:pt x="286" y="429"/>
                    </a:lnTo>
                    <a:lnTo>
                      <a:pt x="292" y="447"/>
                    </a:lnTo>
                    <a:lnTo>
                      <a:pt x="298" y="465"/>
                    </a:lnTo>
                    <a:lnTo>
                      <a:pt x="310" y="483"/>
                    </a:lnTo>
                    <a:lnTo>
                      <a:pt x="310" y="501"/>
                    </a:lnTo>
                    <a:lnTo>
                      <a:pt x="316" y="518"/>
                    </a:lnTo>
                    <a:lnTo>
                      <a:pt x="328" y="536"/>
                    </a:lnTo>
                    <a:lnTo>
                      <a:pt x="340" y="554"/>
                    </a:lnTo>
                    <a:lnTo>
                      <a:pt x="358" y="572"/>
                    </a:lnTo>
                    <a:lnTo>
                      <a:pt x="358" y="590"/>
                    </a:lnTo>
                    <a:lnTo>
                      <a:pt x="358" y="608"/>
                    </a:lnTo>
                    <a:lnTo>
                      <a:pt x="371" y="632"/>
                    </a:lnTo>
                    <a:lnTo>
                      <a:pt x="383" y="649"/>
                    </a:lnTo>
                    <a:lnTo>
                      <a:pt x="389" y="667"/>
                    </a:lnTo>
                    <a:lnTo>
                      <a:pt x="395" y="685"/>
                    </a:lnTo>
                    <a:lnTo>
                      <a:pt x="401" y="703"/>
                    </a:lnTo>
                    <a:lnTo>
                      <a:pt x="413" y="721"/>
                    </a:lnTo>
                    <a:lnTo>
                      <a:pt x="425" y="739"/>
                    </a:lnTo>
                    <a:lnTo>
                      <a:pt x="431" y="757"/>
                    </a:lnTo>
                    <a:lnTo>
                      <a:pt x="431" y="775"/>
                    </a:lnTo>
                    <a:lnTo>
                      <a:pt x="444" y="792"/>
                    </a:lnTo>
                    <a:lnTo>
                      <a:pt x="456" y="810"/>
                    </a:lnTo>
                    <a:lnTo>
                      <a:pt x="468" y="828"/>
                    </a:lnTo>
                    <a:lnTo>
                      <a:pt x="474" y="846"/>
                    </a:lnTo>
                    <a:lnTo>
                      <a:pt x="480" y="864"/>
                    </a:lnTo>
                    <a:lnTo>
                      <a:pt x="474" y="84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587" name="Line 17"/>
              <p:cNvSpPr>
                <a:spLocks noChangeShapeType="1"/>
              </p:cNvSpPr>
              <p:nvPr/>
            </p:nvSpPr>
            <p:spPr bwMode="auto">
              <a:xfrm>
                <a:off x="2933"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9579" name="Group 23"/>
            <p:cNvGrpSpPr>
              <a:grpSpLocks/>
            </p:cNvGrpSpPr>
            <p:nvPr/>
          </p:nvGrpSpPr>
          <p:grpSpPr bwMode="auto">
            <a:xfrm>
              <a:off x="3029" y="1197"/>
              <a:ext cx="951" cy="871"/>
              <a:chOff x="3029" y="1197"/>
              <a:chExt cx="951" cy="871"/>
            </a:xfrm>
          </p:grpSpPr>
          <p:sp>
            <p:nvSpPr>
              <p:cNvPr id="109580" name="Line 19"/>
              <p:cNvSpPr>
                <a:spLocks noChangeShapeType="1"/>
              </p:cNvSpPr>
              <p:nvPr/>
            </p:nvSpPr>
            <p:spPr bwMode="auto">
              <a:xfrm>
                <a:off x="3029"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81" name="Line 20"/>
              <p:cNvSpPr>
                <a:spLocks noChangeShapeType="1"/>
              </p:cNvSpPr>
              <p:nvPr/>
            </p:nvSpPr>
            <p:spPr bwMode="auto">
              <a:xfrm flipV="1">
                <a:off x="3264" y="1197"/>
                <a:ext cx="0" cy="8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82" name="Freeform 21"/>
              <p:cNvSpPr>
                <a:spLocks/>
              </p:cNvSpPr>
              <p:nvPr/>
            </p:nvSpPr>
            <p:spPr bwMode="auto">
              <a:xfrm>
                <a:off x="3264" y="1200"/>
                <a:ext cx="481" cy="865"/>
              </a:xfrm>
              <a:custGeom>
                <a:avLst/>
                <a:gdLst>
                  <a:gd name="T0" fmla="*/ 0 w 481"/>
                  <a:gd name="T1" fmla="*/ 0 h 865"/>
                  <a:gd name="T2" fmla="*/ 6 w 481"/>
                  <a:gd name="T3" fmla="*/ 18 h 865"/>
                  <a:gd name="T4" fmla="*/ 18 w 481"/>
                  <a:gd name="T5" fmla="*/ 36 h 865"/>
                  <a:gd name="T6" fmla="*/ 24 w 481"/>
                  <a:gd name="T7" fmla="*/ 54 h 865"/>
                  <a:gd name="T8" fmla="*/ 36 w 481"/>
                  <a:gd name="T9" fmla="*/ 72 h 865"/>
                  <a:gd name="T10" fmla="*/ 49 w 481"/>
                  <a:gd name="T11" fmla="*/ 89 h 865"/>
                  <a:gd name="T12" fmla="*/ 61 w 481"/>
                  <a:gd name="T13" fmla="*/ 107 h 865"/>
                  <a:gd name="T14" fmla="*/ 73 w 481"/>
                  <a:gd name="T15" fmla="*/ 125 h 865"/>
                  <a:gd name="T16" fmla="*/ 91 w 481"/>
                  <a:gd name="T17" fmla="*/ 143 h 865"/>
                  <a:gd name="T18" fmla="*/ 109 w 481"/>
                  <a:gd name="T19" fmla="*/ 155 h 865"/>
                  <a:gd name="T20" fmla="*/ 128 w 481"/>
                  <a:gd name="T21" fmla="*/ 167 h 865"/>
                  <a:gd name="T22" fmla="*/ 134 w 481"/>
                  <a:gd name="T23" fmla="*/ 185 h 865"/>
                  <a:gd name="T24" fmla="*/ 140 w 481"/>
                  <a:gd name="T25" fmla="*/ 203 h 865"/>
                  <a:gd name="T26" fmla="*/ 146 w 481"/>
                  <a:gd name="T27" fmla="*/ 226 h 865"/>
                  <a:gd name="T28" fmla="*/ 164 w 481"/>
                  <a:gd name="T29" fmla="*/ 238 h 865"/>
                  <a:gd name="T30" fmla="*/ 176 w 481"/>
                  <a:gd name="T31" fmla="*/ 256 h 865"/>
                  <a:gd name="T32" fmla="*/ 194 w 481"/>
                  <a:gd name="T33" fmla="*/ 274 h 865"/>
                  <a:gd name="T34" fmla="*/ 201 w 481"/>
                  <a:gd name="T35" fmla="*/ 292 h 865"/>
                  <a:gd name="T36" fmla="*/ 201 w 481"/>
                  <a:gd name="T37" fmla="*/ 310 h 865"/>
                  <a:gd name="T38" fmla="*/ 207 w 481"/>
                  <a:gd name="T39" fmla="*/ 328 h 865"/>
                  <a:gd name="T40" fmla="*/ 213 w 481"/>
                  <a:gd name="T41" fmla="*/ 346 h 865"/>
                  <a:gd name="T42" fmla="*/ 225 w 481"/>
                  <a:gd name="T43" fmla="*/ 363 h 865"/>
                  <a:gd name="T44" fmla="*/ 243 w 481"/>
                  <a:gd name="T45" fmla="*/ 381 h 865"/>
                  <a:gd name="T46" fmla="*/ 261 w 481"/>
                  <a:gd name="T47" fmla="*/ 393 h 865"/>
                  <a:gd name="T48" fmla="*/ 273 w 481"/>
                  <a:gd name="T49" fmla="*/ 411 h 865"/>
                  <a:gd name="T50" fmla="*/ 286 w 481"/>
                  <a:gd name="T51" fmla="*/ 429 h 865"/>
                  <a:gd name="T52" fmla="*/ 292 w 481"/>
                  <a:gd name="T53" fmla="*/ 447 h 865"/>
                  <a:gd name="T54" fmla="*/ 298 w 481"/>
                  <a:gd name="T55" fmla="*/ 465 h 865"/>
                  <a:gd name="T56" fmla="*/ 310 w 481"/>
                  <a:gd name="T57" fmla="*/ 483 h 865"/>
                  <a:gd name="T58" fmla="*/ 310 w 481"/>
                  <a:gd name="T59" fmla="*/ 501 h 865"/>
                  <a:gd name="T60" fmla="*/ 316 w 481"/>
                  <a:gd name="T61" fmla="*/ 518 h 865"/>
                  <a:gd name="T62" fmla="*/ 328 w 481"/>
                  <a:gd name="T63" fmla="*/ 536 h 865"/>
                  <a:gd name="T64" fmla="*/ 340 w 481"/>
                  <a:gd name="T65" fmla="*/ 554 h 865"/>
                  <a:gd name="T66" fmla="*/ 358 w 481"/>
                  <a:gd name="T67" fmla="*/ 572 h 865"/>
                  <a:gd name="T68" fmla="*/ 358 w 481"/>
                  <a:gd name="T69" fmla="*/ 590 h 865"/>
                  <a:gd name="T70" fmla="*/ 358 w 481"/>
                  <a:gd name="T71" fmla="*/ 608 h 865"/>
                  <a:gd name="T72" fmla="*/ 371 w 481"/>
                  <a:gd name="T73" fmla="*/ 632 h 865"/>
                  <a:gd name="T74" fmla="*/ 383 w 481"/>
                  <a:gd name="T75" fmla="*/ 649 h 865"/>
                  <a:gd name="T76" fmla="*/ 389 w 481"/>
                  <a:gd name="T77" fmla="*/ 667 h 865"/>
                  <a:gd name="T78" fmla="*/ 395 w 481"/>
                  <a:gd name="T79" fmla="*/ 685 h 865"/>
                  <a:gd name="T80" fmla="*/ 401 w 481"/>
                  <a:gd name="T81" fmla="*/ 703 h 865"/>
                  <a:gd name="T82" fmla="*/ 413 w 481"/>
                  <a:gd name="T83" fmla="*/ 721 h 865"/>
                  <a:gd name="T84" fmla="*/ 425 w 481"/>
                  <a:gd name="T85" fmla="*/ 739 h 865"/>
                  <a:gd name="T86" fmla="*/ 431 w 481"/>
                  <a:gd name="T87" fmla="*/ 757 h 865"/>
                  <a:gd name="T88" fmla="*/ 431 w 481"/>
                  <a:gd name="T89" fmla="*/ 775 h 865"/>
                  <a:gd name="T90" fmla="*/ 444 w 481"/>
                  <a:gd name="T91" fmla="*/ 792 h 865"/>
                  <a:gd name="T92" fmla="*/ 456 w 481"/>
                  <a:gd name="T93" fmla="*/ 810 h 865"/>
                  <a:gd name="T94" fmla="*/ 468 w 481"/>
                  <a:gd name="T95" fmla="*/ 828 h 865"/>
                  <a:gd name="T96" fmla="*/ 474 w 481"/>
                  <a:gd name="T97" fmla="*/ 846 h 865"/>
                  <a:gd name="T98" fmla="*/ 480 w 481"/>
                  <a:gd name="T99" fmla="*/ 864 h 865"/>
                  <a:gd name="T100" fmla="*/ 474 w 481"/>
                  <a:gd name="T101" fmla="*/ 846 h 8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1"/>
                  <a:gd name="T154" fmla="*/ 0 h 865"/>
                  <a:gd name="T155" fmla="*/ 481 w 481"/>
                  <a:gd name="T156" fmla="*/ 865 h 8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1" h="865">
                    <a:moveTo>
                      <a:pt x="0" y="0"/>
                    </a:moveTo>
                    <a:lnTo>
                      <a:pt x="6" y="18"/>
                    </a:lnTo>
                    <a:lnTo>
                      <a:pt x="18" y="36"/>
                    </a:lnTo>
                    <a:lnTo>
                      <a:pt x="24" y="54"/>
                    </a:lnTo>
                    <a:lnTo>
                      <a:pt x="36" y="72"/>
                    </a:lnTo>
                    <a:lnTo>
                      <a:pt x="49" y="89"/>
                    </a:lnTo>
                    <a:lnTo>
                      <a:pt x="61" y="107"/>
                    </a:lnTo>
                    <a:lnTo>
                      <a:pt x="73" y="125"/>
                    </a:lnTo>
                    <a:lnTo>
                      <a:pt x="91" y="143"/>
                    </a:lnTo>
                    <a:lnTo>
                      <a:pt x="109" y="155"/>
                    </a:lnTo>
                    <a:lnTo>
                      <a:pt x="128" y="167"/>
                    </a:lnTo>
                    <a:lnTo>
                      <a:pt x="134" y="185"/>
                    </a:lnTo>
                    <a:lnTo>
                      <a:pt x="140" y="203"/>
                    </a:lnTo>
                    <a:lnTo>
                      <a:pt x="146" y="226"/>
                    </a:lnTo>
                    <a:lnTo>
                      <a:pt x="164" y="238"/>
                    </a:lnTo>
                    <a:lnTo>
                      <a:pt x="176" y="256"/>
                    </a:lnTo>
                    <a:lnTo>
                      <a:pt x="194" y="274"/>
                    </a:lnTo>
                    <a:lnTo>
                      <a:pt x="201" y="292"/>
                    </a:lnTo>
                    <a:lnTo>
                      <a:pt x="201" y="310"/>
                    </a:lnTo>
                    <a:lnTo>
                      <a:pt x="207" y="328"/>
                    </a:lnTo>
                    <a:lnTo>
                      <a:pt x="213" y="346"/>
                    </a:lnTo>
                    <a:lnTo>
                      <a:pt x="225" y="363"/>
                    </a:lnTo>
                    <a:lnTo>
                      <a:pt x="243" y="381"/>
                    </a:lnTo>
                    <a:lnTo>
                      <a:pt x="261" y="393"/>
                    </a:lnTo>
                    <a:lnTo>
                      <a:pt x="273" y="411"/>
                    </a:lnTo>
                    <a:lnTo>
                      <a:pt x="286" y="429"/>
                    </a:lnTo>
                    <a:lnTo>
                      <a:pt x="292" y="447"/>
                    </a:lnTo>
                    <a:lnTo>
                      <a:pt x="298" y="465"/>
                    </a:lnTo>
                    <a:lnTo>
                      <a:pt x="310" y="483"/>
                    </a:lnTo>
                    <a:lnTo>
                      <a:pt x="310" y="501"/>
                    </a:lnTo>
                    <a:lnTo>
                      <a:pt x="316" y="518"/>
                    </a:lnTo>
                    <a:lnTo>
                      <a:pt x="328" y="536"/>
                    </a:lnTo>
                    <a:lnTo>
                      <a:pt x="340" y="554"/>
                    </a:lnTo>
                    <a:lnTo>
                      <a:pt x="358" y="572"/>
                    </a:lnTo>
                    <a:lnTo>
                      <a:pt x="358" y="590"/>
                    </a:lnTo>
                    <a:lnTo>
                      <a:pt x="358" y="608"/>
                    </a:lnTo>
                    <a:lnTo>
                      <a:pt x="371" y="632"/>
                    </a:lnTo>
                    <a:lnTo>
                      <a:pt x="383" y="649"/>
                    </a:lnTo>
                    <a:lnTo>
                      <a:pt x="389" y="667"/>
                    </a:lnTo>
                    <a:lnTo>
                      <a:pt x="395" y="685"/>
                    </a:lnTo>
                    <a:lnTo>
                      <a:pt x="401" y="703"/>
                    </a:lnTo>
                    <a:lnTo>
                      <a:pt x="413" y="721"/>
                    </a:lnTo>
                    <a:lnTo>
                      <a:pt x="425" y="739"/>
                    </a:lnTo>
                    <a:lnTo>
                      <a:pt x="431" y="757"/>
                    </a:lnTo>
                    <a:lnTo>
                      <a:pt x="431" y="775"/>
                    </a:lnTo>
                    <a:lnTo>
                      <a:pt x="444" y="792"/>
                    </a:lnTo>
                    <a:lnTo>
                      <a:pt x="456" y="810"/>
                    </a:lnTo>
                    <a:lnTo>
                      <a:pt x="468" y="828"/>
                    </a:lnTo>
                    <a:lnTo>
                      <a:pt x="474" y="846"/>
                    </a:lnTo>
                    <a:lnTo>
                      <a:pt x="480" y="864"/>
                    </a:lnTo>
                    <a:lnTo>
                      <a:pt x="474" y="84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9583" name="Line 22"/>
              <p:cNvSpPr>
                <a:spLocks noChangeShapeType="1"/>
              </p:cNvSpPr>
              <p:nvPr/>
            </p:nvSpPr>
            <p:spPr bwMode="auto">
              <a:xfrm>
                <a:off x="3749"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46457" name="Rectangle 25"/>
          <p:cNvSpPr>
            <a:spLocks noChangeArrowheads="1"/>
          </p:cNvSpPr>
          <p:nvPr/>
        </p:nvSpPr>
        <p:spPr bwMode="auto">
          <a:xfrm>
            <a:off x="381000" y="457200"/>
            <a:ext cx="8305800" cy="1066800"/>
          </a:xfrm>
          <a:prstGeom prst="rect">
            <a:avLst/>
          </a:prstGeom>
          <a:noFill/>
          <a:ln w="12700">
            <a:noFill/>
            <a:miter lim="800000"/>
            <a:headEnd/>
            <a:tailEnd/>
          </a:ln>
          <a:effectLst/>
        </p:spPr>
        <p:txBody>
          <a:bodyPr lIns="90488" tIns="44450" rIns="90488" bIns="44450" anchor="ctr"/>
          <a:lstStyle/>
          <a:p>
            <a:pPr algn="ctr">
              <a:defRPr/>
            </a:pPr>
            <a:r>
              <a:rPr lang="en-US" sz="4600" b="1">
                <a:solidFill>
                  <a:schemeClr val="tx2"/>
                </a:solidFill>
                <a:effectLst>
                  <a:outerShdw blurRad="38100" dist="38100" dir="2700000" algn="tl">
                    <a:srgbClr val="000000"/>
                  </a:outerShdw>
                </a:effectLst>
                <a:latin typeface="Arial" charset="0"/>
              </a:rPr>
              <a:t>SETI</a:t>
            </a:r>
            <a:br>
              <a:rPr lang="en-US" sz="3600" b="1">
                <a:solidFill>
                  <a:schemeClr val="tx2"/>
                </a:solidFill>
                <a:effectLst>
                  <a:outerShdw blurRad="38100" dist="38100" dir="2700000" algn="tl">
                    <a:srgbClr val="000000"/>
                  </a:outerShdw>
                </a:effectLst>
                <a:latin typeface="Arial" charset="0"/>
              </a:rPr>
            </a:br>
            <a:r>
              <a:rPr lang="en-US" sz="3200" b="1">
                <a:solidFill>
                  <a:schemeClr val="tx2"/>
                </a:solidFill>
                <a:effectLst>
                  <a:outerShdw blurRad="38100" dist="38100" dir="2700000" algn="tl">
                    <a:srgbClr val="000000"/>
                  </a:outerShdw>
                </a:effectLst>
                <a:latin typeface="Arial" charset="0"/>
              </a:rPr>
              <a:t>Search for Extra - Terrestrial Intelligence</a:t>
            </a:r>
          </a:p>
        </p:txBody>
      </p:sp>
      <p:sp>
        <p:nvSpPr>
          <p:cNvPr id="146458" name="AutoShape 26"/>
          <p:cNvSpPr>
            <a:spLocks noChangeArrowheads="1"/>
          </p:cNvSpPr>
          <p:nvPr/>
        </p:nvSpPr>
        <p:spPr bwMode="auto">
          <a:xfrm>
            <a:off x="228600" y="3733800"/>
            <a:ext cx="8305800" cy="2895600"/>
          </a:xfrm>
          <a:prstGeom prst="cube">
            <a:avLst>
              <a:gd name="adj" fmla="val 24991"/>
            </a:avLst>
          </a:prstGeom>
          <a:solidFill>
            <a:schemeClr val="bg2"/>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146459" name="Rectangle 27"/>
          <p:cNvSpPr>
            <a:spLocks noChangeArrowheads="1"/>
          </p:cNvSpPr>
          <p:nvPr/>
        </p:nvSpPr>
        <p:spPr bwMode="auto">
          <a:xfrm>
            <a:off x="228600" y="4419600"/>
            <a:ext cx="76200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2800"/>
              <a:t>If we received a message from space containing just the genetic code and an explanation of how it is used to build proteins, </a:t>
            </a:r>
            <a:r>
              <a:rPr lang="en-US" altLang="en-US" sz="2800">
                <a:solidFill>
                  <a:srgbClr val="FF0000"/>
                </a:solidFill>
              </a:rPr>
              <a:t>everyone would conclude the source was intelligent!!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6458"/>
                                        </p:tgtEl>
                                        <p:attrNameLst>
                                          <p:attrName>style.visibility</p:attrName>
                                        </p:attrNameLst>
                                      </p:cBhvr>
                                      <p:to>
                                        <p:strVal val="visible"/>
                                      </p:to>
                                    </p:set>
                                    <p:animEffect transition="in" filter="fade">
                                      <p:cBhvr>
                                        <p:cTn id="7" dur="500"/>
                                        <p:tgtEl>
                                          <p:spTgt spid="146458"/>
                                        </p:tgtEl>
                                      </p:cBhvr>
                                    </p:animEffect>
                                  </p:childTnLst>
                                </p:cTn>
                              </p:par>
                              <p:par>
                                <p:cTn id="8" presetID="10" presetClass="entr" presetSubtype="0" fill="hold" nodeType="withEffect">
                                  <p:stCondLst>
                                    <p:cond delay="0"/>
                                  </p:stCondLst>
                                  <p:childTnLst>
                                    <p:set>
                                      <p:cBhvr>
                                        <p:cTn id="9" dur="1" fill="hold">
                                          <p:stCondLst>
                                            <p:cond delay="0"/>
                                          </p:stCondLst>
                                        </p:cTn>
                                        <p:tgtEl>
                                          <p:spTgt spid="146459">
                                            <p:txEl>
                                              <p:pRg st="0" end="0"/>
                                            </p:txEl>
                                          </p:spTgt>
                                        </p:tgtEl>
                                        <p:attrNameLst>
                                          <p:attrName>style.visibility</p:attrName>
                                        </p:attrNameLst>
                                      </p:cBhvr>
                                      <p:to>
                                        <p:strVal val="visible"/>
                                      </p:to>
                                    </p:set>
                                    <p:animEffect transition="in" filter="fade">
                                      <p:cBhvr>
                                        <p:cTn id="10" dur="500"/>
                                        <p:tgtEl>
                                          <p:spTgt spid="146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a:solidFill>
                <a:srgbClr val="000000"/>
              </a:solidFill>
            </a:endParaRPr>
          </a:p>
        </p:txBody>
      </p:sp>
      <p:sp>
        <p:nvSpPr>
          <p:cNvPr id="41987" name="Rectangle 3"/>
          <p:cNvSpPr>
            <a:spLocks noGrp="1" noChangeArrowheads="1"/>
          </p:cNvSpPr>
          <p:nvPr>
            <p:ph type="title"/>
          </p:nvPr>
        </p:nvSpPr>
        <p:spPr>
          <a:xfrm>
            <a:off x="533400" y="3276600"/>
            <a:ext cx="7772400" cy="609600"/>
          </a:xfrm>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en-US" sz="3200">
                <a:solidFill>
                  <a:schemeClr val="accent1"/>
                </a:solidFill>
                <a:effectLst/>
              </a:rPr>
              <a:t>Signal Received from Space</a:t>
            </a:r>
          </a:p>
        </p:txBody>
      </p:sp>
      <p:grpSp>
        <p:nvGrpSpPr>
          <p:cNvPr id="41988" name="Group 4"/>
          <p:cNvGrpSpPr>
            <a:grpSpLocks/>
          </p:cNvGrpSpPr>
          <p:nvPr/>
        </p:nvGrpSpPr>
        <p:grpSpPr bwMode="auto">
          <a:xfrm>
            <a:off x="922338" y="1900238"/>
            <a:ext cx="5395912" cy="1382712"/>
            <a:chOff x="581" y="1197"/>
            <a:chExt cx="3399" cy="871"/>
          </a:xfrm>
        </p:grpSpPr>
        <p:grpSp>
          <p:nvGrpSpPr>
            <p:cNvPr id="41992" name="Group 5"/>
            <p:cNvGrpSpPr>
              <a:grpSpLocks/>
            </p:cNvGrpSpPr>
            <p:nvPr/>
          </p:nvGrpSpPr>
          <p:grpSpPr bwMode="auto">
            <a:xfrm>
              <a:off x="581" y="1197"/>
              <a:ext cx="951" cy="871"/>
              <a:chOff x="581" y="1197"/>
              <a:chExt cx="951" cy="871"/>
            </a:xfrm>
          </p:grpSpPr>
          <p:sp>
            <p:nvSpPr>
              <p:cNvPr id="42008" name="Line 6"/>
              <p:cNvSpPr>
                <a:spLocks noChangeShapeType="1"/>
              </p:cNvSpPr>
              <p:nvPr/>
            </p:nvSpPr>
            <p:spPr bwMode="auto">
              <a:xfrm>
                <a:off x="581"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9" name="Line 7"/>
              <p:cNvSpPr>
                <a:spLocks noChangeShapeType="1"/>
              </p:cNvSpPr>
              <p:nvPr/>
            </p:nvSpPr>
            <p:spPr bwMode="auto">
              <a:xfrm flipV="1">
                <a:off x="816" y="1197"/>
                <a:ext cx="0" cy="8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0" name="Freeform 8"/>
              <p:cNvSpPr>
                <a:spLocks/>
              </p:cNvSpPr>
              <p:nvPr/>
            </p:nvSpPr>
            <p:spPr bwMode="auto">
              <a:xfrm>
                <a:off x="816" y="1200"/>
                <a:ext cx="481" cy="865"/>
              </a:xfrm>
              <a:custGeom>
                <a:avLst/>
                <a:gdLst>
                  <a:gd name="T0" fmla="*/ 0 w 481"/>
                  <a:gd name="T1" fmla="*/ 0 h 865"/>
                  <a:gd name="T2" fmla="*/ 6 w 481"/>
                  <a:gd name="T3" fmla="*/ 18 h 865"/>
                  <a:gd name="T4" fmla="*/ 18 w 481"/>
                  <a:gd name="T5" fmla="*/ 36 h 865"/>
                  <a:gd name="T6" fmla="*/ 24 w 481"/>
                  <a:gd name="T7" fmla="*/ 54 h 865"/>
                  <a:gd name="T8" fmla="*/ 36 w 481"/>
                  <a:gd name="T9" fmla="*/ 72 h 865"/>
                  <a:gd name="T10" fmla="*/ 49 w 481"/>
                  <a:gd name="T11" fmla="*/ 89 h 865"/>
                  <a:gd name="T12" fmla="*/ 61 w 481"/>
                  <a:gd name="T13" fmla="*/ 107 h 865"/>
                  <a:gd name="T14" fmla="*/ 73 w 481"/>
                  <a:gd name="T15" fmla="*/ 125 h 865"/>
                  <a:gd name="T16" fmla="*/ 91 w 481"/>
                  <a:gd name="T17" fmla="*/ 143 h 865"/>
                  <a:gd name="T18" fmla="*/ 109 w 481"/>
                  <a:gd name="T19" fmla="*/ 155 h 865"/>
                  <a:gd name="T20" fmla="*/ 128 w 481"/>
                  <a:gd name="T21" fmla="*/ 167 h 865"/>
                  <a:gd name="T22" fmla="*/ 134 w 481"/>
                  <a:gd name="T23" fmla="*/ 185 h 865"/>
                  <a:gd name="T24" fmla="*/ 140 w 481"/>
                  <a:gd name="T25" fmla="*/ 203 h 865"/>
                  <a:gd name="T26" fmla="*/ 146 w 481"/>
                  <a:gd name="T27" fmla="*/ 226 h 865"/>
                  <a:gd name="T28" fmla="*/ 164 w 481"/>
                  <a:gd name="T29" fmla="*/ 238 h 865"/>
                  <a:gd name="T30" fmla="*/ 176 w 481"/>
                  <a:gd name="T31" fmla="*/ 256 h 865"/>
                  <a:gd name="T32" fmla="*/ 194 w 481"/>
                  <a:gd name="T33" fmla="*/ 274 h 865"/>
                  <a:gd name="T34" fmla="*/ 201 w 481"/>
                  <a:gd name="T35" fmla="*/ 292 h 865"/>
                  <a:gd name="T36" fmla="*/ 201 w 481"/>
                  <a:gd name="T37" fmla="*/ 310 h 865"/>
                  <a:gd name="T38" fmla="*/ 207 w 481"/>
                  <a:gd name="T39" fmla="*/ 328 h 865"/>
                  <a:gd name="T40" fmla="*/ 213 w 481"/>
                  <a:gd name="T41" fmla="*/ 346 h 865"/>
                  <a:gd name="T42" fmla="*/ 225 w 481"/>
                  <a:gd name="T43" fmla="*/ 363 h 865"/>
                  <a:gd name="T44" fmla="*/ 243 w 481"/>
                  <a:gd name="T45" fmla="*/ 381 h 865"/>
                  <a:gd name="T46" fmla="*/ 261 w 481"/>
                  <a:gd name="T47" fmla="*/ 393 h 865"/>
                  <a:gd name="T48" fmla="*/ 273 w 481"/>
                  <a:gd name="T49" fmla="*/ 411 h 865"/>
                  <a:gd name="T50" fmla="*/ 286 w 481"/>
                  <a:gd name="T51" fmla="*/ 429 h 865"/>
                  <a:gd name="T52" fmla="*/ 292 w 481"/>
                  <a:gd name="T53" fmla="*/ 447 h 865"/>
                  <a:gd name="T54" fmla="*/ 298 w 481"/>
                  <a:gd name="T55" fmla="*/ 465 h 865"/>
                  <a:gd name="T56" fmla="*/ 310 w 481"/>
                  <a:gd name="T57" fmla="*/ 483 h 865"/>
                  <a:gd name="T58" fmla="*/ 310 w 481"/>
                  <a:gd name="T59" fmla="*/ 501 h 865"/>
                  <a:gd name="T60" fmla="*/ 316 w 481"/>
                  <a:gd name="T61" fmla="*/ 518 h 865"/>
                  <a:gd name="T62" fmla="*/ 328 w 481"/>
                  <a:gd name="T63" fmla="*/ 536 h 865"/>
                  <a:gd name="T64" fmla="*/ 340 w 481"/>
                  <a:gd name="T65" fmla="*/ 554 h 865"/>
                  <a:gd name="T66" fmla="*/ 358 w 481"/>
                  <a:gd name="T67" fmla="*/ 572 h 865"/>
                  <a:gd name="T68" fmla="*/ 358 w 481"/>
                  <a:gd name="T69" fmla="*/ 590 h 865"/>
                  <a:gd name="T70" fmla="*/ 358 w 481"/>
                  <a:gd name="T71" fmla="*/ 608 h 865"/>
                  <a:gd name="T72" fmla="*/ 371 w 481"/>
                  <a:gd name="T73" fmla="*/ 632 h 865"/>
                  <a:gd name="T74" fmla="*/ 383 w 481"/>
                  <a:gd name="T75" fmla="*/ 649 h 865"/>
                  <a:gd name="T76" fmla="*/ 389 w 481"/>
                  <a:gd name="T77" fmla="*/ 667 h 865"/>
                  <a:gd name="T78" fmla="*/ 395 w 481"/>
                  <a:gd name="T79" fmla="*/ 685 h 865"/>
                  <a:gd name="T80" fmla="*/ 401 w 481"/>
                  <a:gd name="T81" fmla="*/ 703 h 865"/>
                  <a:gd name="T82" fmla="*/ 413 w 481"/>
                  <a:gd name="T83" fmla="*/ 721 h 865"/>
                  <a:gd name="T84" fmla="*/ 425 w 481"/>
                  <a:gd name="T85" fmla="*/ 739 h 865"/>
                  <a:gd name="T86" fmla="*/ 431 w 481"/>
                  <a:gd name="T87" fmla="*/ 757 h 865"/>
                  <a:gd name="T88" fmla="*/ 431 w 481"/>
                  <a:gd name="T89" fmla="*/ 775 h 865"/>
                  <a:gd name="T90" fmla="*/ 444 w 481"/>
                  <a:gd name="T91" fmla="*/ 792 h 865"/>
                  <a:gd name="T92" fmla="*/ 456 w 481"/>
                  <a:gd name="T93" fmla="*/ 810 h 865"/>
                  <a:gd name="T94" fmla="*/ 468 w 481"/>
                  <a:gd name="T95" fmla="*/ 828 h 865"/>
                  <a:gd name="T96" fmla="*/ 474 w 481"/>
                  <a:gd name="T97" fmla="*/ 846 h 865"/>
                  <a:gd name="T98" fmla="*/ 480 w 481"/>
                  <a:gd name="T99" fmla="*/ 864 h 865"/>
                  <a:gd name="T100" fmla="*/ 474 w 481"/>
                  <a:gd name="T101" fmla="*/ 846 h 8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1"/>
                  <a:gd name="T154" fmla="*/ 0 h 865"/>
                  <a:gd name="T155" fmla="*/ 481 w 481"/>
                  <a:gd name="T156" fmla="*/ 865 h 8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1" h="865">
                    <a:moveTo>
                      <a:pt x="0" y="0"/>
                    </a:moveTo>
                    <a:lnTo>
                      <a:pt x="6" y="18"/>
                    </a:lnTo>
                    <a:lnTo>
                      <a:pt x="18" y="36"/>
                    </a:lnTo>
                    <a:lnTo>
                      <a:pt x="24" y="54"/>
                    </a:lnTo>
                    <a:lnTo>
                      <a:pt x="36" y="72"/>
                    </a:lnTo>
                    <a:lnTo>
                      <a:pt x="49" y="89"/>
                    </a:lnTo>
                    <a:lnTo>
                      <a:pt x="61" y="107"/>
                    </a:lnTo>
                    <a:lnTo>
                      <a:pt x="73" y="125"/>
                    </a:lnTo>
                    <a:lnTo>
                      <a:pt x="91" y="143"/>
                    </a:lnTo>
                    <a:lnTo>
                      <a:pt x="109" y="155"/>
                    </a:lnTo>
                    <a:lnTo>
                      <a:pt x="128" y="167"/>
                    </a:lnTo>
                    <a:lnTo>
                      <a:pt x="134" y="185"/>
                    </a:lnTo>
                    <a:lnTo>
                      <a:pt x="140" y="203"/>
                    </a:lnTo>
                    <a:lnTo>
                      <a:pt x="146" y="226"/>
                    </a:lnTo>
                    <a:lnTo>
                      <a:pt x="164" y="238"/>
                    </a:lnTo>
                    <a:lnTo>
                      <a:pt x="176" y="256"/>
                    </a:lnTo>
                    <a:lnTo>
                      <a:pt x="194" y="274"/>
                    </a:lnTo>
                    <a:lnTo>
                      <a:pt x="201" y="292"/>
                    </a:lnTo>
                    <a:lnTo>
                      <a:pt x="201" y="310"/>
                    </a:lnTo>
                    <a:lnTo>
                      <a:pt x="207" y="328"/>
                    </a:lnTo>
                    <a:lnTo>
                      <a:pt x="213" y="346"/>
                    </a:lnTo>
                    <a:lnTo>
                      <a:pt x="225" y="363"/>
                    </a:lnTo>
                    <a:lnTo>
                      <a:pt x="243" y="381"/>
                    </a:lnTo>
                    <a:lnTo>
                      <a:pt x="261" y="393"/>
                    </a:lnTo>
                    <a:lnTo>
                      <a:pt x="273" y="411"/>
                    </a:lnTo>
                    <a:lnTo>
                      <a:pt x="286" y="429"/>
                    </a:lnTo>
                    <a:lnTo>
                      <a:pt x="292" y="447"/>
                    </a:lnTo>
                    <a:lnTo>
                      <a:pt x="298" y="465"/>
                    </a:lnTo>
                    <a:lnTo>
                      <a:pt x="310" y="483"/>
                    </a:lnTo>
                    <a:lnTo>
                      <a:pt x="310" y="501"/>
                    </a:lnTo>
                    <a:lnTo>
                      <a:pt x="316" y="518"/>
                    </a:lnTo>
                    <a:lnTo>
                      <a:pt x="328" y="536"/>
                    </a:lnTo>
                    <a:lnTo>
                      <a:pt x="340" y="554"/>
                    </a:lnTo>
                    <a:lnTo>
                      <a:pt x="358" y="572"/>
                    </a:lnTo>
                    <a:lnTo>
                      <a:pt x="358" y="590"/>
                    </a:lnTo>
                    <a:lnTo>
                      <a:pt x="358" y="608"/>
                    </a:lnTo>
                    <a:lnTo>
                      <a:pt x="371" y="632"/>
                    </a:lnTo>
                    <a:lnTo>
                      <a:pt x="383" y="649"/>
                    </a:lnTo>
                    <a:lnTo>
                      <a:pt x="389" y="667"/>
                    </a:lnTo>
                    <a:lnTo>
                      <a:pt x="395" y="685"/>
                    </a:lnTo>
                    <a:lnTo>
                      <a:pt x="401" y="703"/>
                    </a:lnTo>
                    <a:lnTo>
                      <a:pt x="413" y="721"/>
                    </a:lnTo>
                    <a:lnTo>
                      <a:pt x="425" y="739"/>
                    </a:lnTo>
                    <a:lnTo>
                      <a:pt x="431" y="757"/>
                    </a:lnTo>
                    <a:lnTo>
                      <a:pt x="431" y="775"/>
                    </a:lnTo>
                    <a:lnTo>
                      <a:pt x="444" y="792"/>
                    </a:lnTo>
                    <a:lnTo>
                      <a:pt x="456" y="810"/>
                    </a:lnTo>
                    <a:lnTo>
                      <a:pt x="468" y="828"/>
                    </a:lnTo>
                    <a:lnTo>
                      <a:pt x="474" y="846"/>
                    </a:lnTo>
                    <a:lnTo>
                      <a:pt x="480" y="864"/>
                    </a:lnTo>
                    <a:lnTo>
                      <a:pt x="474" y="84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11" name="Line 9"/>
              <p:cNvSpPr>
                <a:spLocks noChangeShapeType="1"/>
              </p:cNvSpPr>
              <p:nvPr/>
            </p:nvSpPr>
            <p:spPr bwMode="auto">
              <a:xfrm>
                <a:off x="1301"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993" name="Group 10"/>
            <p:cNvGrpSpPr>
              <a:grpSpLocks/>
            </p:cNvGrpSpPr>
            <p:nvPr/>
          </p:nvGrpSpPr>
          <p:grpSpPr bwMode="auto">
            <a:xfrm>
              <a:off x="1397" y="1197"/>
              <a:ext cx="951" cy="871"/>
              <a:chOff x="1397" y="1197"/>
              <a:chExt cx="951" cy="871"/>
            </a:xfrm>
          </p:grpSpPr>
          <p:sp>
            <p:nvSpPr>
              <p:cNvPr id="42004" name="Line 11"/>
              <p:cNvSpPr>
                <a:spLocks noChangeShapeType="1"/>
              </p:cNvSpPr>
              <p:nvPr/>
            </p:nvSpPr>
            <p:spPr bwMode="auto">
              <a:xfrm>
                <a:off x="1397"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5" name="Line 12"/>
              <p:cNvSpPr>
                <a:spLocks noChangeShapeType="1"/>
              </p:cNvSpPr>
              <p:nvPr/>
            </p:nvSpPr>
            <p:spPr bwMode="auto">
              <a:xfrm flipV="1">
                <a:off x="1632" y="1197"/>
                <a:ext cx="0" cy="8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6" name="Freeform 13"/>
              <p:cNvSpPr>
                <a:spLocks/>
              </p:cNvSpPr>
              <p:nvPr/>
            </p:nvSpPr>
            <p:spPr bwMode="auto">
              <a:xfrm>
                <a:off x="1632" y="1200"/>
                <a:ext cx="481" cy="865"/>
              </a:xfrm>
              <a:custGeom>
                <a:avLst/>
                <a:gdLst>
                  <a:gd name="T0" fmla="*/ 0 w 481"/>
                  <a:gd name="T1" fmla="*/ 0 h 865"/>
                  <a:gd name="T2" fmla="*/ 6 w 481"/>
                  <a:gd name="T3" fmla="*/ 18 h 865"/>
                  <a:gd name="T4" fmla="*/ 18 w 481"/>
                  <a:gd name="T5" fmla="*/ 36 h 865"/>
                  <a:gd name="T6" fmla="*/ 24 w 481"/>
                  <a:gd name="T7" fmla="*/ 54 h 865"/>
                  <a:gd name="T8" fmla="*/ 36 w 481"/>
                  <a:gd name="T9" fmla="*/ 72 h 865"/>
                  <a:gd name="T10" fmla="*/ 49 w 481"/>
                  <a:gd name="T11" fmla="*/ 89 h 865"/>
                  <a:gd name="T12" fmla="*/ 61 w 481"/>
                  <a:gd name="T13" fmla="*/ 107 h 865"/>
                  <a:gd name="T14" fmla="*/ 73 w 481"/>
                  <a:gd name="T15" fmla="*/ 125 h 865"/>
                  <a:gd name="T16" fmla="*/ 91 w 481"/>
                  <a:gd name="T17" fmla="*/ 143 h 865"/>
                  <a:gd name="T18" fmla="*/ 109 w 481"/>
                  <a:gd name="T19" fmla="*/ 155 h 865"/>
                  <a:gd name="T20" fmla="*/ 128 w 481"/>
                  <a:gd name="T21" fmla="*/ 167 h 865"/>
                  <a:gd name="T22" fmla="*/ 134 w 481"/>
                  <a:gd name="T23" fmla="*/ 185 h 865"/>
                  <a:gd name="T24" fmla="*/ 140 w 481"/>
                  <a:gd name="T25" fmla="*/ 203 h 865"/>
                  <a:gd name="T26" fmla="*/ 146 w 481"/>
                  <a:gd name="T27" fmla="*/ 226 h 865"/>
                  <a:gd name="T28" fmla="*/ 164 w 481"/>
                  <a:gd name="T29" fmla="*/ 238 h 865"/>
                  <a:gd name="T30" fmla="*/ 176 w 481"/>
                  <a:gd name="T31" fmla="*/ 256 h 865"/>
                  <a:gd name="T32" fmla="*/ 194 w 481"/>
                  <a:gd name="T33" fmla="*/ 274 h 865"/>
                  <a:gd name="T34" fmla="*/ 201 w 481"/>
                  <a:gd name="T35" fmla="*/ 292 h 865"/>
                  <a:gd name="T36" fmla="*/ 201 w 481"/>
                  <a:gd name="T37" fmla="*/ 310 h 865"/>
                  <a:gd name="T38" fmla="*/ 207 w 481"/>
                  <a:gd name="T39" fmla="*/ 328 h 865"/>
                  <a:gd name="T40" fmla="*/ 213 w 481"/>
                  <a:gd name="T41" fmla="*/ 346 h 865"/>
                  <a:gd name="T42" fmla="*/ 225 w 481"/>
                  <a:gd name="T43" fmla="*/ 363 h 865"/>
                  <a:gd name="T44" fmla="*/ 243 w 481"/>
                  <a:gd name="T45" fmla="*/ 381 h 865"/>
                  <a:gd name="T46" fmla="*/ 261 w 481"/>
                  <a:gd name="T47" fmla="*/ 393 h 865"/>
                  <a:gd name="T48" fmla="*/ 273 w 481"/>
                  <a:gd name="T49" fmla="*/ 411 h 865"/>
                  <a:gd name="T50" fmla="*/ 286 w 481"/>
                  <a:gd name="T51" fmla="*/ 429 h 865"/>
                  <a:gd name="T52" fmla="*/ 292 w 481"/>
                  <a:gd name="T53" fmla="*/ 447 h 865"/>
                  <a:gd name="T54" fmla="*/ 298 w 481"/>
                  <a:gd name="T55" fmla="*/ 465 h 865"/>
                  <a:gd name="T56" fmla="*/ 310 w 481"/>
                  <a:gd name="T57" fmla="*/ 483 h 865"/>
                  <a:gd name="T58" fmla="*/ 310 w 481"/>
                  <a:gd name="T59" fmla="*/ 501 h 865"/>
                  <a:gd name="T60" fmla="*/ 316 w 481"/>
                  <a:gd name="T61" fmla="*/ 518 h 865"/>
                  <a:gd name="T62" fmla="*/ 328 w 481"/>
                  <a:gd name="T63" fmla="*/ 536 h 865"/>
                  <a:gd name="T64" fmla="*/ 340 w 481"/>
                  <a:gd name="T65" fmla="*/ 554 h 865"/>
                  <a:gd name="T66" fmla="*/ 358 w 481"/>
                  <a:gd name="T67" fmla="*/ 572 h 865"/>
                  <a:gd name="T68" fmla="*/ 358 w 481"/>
                  <a:gd name="T69" fmla="*/ 590 h 865"/>
                  <a:gd name="T70" fmla="*/ 358 w 481"/>
                  <a:gd name="T71" fmla="*/ 608 h 865"/>
                  <a:gd name="T72" fmla="*/ 371 w 481"/>
                  <a:gd name="T73" fmla="*/ 632 h 865"/>
                  <a:gd name="T74" fmla="*/ 383 w 481"/>
                  <a:gd name="T75" fmla="*/ 649 h 865"/>
                  <a:gd name="T76" fmla="*/ 389 w 481"/>
                  <a:gd name="T77" fmla="*/ 667 h 865"/>
                  <a:gd name="T78" fmla="*/ 395 w 481"/>
                  <a:gd name="T79" fmla="*/ 685 h 865"/>
                  <a:gd name="T80" fmla="*/ 401 w 481"/>
                  <a:gd name="T81" fmla="*/ 703 h 865"/>
                  <a:gd name="T82" fmla="*/ 413 w 481"/>
                  <a:gd name="T83" fmla="*/ 721 h 865"/>
                  <a:gd name="T84" fmla="*/ 425 w 481"/>
                  <a:gd name="T85" fmla="*/ 739 h 865"/>
                  <a:gd name="T86" fmla="*/ 431 w 481"/>
                  <a:gd name="T87" fmla="*/ 757 h 865"/>
                  <a:gd name="T88" fmla="*/ 431 w 481"/>
                  <a:gd name="T89" fmla="*/ 775 h 865"/>
                  <a:gd name="T90" fmla="*/ 444 w 481"/>
                  <a:gd name="T91" fmla="*/ 792 h 865"/>
                  <a:gd name="T92" fmla="*/ 456 w 481"/>
                  <a:gd name="T93" fmla="*/ 810 h 865"/>
                  <a:gd name="T94" fmla="*/ 468 w 481"/>
                  <a:gd name="T95" fmla="*/ 828 h 865"/>
                  <a:gd name="T96" fmla="*/ 474 w 481"/>
                  <a:gd name="T97" fmla="*/ 846 h 865"/>
                  <a:gd name="T98" fmla="*/ 480 w 481"/>
                  <a:gd name="T99" fmla="*/ 864 h 865"/>
                  <a:gd name="T100" fmla="*/ 474 w 481"/>
                  <a:gd name="T101" fmla="*/ 846 h 8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1"/>
                  <a:gd name="T154" fmla="*/ 0 h 865"/>
                  <a:gd name="T155" fmla="*/ 481 w 481"/>
                  <a:gd name="T156" fmla="*/ 865 h 8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1" h="865">
                    <a:moveTo>
                      <a:pt x="0" y="0"/>
                    </a:moveTo>
                    <a:lnTo>
                      <a:pt x="6" y="18"/>
                    </a:lnTo>
                    <a:lnTo>
                      <a:pt x="18" y="36"/>
                    </a:lnTo>
                    <a:lnTo>
                      <a:pt x="24" y="54"/>
                    </a:lnTo>
                    <a:lnTo>
                      <a:pt x="36" y="72"/>
                    </a:lnTo>
                    <a:lnTo>
                      <a:pt x="49" y="89"/>
                    </a:lnTo>
                    <a:lnTo>
                      <a:pt x="61" y="107"/>
                    </a:lnTo>
                    <a:lnTo>
                      <a:pt x="73" y="125"/>
                    </a:lnTo>
                    <a:lnTo>
                      <a:pt x="91" y="143"/>
                    </a:lnTo>
                    <a:lnTo>
                      <a:pt x="109" y="155"/>
                    </a:lnTo>
                    <a:lnTo>
                      <a:pt x="128" y="167"/>
                    </a:lnTo>
                    <a:lnTo>
                      <a:pt x="134" y="185"/>
                    </a:lnTo>
                    <a:lnTo>
                      <a:pt x="140" y="203"/>
                    </a:lnTo>
                    <a:lnTo>
                      <a:pt x="146" y="226"/>
                    </a:lnTo>
                    <a:lnTo>
                      <a:pt x="164" y="238"/>
                    </a:lnTo>
                    <a:lnTo>
                      <a:pt x="176" y="256"/>
                    </a:lnTo>
                    <a:lnTo>
                      <a:pt x="194" y="274"/>
                    </a:lnTo>
                    <a:lnTo>
                      <a:pt x="201" y="292"/>
                    </a:lnTo>
                    <a:lnTo>
                      <a:pt x="201" y="310"/>
                    </a:lnTo>
                    <a:lnTo>
                      <a:pt x="207" y="328"/>
                    </a:lnTo>
                    <a:lnTo>
                      <a:pt x="213" y="346"/>
                    </a:lnTo>
                    <a:lnTo>
                      <a:pt x="225" y="363"/>
                    </a:lnTo>
                    <a:lnTo>
                      <a:pt x="243" y="381"/>
                    </a:lnTo>
                    <a:lnTo>
                      <a:pt x="261" y="393"/>
                    </a:lnTo>
                    <a:lnTo>
                      <a:pt x="273" y="411"/>
                    </a:lnTo>
                    <a:lnTo>
                      <a:pt x="286" y="429"/>
                    </a:lnTo>
                    <a:lnTo>
                      <a:pt x="292" y="447"/>
                    </a:lnTo>
                    <a:lnTo>
                      <a:pt x="298" y="465"/>
                    </a:lnTo>
                    <a:lnTo>
                      <a:pt x="310" y="483"/>
                    </a:lnTo>
                    <a:lnTo>
                      <a:pt x="310" y="501"/>
                    </a:lnTo>
                    <a:lnTo>
                      <a:pt x="316" y="518"/>
                    </a:lnTo>
                    <a:lnTo>
                      <a:pt x="328" y="536"/>
                    </a:lnTo>
                    <a:lnTo>
                      <a:pt x="340" y="554"/>
                    </a:lnTo>
                    <a:lnTo>
                      <a:pt x="358" y="572"/>
                    </a:lnTo>
                    <a:lnTo>
                      <a:pt x="358" y="590"/>
                    </a:lnTo>
                    <a:lnTo>
                      <a:pt x="358" y="608"/>
                    </a:lnTo>
                    <a:lnTo>
                      <a:pt x="371" y="632"/>
                    </a:lnTo>
                    <a:lnTo>
                      <a:pt x="383" y="649"/>
                    </a:lnTo>
                    <a:lnTo>
                      <a:pt x="389" y="667"/>
                    </a:lnTo>
                    <a:lnTo>
                      <a:pt x="395" y="685"/>
                    </a:lnTo>
                    <a:lnTo>
                      <a:pt x="401" y="703"/>
                    </a:lnTo>
                    <a:lnTo>
                      <a:pt x="413" y="721"/>
                    </a:lnTo>
                    <a:lnTo>
                      <a:pt x="425" y="739"/>
                    </a:lnTo>
                    <a:lnTo>
                      <a:pt x="431" y="757"/>
                    </a:lnTo>
                    <a:lnTo>
                      <a:pt x="431" y="775"/>
                    </a:lnTo>
                    <a:lnTo>
                      <a:pt x="444" y="792"/>
                    </a:lnTo>
                    <a:lnTo>
                      <a:pt x="456" y="810"/>
                    </a:lnTo>
                    <a:lnTo>
                      <a:pt x="468" y="828"/>
                    </a:lnTo>
                    <a:lnTo>
                      <a:pt x="474" y="846"/>
                    </a:lnTo>
                    <a:lnTo>
                      <a:pt x="480" y="864"/>
                    </a:lnTo>
                    <a:lnTo>
                      <a:pt x="474" y="84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07" name="Line 14"/>
              <p:cNvSpPr>
                <a:spLocks noChangeShapeType="1"/>
              </p:cNvSpPr>
              <p:nvPr/>
            </p:nvSpPr>
            <p:spPr bwMode="auto">
              <a:xfrm>
                <a:off x="2117"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994" name="Group 15"/>
            <p:cNvGrpSpPr>
              <a:grpSpLocks/>
            </p:cNvGrpSpPr>
            <p:nvPr/>
          </p:nvGrpSpPr>
          <p:grpSpPr bwMode="auto">
            <a:xfrm>
              <a:off x="2213" y="1197"/>
              <a:ext cx="951" cy="871"/>
              <a:chOff x="2213" y="1197"/>
              <a:chExt cx="951" cy="871"/>
            </a:xfrm>
          </p:grpSpPr>
          <p:sp>
            <p:nvSpPr>
              <p:cNvPr id="42000" name="Line 16"/>
              <p:cNvSpPr>
                <a:spLocks noChangeShapeType="1"/>
              </p:cNvSpPr>
              <p:nvPr/>
            </p:nvSpPr>
            <p:spPr bwMode="auto">
              <a:xfrm>
                <a:off x="2213"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1" name="Line 17"/>
              <p:cNvSpPr>
                <a:spLocks noChangeShapeType="1"/>
              </p:cNvSpPr>
              <p:nvPr/>
            </p:nvSpPr>
            <p:spPr bwMode="auto">
              <a:xfrm flipV="1">
                <a:off x="2448" y="1197"/>
                <a:ext cx="0" cy="8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2" name="Freeform 18"/>
              <p:cNvSpPr>
                <a:spLocks/>
              </p:cNvSpPr>
              <p:nvPr/>
            </p:nvSpPr>
            <p:spPr bwMode="auto">
              <a:xfrm>
                <a:off x="2448" y="1200"/>
                <a:ext cx="481" cy="865"/>
              </a:xfrm>
              <a:custGeom>
                <a:avLst/>
                <a:gdLst>
                  <a:gd name="T0" fmla="*/ 0 w 481"/>
                  <a:gd name="T1" fmla="*/ 0 h 865"/>
                  <a:gd name="T2" fmla="*/ 6 w 481"/>
                  <a:gd name="T3" fmla="*/ 18 h 865"/>
                  <a:gd name="T4" fmla="*/ 18 w 481"/>
                  <a:gd name="T5" fmla="*/ 36 h 865"/>
                  <a:gd name="T6" fmla="*/ 24 w 481"/>
                  <a:gd name="T7" fmla="*/ 54 h 865"/>
                  <a:gd name="T8" fmla="*/ 36 w 481"/>
                  <a:gd name="T9" fmla="*/ 72 h 865"/>
                  <a:gd name="T10" fmla="*/ 49 w 481"/>
                  <a:gd name="T11" fmla="*/ 89 h 865"/>
                  <a:gd name="T12" fmla="*/ 61 w 481"/>
                  <a:gd name="T13" fmla="*/ 107 h 865"/>
                  <a:gd name="T14" fmla="*/ 73 w 481"/>
                  <a:gd name="T15" fmla="*/ 125 h 865"/>
                  <a:gd name="T16" fmla="*/ 91 w 481"/>
                  <a:gd name="T17" fmla="*/ 143 h 865"/>
                  <a:gd name="T18" fmla="*/ 109 w 481"/>
                  <a:gd name="T19" fmla="*/ 155 h 865"/>
                  <a:gd name="T20" fmla="*/ 128 w 481"/>
                  <a:gd name="T21" fmla="*/ 167 h 865"/>
                  <a:gd name="T22" fmla="*/ 134 w 481"/>
                  <a:gd name="T23" fmla="*/ 185 h 865"/>
                  <a:gd name="T24" fmla="*/ 140 w 481"/>
                  <a:gd name="T25" fmla="*/ 203 h 865"/>
                  <a:gd name="T26" fmla="*/ 146 w 481"/>
                  <a:gd name="T27" fmla="*/ 226 h 865"/>
                  <a:gd name="T28" fmla="*/ 164 w 481"/>
                  <a:gd name="T29" fmla="*/ 238 h 865"/>
                  <a:gd name="T30" fmla="*/ 176 w 481"/>
                  <a:gd name="T31" fmla="*/ 256 h 865"/>
                  <a:gd name="T32" fmla="*/ 194 w 481"/>
                  <a:gd name="T33" fmla="*/ 274 h 865"/>
                  <a:gd name="T34" fmla="*/ 201 w 481"/>
                  <a:gd name="T35" fmla="*/ 292 h 865"/>
                  <a:gd name="T36" fmla="*/ 201 w 481"/>
                  <a:gd name="T37" fmla="*/ 310 h 865"/>
                  <a:gd name="T38" fmla="*/ 207 w 481"/>
                  <a:gd name="T39" fmla="*/ 328 h 865"/>
                  <a:gd name="T40" fmla="*/ 213 w 481"/>
                  <a:gd name="T41" fmla="*/ 346 h 865"/>
                  <a:gd name="T42" fmla="*/ 225 w 481"/>
                  <a:gd name="T43" fmla="*/ 363 h 865"/>
                  <a:gd name="T44" fmla="*/ 243 w 481"/>
                  <a:gd name="T45" fmla="*/ 381 h 865"/>
                  <a:gd name="T46" fmla="*/ 261 w 481"/>
                  <a:gd name="T47" fmla="*/ 393 h 865"/>
                  <a:gd name="T48" fmla="*/ 273 w 481"/>
                  <a:gd name="T49" fmla="*/ 411 h 865"/>
                  <a:gd name="T50" fmla="*/ 286 w 481"/>
                  <a:gd name="T51" fmla="*/ 429 h 865"/>
                  <a:gd name="T52" fmla="*/ 292 w 481"/>
                  <a:gd name="T53" fmla="*/ 447 h 865"/>
                  <a:gd name="T54" fmla="*/ 298 w 481"/>
                  <a:gd name="T55" fmla="*/ 465 h 865"/>
                  <a:gd name="T56" fmla="*/ 310 w 481"/>
                  <a:gd name="T57" fmla="*/ 483 h 865"/>
                  <a:gd name="T58" fmla="*/ 310 w 481"/>
                  <a:gd name="T59" fmla="*/ 501 h 865"/>
                  <a:gd name="T60" fmla="*/ 316 w 481"/>
                  <a:gd name="T61" fmla="*/ 518 h 865"/>
                  <a:gd name="T62" fmla="*/ 328 w 481"/>
                  <a:gd name="T63" fmla="*/ 536 h 865"/>
                  <a:gd name="T64" fmla="*/ 340 w 481"/>
                  <a:gd name="T65" fmla="*/ 554 h 865"/>
                  <a:gd name="T66" fmla="*/ 358 w 481"/>
                  <a:gd name="T67" fmla="*/ 572 h 865"/>
                  <a:gd name="T68" fmla="*/ 358 w 481"/>
                  <a:gd name="T69" fmla="*/ 590 h 865"/>
                  <a:gd name="T70" fmla="*/ 358 w 481"/>
                  <a:gd name="T71" fmla="*/ 608 h 865"/>
                  <a:gd name="T72" fmla="*/ 371 w 481"/>
                  <a:gd name="T73" fmla="*/ 632 h 865"/>
                  <a:gd name="T74" fmla="*/ 383 w 481"/>
                  <a:gd name="T75" fmla="*/ 649 h 865"/>
                  <a:gd name="T76" fmla="*/ 389 w 481"/>
                  <a:gd name="T77" fmla="*/ 667 h 865"/>
                  <a:gd name="T78" fmla="*/ 395 w 481"/>
                  <a:gd name="T79" fmla="*/ 685 h 865"/>
                  <a:gd name="T80" fmla="*/ 401 w 481"/>
                  <a:gd name="T81" fmla="*/ 703 h 865"/>
                  <a:gd name="T82" fmla="*/ 413 w 481"/>
                  <a:gd name="T83" fmla="*/ 721 h 865"/>
                  <a:gd name="T84" fmla="*/ 425 w 481"/>
                  <a:gd name="T85" fmla="*/ 739 h 865"/>
                  <a:gd name="T86" fmla="*/ 431 w 481"/>
                  <a:gd name="T87" fmla="*/ 757 h 865"/>
                  <a:gd name="T88" fmla="*/ 431 w 481"/>
                  <a:gd name="T89" fmla="*/ 775 h 865"/>
                  <a:gd name="T90" fmla="*/ 444 w 481"/>
                  <a:gd name="T91" fmla="*/ 792 h 865"/>
                  <a:gd name="T92" fmla="*/ 456 w 481"/>
                  <a:gd name="T93" fmla="*/ 810 h 865"/>
                  <a:gd name="T94" fmla="*/ 468 w 481"/>
                  <a:gd name="T95" fmla="*/ 828 h 865"/>
                  <a:gd name="T96" fmla="*/ 474 w 481"/>
                  <a:gd name="T97" fmla="*/ 846 h 865"/>
                  <a:gd name="T98" fmla="*/ 480 w 481"/>
                  <a:gd name="T99" fmla="*/ 864 h 865"/>
                  <a:gd name="T100" fmla="*/ 474 w 481"/>
                  <a:gd name="T101" fmla="*/ 846 h 8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1"/>
                  <a:gd name="T154" fmla="*/ 0 h 865"/>
                  <a:gd name="T155" fmla="*/ 481 w 481"/>
                  <a:gd name="T156" fmla="*/ 865 h 8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1" h="865">
                    <a:moveTo>
                      <a:pt x="0" y="0"/>
                    </a:moveTo>
                    <a:lnTo>
                      <a:pt x="6" y="18"/>
                    </a:lnTo>
                    <a:lnTo>
                      <a:pt x="18" y="36"/>
                    </a:lnTo>
                    <a:lnTo>
                      <a:pt x="24" y="54"/>
                    </a:lnTo>
                    <a:lnTo>
                      <a:pt x="36" y="72"/>
                    </a:lnTo>
                    <a:lnTo>
                      <a:pt x="49" y="89"/>
                    </a:lnTo>
                    <a:lnTo>
                      <a:pt x="61" y="107"/>
                    </a:lnTo>
                    <a:lnTo>
                      <a:pt x="73" y="125"/>
                    </a:lnTo>
                    <a:lnTo>
                      <a:pt x="91" y="143"/>
                    </a:lnTo>
                    <a:lnTo>
                      <a:pt x="109" y="155"/>
                    </a:lnTo>
                    <a:lnTo>
                      <a:pt x="128" y="167"/>
                    </a:lnTo>
                    <a:lnTo>
                      <a:pt x="134" y="185"/>
                    </a:lnTo>
                    <a:lnTo>
                      <a:pt x="140" y="203"/>
                    </a:lnTo>
                    <a:lnTo>
                      <a:pt x="146" y="226"/>
                    </a:lnTo>
                    <a:lnTo>
                      <a:pt x="164" y="238"/>
                    </a:lnTo>
                    <a:lnTo>
                      <a:pt x="176" y="256"/>
                    </a:lnTo>
                    <a:lnTo>
                      <a:pt x="194" y="274"/>
                    </a:lnTo>
                    <a:lnTo>
                      <a:pt x="201" y="292"/>
                    </a:lnTo>
                    <a:lnTo>
                      <a:pt x="201" y="310"/>
                    </a:lnTo>
                    <a:lnTo>
                      <a:pt x="207" y="328"/>
                    </a:lnTo>
                    <a:lnTo>
                      <a:pt x="213" y="346"/>
                    </a:lnTo>
                    <a:lnTo>
                      <a:pt x="225" y="363"/>
                    </a:lnTo>
                    <a:lnTo>
                      <a:pt x="243" y="381"/>
                    </a:lnTo>
                    <a:lnTo>
                      <a:pt x="261" y="393"/>
                    </a:lnTo>
                    <a:lnTo>
                      <a:pt x="273" y="411"/>
                    </a:lnTo>
                    <a:lnTo>
                      <a:pt x="286" y="429"/>
                    </a:lnTo>
                    <a:lnTo>
                      <a:pt x="292" y="447"/>
                    </a:lnTo>
                    <a:lnTo>
                      <a:pt x="298" y="465"/>
                    </a:lnTo>
                    <a:lnTo>
                      <a:pt x="310" y="483"/>
                    </a:lnTo>
                    <a:lnTo>
                      <a:pt x="310" y="501"/>
                    </a:lnTo>
                    <a:lnTo>
                      <a:pt x="316" y="518"/>
                    </a:lnTo>
                    <a:lnTo>
                      <a:pt x="328" y="536"/>
                    </a:lnTo>
                    <a:lnTo>
                      <a:pt x="340" y="554"/>
                    </a:lnTo>
                    <a:lnTo>
                      <a:pt x="358" y="572"/>
                    </a:lnTo>
                    <a:lnTo>
                      <a:pt x="358" y="590"/>
                    </a:lnTo>
                    <a:lnTo>
                      <a:pt x="358" y="608"/>
                    </a:lnTo>
                    <a:lnTo>
                      <a:pt x="371" y="632"/>
                    </a:lnTo>
                    <a:lnTo>
                      <a:pt x="383" y="649"/>
                    </a:lnTo>
                    <a:lnTo>
                      <a:pt x="389" y="667"/>
                    </a:lnTo>
                    <a:lnTo>
                      <a:pt x="395" y="685"/>
                    </a:lnTo>
                    <a:lnTo>
                      <a:pt x="401" y="703"/>
                    </a:lnTo>
                    <a:lnTo>
                      <a:pt x="413" y="721"/>
                    </a:lnTo>
                    <a:lnTo>
                      <a:pt x="425" y="739"/>
                    </a:lnTo>
                    <a:lnTo>
                      <a:pt x="431" y="757"/>
                    </a:lnTo>
                    <a:lnTo>
                      <a:pt x="431" y="775"/>
                    </a:lnTo>
                    <a:lnTo>
                      <a:pt x="444" y="792"/>
                    </a:lnTo>
                    <a:lnTo>
                      <a:pt x="456" y="810"/>
                    </a:lnTo>
                    <a:lnTo>
                      <a:pt x="468" y="828"/>
                    </a:lnTo>
                    <a:lnTo>
                      <a:pt x="474" y="846"/>
                    </a:lnTo>
                    <a:lnTo>
                      <a:pt x="480" y="864"/>
                    </a:lnTo>
                    <a:lnTo>
                      <a:pt x="474" y="84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03" name="Line 19"/>
              <p:cNvSpPr>
                <a:spLocks noChangeShapeType="1"/>
              </p:cNvSpPr>
              <p:nvPr/>
            </p:nvSpPr>
            <p:spPr bwMode="auto">
              <a:xfrm>
                <a:off x="2933"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995" name="Group 20"/>
            <p:cNvGrpSpPr>
              <a:grpSpLocks/>
            </p:cNvGrpSpPr>
            <p:nvPr/>
          </p:nvGrpSpPr>
          <p:grpSpPr bwMode="auto">
            <a:xfrm>
              <a:off x="3029" y="1197"/>
              <a:ext cx="951" cy="871"/>
              <a:chOff x="3029" y="1197"/>
              <a:chExt cx="951" cy="871"/>
            </a:xfrm>
          </p:grpSpPr>
          <p:sp>
            <p:nvSpPr>
              <p:cNvPr id="41996" name="Line 21"/>
              <p:cNvSpPr>
                <a:spLocks noChangeShapeType="1"/>
              </p:cNvSpPr>
              <p:nvPr/>
            </p:nvSpPr>
            <p:spPr bwMode="auto">
              <a:xfrm>
                <a:off x="3029"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7" name="Line 22"/>
              <p:cNvSpPr>
                <a:spLocks noChangeShapeType="1"/>
              </p:cNvSpPr>
              <p:nvPr/>
            </p:nvSpPr>
            <p:spPr bwMode="auto">
              <a:xfrm flipV="1">
                <a:off x="3264" y="1197"/>
                <a:ext cx="0" cy="87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8" name="Freeform 23"/>
              <p:cNvSpPr>
                <a:spLocks/>
              </p:cNvSpPr>
              <p:nvPr/>
            </p:nvSpPr>
            <p:spPr bwMode="auto">
              <a:xfrm>
                <a:off x="3264" y="1200"/>
                <a:ext cx="481" cy="865"/>
              </a:xfrm>
              <a:custGeom>
                <a:avLst/>
                <a:gdLst>
                  <a:gd name="T0" fmla="*/ 0 w 481"/>
                  <a:gd name="T1" fmla="*/ 0 h 865"/>
                  <a:gd name="T2" fmla="*/ 6 w 481"/>
                  <a:gd name="T3" fmla="*/ 18 h 865"/>
                  <a:gd name="T4" fmla="*/ 18 w 481"/>
                  <a:gd name="T5" fmla="*/ 36 h 865"/>
                  <a:gd name="T6" fmla="*/ 24 w 481"/>
                  <a:gd name="T7" fmla="*/ 54 h 865"/>
                  <a:gd name="T8" fmla="*/ 36 w 481"/>
                  <a:gd name="T9" fmla="*/ 72 h 865"/>
                  <a:gd name="T10" fmla="*/ 49 w 481"/>
                  <a:gd name="T11" fmla="*/ 89 h 865"/>
                  <a:gd name="T12" fmla="*/ 61 w 481"/>
                  <a:gd name="T13" fmla="*/ 107 h 865"/>
                  <a:gd name="T14" fmla="*/ 73 w 481"/>
                  <a:gd name="T15" fmla="*/ 125 h 865"/>
                  <a:gd name="T16" fmla="*/ 91 w 481"/>
                  <a:gd name="T17" fmla="*/ 143 h 865"/>
                  <a:gd name="T18" fmla="*/ 109 w 481"/>
                  <a:gd name="T19" fmla="*/ 155 h 865"/>
                  <a:gd name="T20" fmla="*/ 128 w 481"/>
                  <a:gd name="T21" fmla="*/ 167 h 865"/>
                  <a:gd name="T22" fmla="*/ 134 w 481"/>
                  <a:gd name="T23" fmla="*/ 185 h 865"/>
                  <a:gd name="T24" fmla="*/ 140 w 481"/>
                  <a:gd name="T25" fmla="*/ 203 h 865"/>
                  <a:gd name="T26" fmla="*/ 146 w 481"/>
                  <a:gd name="T27" fmla="*/ 226 h 865"/>
                  <a:gd name="T28" fmla="*/ 164 w 481"/>
                  <a:gd name="T29" fmla="*/ 238 h 865"/>
                  <a:gd name="T30" fmla="*/ 176 w 481"/>
                  <a:gd name="T31" fmla="*/ 256 h 865"/>
                  <a:gd name="T32" fmla="*/ 194 w 481"/>
                  <a:gd name="T33" fmla="*/ 274 h 865"/>
                  <a:gd name="T34" fmla="*/ 201 w 481"/>
                  <a:gd name="T35" fmla="*/ 292 h 865"/>
                  <a:gd name="T36" fmla="*/ 201 w 481"/>
                  <a:gd name="T37" fmla="*/ 310 h 865"/>
                  <a:gd name="T38" fmla="*/ 207 w 481"/>
                  <a:gd name="T39" fmla="*/ 328 h 865"/>
                  <a:gd name="T40" fmla="*/ 213 w 481"/>
                  <a:gd name="T41" fmla="*/ 346 h 865"/>
                  <a:gd name="T42" fmla="*/ 225 w 481"/>
                  <a:gd name="T43" fmla="*/ 363 h 865"/>
                  <a:gd name="T44" fmla="*/ 243 w 481"/>
                  <a:gd name="T45" fmla="*/ 381 h 865"/>
                  <a:gd name="T46" fmla="*/ 261 w 481"/>
                  <a:gd name="T47" fmla="*/ 393 h 865"/>
                  <a:gd name="T48" fmla="*/ 273 w 481"/>
                  <a:gd name="T49" fmla="*/ 411 h 865"/>
                  <a:gd name="T50" fmla="*/ 286 w 481"/>
                  <a:gd name="T51" fmla="*/ 429 h 865"/>
                  <a:gd name="T52" fmla="*/ 292 w 481"/>
                  <a:gd name="T53" fmla="*/ 447 h 865"/>
                  <a:gd name="T54" fmla="*/ 298 w 481"/>
                  <a:gd name="T55" fmla="*/ 465 h 865"/>
                  <a:gd name="T56" fmla="*/ 310 w 481"/>
                  <a:gd name="T57" fmla="*/ 483 h 865"/>
                  <a:gd name="T58" fmla="*/ 310 w 481"/>
                  <a:gd name="T59" fmla="*/ 501 h 865"/>
                  <a:gd name="T60" fmla="*/ 316 w 481"/>
                  <a:gd name="T61" fmla="*/ 518 h 865"/>
                  <a:gd name="T62" fmla="*/ 328 w 481"/>
                  <a:gd name="T63" fmla="*/ 536 h 865"/>
                  <a:gd name="T64" fmla="*/ 340 w 481"/>
                  <a:gd name="T65" fmla="*/ 554 h 865"/>
                  <a:gd name="T66" fmla="*/ 358 w 481"/>
                  <a:gd name="T67" fmla="*/ 572 h 865"/>
                  <a:gd name="T68" fmla="*/ 358 w 481"/>
                  <a:gd name="T69" fmla="*/ 590 h 865"/>
                  <a:gd name="T70" fmla="*/ 358 w 481"/>
                  <a:gd name="T71" fmla="*/ 608 h 865"/>
                  <a:gd name="T72" fmla="*/ 371 w 481"/>
                  <a:gd name="T73" fmla="*/ 632 h 865"/>
                  <a:gd name="T74" fmla="*/ 383 w 481"/>
                  <a:gd name="T75" fmla="*/ 649 h 865"/>
                  <a:gd name="T76" fmla="*/ 389 w 481"/>
                  <a:gd name="T77" fmla="*/ 667 h 865"/>
                  <a:gd name="T78" fmla="*/ 395 w 481"/>
                  <a:gd name="T79" fmla="*/ 685 h 865"/>
                  <a:gd name="T80" fmla="*/ 401 w 481"/>
                  <a:gd name="T81" fmla="*/ 703 h 865"/>
                  <a:gd name="T82" fmla="*/ 413 w 481"/>
                  <a:gd name="T83" fmla="*/ 721 h 865"/>
                  <a:gd name="T84" fmla="*/ 425 w 481"/>
                  <a:gd name="T85" fmla="*/ 739 h 865"/>
                  <a:gd name="T86" fmla="*/ 431 w 481"/>
                  <a:gd name="T87" fmla="*/ 757 h 865"/>
                  <a:gd name="T88" fmla="*/ 431 w 481"/>
                  <a:gd name="T89" fmla="*/ 775 h 865"/>
                  <a:gd name="T90" fmla="*/ 444 w 481"/>
                  <a:gd name="T91" fmla="*/ 792 h 865"/>
                  <a:gd name="T92" fmla="*/ 456 w 481"/>
                  <a:gd name="T93" fmla="*/ 810 h 865"/>
                  <a:gd name="T94" fmla="*/ 468 w 481"/>
                  <a:gd name="T95" fmla="*/ 828 h 865"/>
                  <a:gd name="T96" fmla="*/ 474 w 481"/>
                  <a:gd name="T97" fmla="*/ 846 h 865"/>
                  <a:gd name="T98" fmla="*/ 480 w 481"/>
                  <a:gd name="T99" fmla="*/ 864 h 865"/>
                  <a:gd name="T100" fmla="*/ 474 w 481"/>
                  <a:gd name="T101" fmla="*/ 846 h 8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81"/>
                  <a:gd name="T154" fmla="*/ 0 h 865"/>
                  <a:gd name="T155" fmla="*/ 481 w 481"/>
                  <a:gd name="T156" fmla="*/ 865 h 8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81" h="865">
                    <a:moveTo>
                      <a:pt x="0" y="0"/>
                    </a:moveTo>
                    <a:lnTo>
                      <a:pt x="6" y="18"/>
                    </a:lnTo>
                    <a:lnTo>
                      <a:pt x="18" y="36"/>
                    </a:lnTo>
                    <a:lnTo>
                      <a:pt x="24" y="54"/>
                    </a:lnTo>
                    <a:lnTo>
                      <a:pt x="36" y="72"/>
                    </a:lnTo>
                    <a:lnTo>
                      <a:pt x="49" y="89"/>
                    </a:lnTo>
                    <a:lnTo>
                      <a:pt x="61" y="107"/>
                    </a:lnTo>
                    <a:lnTo>
                      <a:pt x="73" y="125"/>
                    </a:lnTo>
                    <a:lnTo>
                      <a:pt x="91" y="143"/>
                    </a:lnTo>
                    <a:lnTo>
                      <a:pt x="109" y="155"/>
                    </a:lnTo>
                    <a:lnTo>
                      <a:pt x="128" y="167"/>
                    </a:lnTo>
                    <a:lnTo>
                      <a:pt x="134" y="185"/>
                    </a:lnTo>
                    <a:lnTo>
                      <a:pt x="140" y="203"/>
                    </a:lnTo>
                    <a:lnTo>
                      <a:pt x="146" y="226"/>
                    </a:lnTo>
                    <a:lnTo>
                      <a:pt x="164" y="238"/>
                    </a:lnTo>
                    <a:lnTo>
                      <a:pt x="176" y="256"/>
                    </a:lnTo>
                    <a:lnTo>
                      <a:pt x="194" y="274"/>
                    </a:lnTo>
                    <a:lnTo>
                      <a:pt x="201" y="292"/>
                    </a:lnTo>
                    <a:lnTo>
                      <a:pt x="201" y="310"/>
                    </a:lnTo>
                    <a:lnTo>
                      <a:pt x="207" y="328"/>
                    </a:lnTo>
                    <a:lnTo>
                      <a:pt x="213" y="346"/>
                    </a:lnTo>
                    <a:lnTo>
                      <a:pt x="225" y="363"/>
                    </a:lnTo>
                    <a:lnTo>
                      <a:pt x="243" y="381"/>
                    </a:lnTo>
                    <a:lnTo>
                      <a:pt x="261" y="393"/>
                    </a:lnTo>
                    <a:lnTo>
                      <a:pt x="273" y="411"/>
                    </a:lnTo>
                    <a:lnTo>
                      <a:pt x="286" y="429"/>
                    </a:lnTo>
                    <a:lnTo>
                      <a:pt x="292" y="447"/>
                    </a:lnTo>
                    <a:lnTo>
                      <a:pt x="298" y="465"/>
                    </a:lnTo>
                    <a:lnTo>
                      <a:pt x="310" y="483"/>
                    </a:lnTo>
                    <a:lnTo>
                      <a:pt x="310" y="501"/>
                    </a:lnTo>
                    <a:lnTo>
                      <a:pt x="316" y="518"/>
                    </a:lnTo>
                    <a:lnTo>
                      <a:pt x="328" y="536"/>
                    </a:lnTo>
                    <a:lnTo>
                      <a:pt x="340" y="554"/>
                    </a:lnTo>
                    <a:lnTo>
                      <a:pt x="358" y="572"/>
                    </a:lnTo>
                    <a:lnTo>
                      <a:pt x="358" y="590"/>
                    </a:lnTo>
                    <a:lnTo>
                      <a:pt x="358" y="608"/>
                    </a:lnTo>
                    <a:lnTo>
                      <a:pt x="371" y="632"/>
                    </a:lnTo>
                    <a:lnTo>
                      <a:pt x="383" y="649"/>
                    </a:lnTo>
                    <a:lnTo>
                      <a:pt x="389" y="667"/>
                    </a:lnTo>
                    <a:lnTo>
                      <a:pt x="395" y="685"/>
                    </a:lnTo>
                    <a:lnTo>
                      <a:pt x="401" y="703"/>
                    </a:lnTo>
                    <a:lnTo>
                      <a:pt x="413" y="721"/>
                    </a:lnTo>
                    <a:lnTo>
                      <a:pt x="425" y="739"/>
                    </a:lnTo>
                    <a:lnTo>
                      <a:pt x="431" y="757"/>
                    </a:lnTo>
                    <a:lnTo>
                      <a:pt x="431" y="775"/>
                    </a:lnTo>
                    <a:lnTo>
                      <a:pt x="444" y="792"/>
                    </a:lnTo>
                    <a:lnTo>
                      <a:pt x="456" y="810"/>
                    </a:lnTo>
                    <a:lnTo>
                      <a:pt x="468" y="828"/>
                    </a:lnTo>
                    <a:lnTo>
                      <a:pt x="474" y="846"/>
                    </a:lnTo>
                    <a:lnTo>
                      <a:pt x="480" y="864"/>
                    </a:lnTo>
                    <a:lnTo>
                      <a:pt x="474" y="84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99" name="Line 24"/>
              <p:cNvSpPr>
                <a:spLocks noChangeShapeType="1"/>
              </p:cNvSpPr>
              <p:nvPr/>
            </p:nvSpPr>
            <p:spPr bwMode="auto">
              <a:xfrm>
                <a:off x="3749" y="2064"/>
                <a:ext cx="23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54649" name="Rectangle 25"/>
          <p:cNvSpPr>
            <a:spLocks noChangeArrowheads="1"/>
          </p:cNvSpPr>
          <p:nvPr/>
        </p:nvSpPr>
        <p:spPr bwMode="auto">
          <a:xfrm>
            <a:off x="381000" y="609600"/>
            <a:ext cx="8305800" cy="1143000"/>
          </a:xfrm>
          <a:prstGeom prst="rect">
            <a:avLst/>
          </a:prstGeom>
          <a:noFill/>
          <a:ln w="12700">
            <a:noFill/>
            <a:miter lim="800000"/>
            <a:headEnd/>
            <a:tailEnd/>
          </a:ln>
          <a:effectLst/>
        </p:spPr>
        <p:txBody>
          <a:bodyPr lIns="90488" tIns="44450" rIns="90488" bIns="44450" anchor="ctr"/>
          <a:lstStyle/>
          <a:p>
            <a:pPr algn="ctr">
              <a:defRPr/>
            </a:pPr>
            <a:r>
              <a:rPr lang="en-US" sz="4600" b="1">
                <a:solidFill>
                  <a:srgbClr val="00279F"/>
                </a:solidFill>
                <a:effectLst>
                  <a:outerShdw blurRad="38100" dist="38100" dir="2700000" algn="tl">
                    <a:srgbClr val="000000"/>
                  </a:outerShdw>
                </a:effectLst>
                <a:latin typeface="Arial" charset="0"/>
              </a:rPr>
              <a:t>SETI</a:t>
            </a:r>
            <a:br>
              <a:rPr lang="en-US" sz="3600" b="1">
                <a:solidFill>
                  <a:srgbClr val="00279F"/>
                </a:solidFill>
                <a:effectLst>
                  <a:outerShdw blurRad="38100" dist="38100" dir="2700000" algn="tl">
                    <a:srgbClr val="000000"/>
                  </a:outerShdw>
                </a:effectLst>
                <a:latin typeface="Arial" charset="0"/>
              </a:rPr>
            </a:br>
            <a:r>
              <a:rPr lang="en-US" sz="3200" b="1">
                <a:solidFill>
                  <a:srgbClr val="00279F"/>
                </a:solidFill>
                <a:effectLst>
                  <a:outerShdw blurRad="38100" dist="38100" dir="2700000" algn="tl">
                    <a:srgbClr val="000000"/>
                  </a:outerShdw>
                </a:effectLst>
                <a:latin typeface="Arial" charset="0"/>
              </a:rPr>
              <a:t>Search for Extra - Terrestrial Intelligence</a:t>
            </a:r>
          </a:p>
        </p:txBody>
      </p:sp>
      <p:sp>
        <p:nvSpPr>
          <p:cNvPr id="41990" name="AutoShape 26"/>
          <p:cNvSpPr>
            <a:spLocks noChangeArrowheads="1"/>
          </p:cNvSpPr>
          <p:nvPr/>
        </p:nvSpPr>
        <p:spPr bwMode="auto">
          <a:xfrm>
            <a:off x="990600" y="3962400"/>
            <a:ext cx="7162800" cy="2286000"/>
          </a:xfrm>
          <a:prstGeom prst="cube">
            <a:avLst>
              <a:gd name="adj" fmla="val 24991"/>
            </a:avLst>
          </a:prstGeom>
          <a:solidFill>
            <a:schemeClr val="folHlink"/>
          </a:solidFill>
          <a:ln w="12700">
            <a:solidFill>
              <a:schemeClr val="tx1"/>
            </a:solidFill>
            <a:miter lim="800000"/>
            <a:headEnd/>
            <a:tailEnd/>
          </a:ln>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a:solidFill>
                <a:srgbClr val="000000"/>
              </a:solidFill>
            </a:endParaRPr>
          </a:p>
        </p:txBody>
      </p:sp>
      <p:sp>
        <p:nvSpPr>
          <p:cNvPr id="41991" name="Rectangle 27"/>
          <p:cNvSpPr>
            <a:spLocks noChangeArrowheads="1"/>
          </p:cNvSpPr>
          <p:nvPr/>
        </p:nvSpPr>
        <p:spPr bwMode="auto">
          <a:xfrm>
            <a:off x="1220788" y="4649788"/>
            <a:ext cx="6931025"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r>
              <a:rPr lang="en-US" altLang="en-US" sz="3200">
                <a:solidFill>
                  <a:srgbClr val="000000"/>
                </a:solidFill>
              </a:rPr>
              <a:t>What if we received a message from space with a language we could decode and read?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0" y="609600"/>
            <a:ext cx="9144000" cy="1295400"/>
          </a:xfrm>
        </p:spPr>
        <p:txBody>
          <a:bodyPr/>
          <a:lstStyle/>
          <a:p>
            <a:pPr>
              <a:defRPr/>
            </a:pPr>
            <a:r>
              <a:rPr lang="en-US" dirty="0"/>
              <a:t>Intelligent Design or Natural Causes</a:t>
            </a:r>
            <a:br>
              <a:rPr lang="en-US" dirty="0"/>
            </a:br>
            <a:r>
              <a:rPr lang="en-US" dirty="0"/>
              <a:t>Which is more reasonable?</a:t>
            </a:r>
            <a:endParaRPr lang="en-US" i="1" dirty="0"/>
          </a:p>
        </p:txBody>
      </p:sp>
      <p:sp>
        <p:nvSpPr>
          <p:cNvPr id="207875" name="Rectangle 3"/>
          <p:cNvSpPr>
            <a:spLocks noGrp="1" noChangeArrowheads="1"/>
          </p:cNvSpPr>
          <p:nvPr>
            <p:ph type="body" idx="1"/>
          </p:nvPr>
        </p:nvSpPr>
        <p:spPr>
          <a:xfrm>
            <a:off x="457200" y="2209800"/>
            <a:ext cx="8229600" cy="4343400"/>
          </a:xfrm>
        </p:spPr>
        <p:txBody>
          <a:bodyPr/>
          <a:lstStyle/>
          <a:p>
            <a:r>
              <a:rPr lang="en-US" altLang="en-US" sz="3600" dirty="0">
                <a:solidFill>
                  <a:srgbClr val="006600"/>
                </a:solidFill>
              </a:rPr>
              <a:t>“Everywhere we look, from the macroscopic to the microscopic things look like they are MADE”</a:t>
            </a:r>
          </a:p>
          <a:p>
            <a:r>
              <a:rPr lang="en-US" altLang="en-US" sz="3600" dirty="0">
                <a:solidFill>
                  <a:srgbClr val="CC0000"/>
                </a:solidFill>
              </a:rPr>
              <a:t>“A loud, clear, piercing cry of</a:t>
            </a:r>
          </a:p>
          <a:p>
            <a:pPr marL="0" indent="0" algn="ctr">
              <a:buNone/>
            </a:pPr>
            <a:r>
              <a:rPr lang="en-US" altLang="en-US" sz="3600" dirty="0">
                <a:solidFill>
                  <a:srgbClr val="CC0000"/>
                </a:solidFill>
              </a:rPr>
              <a:t>DESIGN!!”</a:t>
            </a:r>
            <a:endParaRPr lang="en-US" altLang="en-US" sz="2600" dirty="0">
              <a:solidFill>
                <a:srgbClr val="CC0000"/>
              </a:solidFill>
            </a:endParaRPr>
          </a:p>
        </p:txBody>
      </p:sp>
      <p:sp>
        <p:nvSpPr>
          <p:cNvPr id="2" name="TextBox 1"/>
          <p:cNvSpPr txBox="1">
            <a:spLocks noChangeArrowheads="1"/>
          </p:cNvSpPr>
          <p:nvPr/>
        </p:nvSpPr>
        <p:spPr bwMode="auto">
          <a:xfrm>
            <a:off x="1600200" y="5772150"/>
            <a:ext cx="563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2000" u="sng" dirty="0">
                <a:latin typeface="Times New Roman" panose="02020603050405020304" pitchFamily="18" charset="0"/>
              </a:rPr>
              <a:t>Darwin’s Black Box </a:t>
            </a:r>
            <a:r>
              <a:rPr lang="en-US" altLang="en-US" sz="2000" dirty="0">
                <a:latin typeface="Times New Roman" panose="02020603050405020304" pitchFamily="18" charset="0"/>
              </a:rPr>
              <a:t>by Dr. M. </a:t>
            </a:r>
            <a:r>
              <a:rPr lang="en-US" altLang="en-US" sz="2000" dirty="0" err="1">
                <a:latin typeface="Times New Roman" panose="02020603050405020304" pitchFamily="18" charset="0"/>
              </a:rPr>
              <a:t>Behe</a:t>
            </a:r>
            <a:endParaRPr lang="en-US" altLang="en-US" sz="2000" dirty="0">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7875">
                                            <p:txEl>
                                              <p:pRg st="0" end="0"/>
                                            </p:txEl>
                                          </p:spTgt>
                                        </p:tgtEl>
                                        <p:attrNameLst>
                                          <p:attrName>style.visibility</p:attrName>
                                        </p:attrNameLst>
                                      </p:cBhvr>
                                      <p:to>
                                        <p:strVal val="visible"/>
                                      </p:to>
                                    </p:set>
                                    <p:animEffect transition="in" filter="fade">
                                      <p:cBhvr>
                                        <p:cTn id="10" dur="500"/>
                                        <p:tgtEl>
                                          <p:spTgt spid="20787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7875">
                                            <p:txEl>
                                              <p:pRg st="1" end="1"/>
                                            </p:txEl>
                                          </p:spTgt>
                                        </p:tgtEl>
                                        <p:attrNameLst>
                                          <p:attrName>style.visibility</p:attrName>
                                        </p:attrNameLst>
                                      </p:cBhvr>
                                      <p:to>
                                        <p:strVal val="visible"/>
                                      </p:to>
                                    </p:set>
                                    <p:animEffect transition="in" filter="fade">
                                      <p:cBhvr>
                                        <p:cTn id="13" dur="500"/>
                                        <p:tgtEl>
                                          <p:spTgt spid="20787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7875">
                                            <p:txEl>
                                              <p:pRg st="2" end="2"/>
                                            </p:txEl>
                                          </p:spTgt>
                                        </p:tgtEl>
                                        <p:attrNameLst>
                                          <p:attrName>style.visibility</p:attrName>
                                        </p:attrNameLst>
                                      </p:cBhvr>
                                      <p:to>
                                        <p:strVal val="visible"/>
                                      </p:to>
                                    </p:set>
                                    <p:animEffect transition="in" filter="fade">
                                      <p:cBhvr>
                                        <p:cTn id="16" dur="500"/>
                                        <p:tgtEl>
                                          <p:spTgt spid="2078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28600" y="609600"/>
            <a:ext cx="8686800" cy="1143000"/>
          </a:xfrm>
        </p:spPr>
        <p:txBody>
          <a:bodyPr/>
          <a:lstStyle/>
          <a:p>
            <a:pPr eaLnBrk="1" hangingPunct="1">
              <a:defRPr/>
            </a:pPr>
            <a:r>
              <a:rPr lang="en-US"/>
              <a:t>Signs of Intelligent Design Right Here on Earth</a:t>
            </a:r>
          </a:p>
        </p:txBody>
      </p:sp>
      <p:sp>
        <p:nvSpPr>
          <p:cNvPr id="72707" name="Rectangle 3"/>
          <p:cNvSpPr>
            <a:spLocks noGrp="1" noChangeArrowheads="1"/>
          </p:cNvSpPr>
          <p:nvPr>
            <p:ph type="body" idx="1"/>
          </p:nvPr>
        </p:nvSpPr>
        <p:spPr/>
        <p:txBody>
          <a:bodyPr/>
          <a:lstStyle/>
          <a:p>
            <a:pPr eaLnBrk="1" hangingPunct="1">
              <a:lnSpc>
                <a:spcPct val="90000"/>
              </a:lnSpc>
            </a:pPr>
            <a:r>
              <a:rPr lang="en-US" altLang="en-US"/>
              <a:t>Every living cell is full of signs of intelligent design.</a:t>
            </a:r>
          </a:p>
          <a:p>
            <a:pPr eaLnBrk="1" hangingPunct="1">
              <a:lnSpc>
                <a:spcPct val="90000"/>
              </a:lnSpc>
            </a:pPr>
            <a:r>
              <a:rPr lang="en-US" altLang="en-US"/>
              <a:t>Including a language which we have learned to decode and read!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5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fade">
                                      <p:cBhvr>
                                        <p:cTn id="12" dur="500"/>
                                        <p:tgtEl>
                                          <p:spTgt spid="72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190500" y="1066800"/>
            <a:ext cx="8763000" cy="5791200"/>
          </a:xfrm>
        </p:spPr>
        <p:txBody>
          <a:bodyPr/>
          <a:lstStyle/>
          <a:p>
            <a:pPr marL="457200" lvl="1" indent="0" algn="ctr" eaLnBrk="1" hangingPunct="1">
              <a:lnSpc>
                <a:spcPct val="90000"/>
              </a:lnSpc>
              <a:buFontTx/>
              <a:buNone/>
            </a:pPr>
            <a:r>
              <a:rPr lang="en-US" altLang="en-US" sz="4000" dirty="0">
                <a:solidFill>
                  <a:srgbClr val="CC0000"/>
                </a:solidFill>
              </a:rPr>
              <a:t>Anthony Flew </a:t>
            </a:r>
          </a:p>
          <a:p>
            <a:pPr marL="457200" lvl="1" indent="0" algn="ctr" eaLnBrk="1" hangingPunct="1">
              <a:lnSpc>
                <a:spcPct val="90000"/>
              </a:lnSpc>
              <a:buFontTx/>
              <a:buNone/>
            </a:pPr>
            <a:r>
              <a:rPr lang="en-US" altLang="en-US" sz="3600" dirty="0">
                <a:solidFill>
                  <a:srgbClr val="CC0000"/>
                </a:solidFill>
              </a:rPr>
              <a:t>  Professor of Philosophy	</a:t>
            </a:r>
          </a:p>
          <a:p>
            <a:pPr marL="457200" lvl="1" indent="0" algn="ctr" eaLnBrk="1" hangingPunct="1">
              <a:lnSpc>
                <a:spcPct val="90000"/>
              </a:lnSpc>
              <a:buFontTx/>
              <a:buNone/>
            </a:pPr>
            <a:r>
              <a:rPr lang="en-US" altLang="en-US" sz="2800" dirty="0">
                <a:solidFill>
                  <a:srgbClr val="CC0000"/>
                </a:solidFill>
              </a:rPr>
              <a:t>Former atheist, author and debater </a:t>
            </a:r>
          </a:p>
          <a:p>
            <a:pPr marL="457200" lvl="1" indent="0" algn="ctr" eaLnBrk="1" hangingPunct="1">
              <a:lnSpc>
                <a:spcPct val="90000"/>
              </a:lnSpc>
              <a:buFontTx/>
              <a:buNone/>
            </a:pPr>
            <a:r>
              <a:rPr lang="en-US" altLang="en-US" sz="2800" dirty="0">
                <a:solidFill>
                  <a:srgbClr val="CC0000"/>
                </a:solidFill>
              </a:rPr>
              <a:t>2004</a:t>
            </a:r>
          </a:p>
          <a:p>
            <a:pPr marL="457200" lvl="1" indent="0" algn="ctr" eaLnBrk="1" hangingPunct="1">
              <a:lnSpc>
                <a:spcPct val="90000"/>
              </a:lnSpc>
              <a:buFontTx/>
              <a:buNone/>
            </a:pPr>
            <a:r>
              <a:rPr lang="en-US" altLang="en-US" sz="3600" dirty="0"/>
              <a:t>“It now seems to me that the findings of more than fifty years of DNA research have provide materials for a new and enormously powerful argument to design.”</a:t>
            </a:r>
          </a:p>
          <a:p>
            <a:pPr marL="457200" lvl="1" indent="0" algn="ctr" eaLnBrk="1" hangingPunct="1">
              <a:lnSpc>
                <a:spcPct val="90000"/>
              </a:lnSpc>
              <a:buFontTx/>
              <a:buNone/>
            </a:pPr>
            <a:endParaRPr lang="en-US" altLang="en-US" sz="3200" dirty="0">
              <a:solidFill>
                <a:srgbClr val="CC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500"/>
                                        <p:tgtEl>
                                          <p:spTgt spid="409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3">
                                            <p:txEl>
                                              <p:pRg st="1" end="1"/>
                                            </p:txEl>
                                          </p:spTgt>
                                        </p:tgtEl>
                                        <p:attrNameLst>
                                          <p:attrName>style.visibility</p:attrName>
                                        </p:attrNameLst>
                                      </p:cBhvr>
                                      <p:to>
                                        <p:strVal val="visible"/>
                                      </p:to>
                                    </p:set>
                                    <p:animEffect transition="in" filter="fade">
                                      <p:cBhvr>
                                        <p:cTn id="10" dur="500"/>
                                        <p:tgtEl>
                                          <p:spTgt spid="4096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animEffect transition="in" filter="fade">
                                      <p:cBhvr>
                                        <p:cTn id="13" dur="500"/>
                                        <p:tgtEl>
                                          <p:spTgt spid="4096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963">
                                            <p:txEl>
                                              <p:pRg st="3" end="3"/>
                                            </p:txEl>
                                          </p:spTgt>
                                        </p:tgtEl>
                                        <p:attrNameLst>
                                          <p:attrName>style.visibility</p:attrName>
                                        </p:attrNameLst>
                                      </p:cBhvr>
                                      <p:to>
                                        <p:strVal val="visible"/>
                                      </p:to>
                                    </p:set>
                                    <p:animEffect transition="in" filter="fade">
                                      <p:cBhvr>
                                        <p:cTn id="16" dur="500"/>
                                        <p:tgtEl>
                                          <p:spTgt spid="4096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963">
                                            <p:txEl>
                                              <p:pRg st="4" end="4"/>
                                            </p:txEl>
                                          </p:spTgt>
                                        </p:tgtEl>
                                        <p:attrNameLst>
                                          <p:attrName>style.visibility</p:attrName>
                                        </p:attrNameLst>
                                      </p:cBhvr>
                                      <p:to>
                                        <p:strVal val="visible"/>
                                      </p:to>
                                    </p:set>
                                    <p:animEffect transition="in" filter="fade">
                                      <p:cBhvr>
                                        <p:cTn id="21"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28600" y="609600"/>
            <a:ext cx="8686800" cy="1143000"/>
          </a:xfrm>
        </p:spPr>
        <p:txBody>
          <a:bodyPr/>
          <a:lstStyle/>
          <a:p>
            <a:pPr eaLnBrk="1" hangingPunct="1">
              <a:defRPr/>
            </a:pPr>
            <a:r>
              <a:rPr lang="en-US"/>
              <a:t>Signs of Intelligent Design Right Here on Earth</a:t>
            </a:r>
          </a:p>
        </p:txBody>
      </p:sp>
      <p:sp>
        <p:nvSpPr>
          <p:cNvPr id="72707" name="Rectangle 3"/>
          <p:cNvSpPr>
            <a:spLocks noGrp="1" noChangeArrowheads="1"/>
          </p:cNvSpPr>
          <p:nvPr>
            <p:ph type="body" idx="1"/>
          </p:nvPr>
        </p:nvSpPr>
        <p:spPr>
          <a:xfrm>
            <a:off x="685800" y="2057400"/>
            <a:ext cx="7772400" cy="4114800"/>
          </a:xfrm>
        </p:spPr>
        <p:txBody>
          <a:bodyPr/>
          <a:lstStyle/>
          <a:p>
            <a:pPr eaLnBrk="1" hangingPunct="1">
              <a:lnSpc>
                <a:spcPct val="90000"/>
              </a:lnSpc>
            </a:pPr>
            <a:r>
              <a:rPr lang="en-US" altLang="en-US"/>
              <a:t>Every living cell is full of signs of intelligent design.</a:t>
            </a:r>
          </a:p>
          <a:p>
            <a:pPr eaLnBrk="1" hangingPunct="1">
              <a:lnSpc>
                <a:spcPct val="90000"/>
              </a:lnSpc>
            </a:pPr>
            <a:r>
              <a:rPr lang="en-US" altLang="en-US"/>
              <a:t>Including a language which we have learned to decode and read!</a:t>
            </a:r>
          </a:p>
          <a:p>
            <a:pPr eaLnBrk="1" hangingPunct="1">
              <a:lnSpc>
                <a:spcPct val="90000"/>
              </a:lnSpc>
            </a:pPr>
            <a:r>
              <a:rPr lang="en-US" altLang="en-US"/>
              <a:t>Research on DNA continues to reveal signs of DESIGN.</a:t>
            </a:r>
          </a:p>
          <a:p>
            <a:pPr eaLnBrk="1" hangingPunct="1">
              <a:lnSpc>
                <a:spcPct val="90000"/>
              </a:lnSpc>
            </a:pPr>
            <a:r>
              <a:rPr lang="en-US" altLang="en-US" sz="3600">
                <a:solidFill>
                  <a:srgbClr val="CC0000"/>
                </a:solidFill>
              </a:rPr>
              <a:t>Anthony Flew “had to go where the evidence leads.”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500"/>
                                        <p:tgtEl>
                                          <p:spTgt spid="7270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707">
                                            <p:txEl>
                                              <p:pRg st="1" end="1"/>
                                            </p:txEl>
                                          </p:spTgt>
                                        </p:tgtEl>
                                        <p:attrNameLst>
                                          <p:attrName>style.visibility</p:attrName>
                                        </p:attrNameLst>
                                      </p:cBhvr>
                                      <p:to>
                                        <p:strVal val="visible"/>
                                      </p:to>
                                    </p:set>
                                    <p:animEffect transition="in" filter="fade">
                                      <p:cBhvr>
                                        <p:cTn id="10" dur="500"/>
                                        <p:tgtEl>
                                          <p:spTgt spid="7270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2707">
                                            <p:txEl>
                                              <p:pRg st="2" end="2"/>
                                            </p:txEl>
                                          </p:spTgt>
                                        </p:tgtEl>
                                        <p:attrNameLst>
                                          <p:attrName>style.visibility</p:attrName>
                                        </p:attrNameLst>
                                      </p:cBhvr>
                                      <p:to>
                                        <p:strVal val="visible"/>
                                      </p:to>
                                    </p:set>
                                    <p:animEffect transition="in" filter="fade">
                                      <p:cBhvr>
                                        <p:cTn id="13" dur="500"/>
                                        <p:tgtEl>
                                          <p:spTgt spid="7270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2707">
                                            <p:txEl>
                                              <p:pRg st="3" end="3"/>
                                            </p:txEl>
                                          </p:spTgt>
                                        </p:tgtEl>
                                        <p:attrNameLst>
                                          <p:attrName>style.visibility</p:attrName>
                                        </p:attrNameLst>
                                      </p:cBhvr>
                                      <p:to>
                                        <p:strVal val="visible"/>
                                      </p:to>
                                    </p:set>
                                    <p:animEffect transition="in" filter="fade">
                                      <p:cBhvr>
                                        <p:cTn id="16" dur="5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spcBef>
                <a:spcPct val="0"/>
              </a:spcBef>
              <a:buSzTx/>
              <a:buFontTx/>
              <a:buNone/>
            </a:pPr>
            <a:endParaRPr lang="en-US" altLang="en-US" sz="2400" b="0">
              <a:latin typeface="Times New Roman" panose="02020603050405020304" pitchFamily="18" charset="0"/>
            </a:endParaRPr>
          </a:p>
        </p:txBody>
      </p:sp>
      <p:sp>
        <p:nvSpPr>
          <p:cNvPr id="32772" name="Rectangle 4"/>
          <p:cNvSpPr>
            <a:spLocks noGrp="1" noChangeArrowheads="1"/>
          </p:cNvSpPr>
          <p:nvPr>
            <p:ph type="title"/>
          </p:nvPr>
        </p:nvSpPr>
        <p:spPr>
          <a:xfrm>
            <a:off x="228600" y="1066800"/>
            <a:ext cx="3962400" cy="4648200"/>
          </a:xfrm>
          <a:noFill/>
          <a:extLst>
            <a:ext uri="{909E8E84-426E-40DD-AFC4-6F175D3DCCD1}">
              <a14:hiddenFill xmlns:a14="http://schemas.microsoft.com/office/drawing/2010/main">
                <a:solidFill>
                  <a:srgbClr val="FFFFFF"/>
                </a:solidFill>
              </a14:hiddenFill>
            </a:ext>
          </a:extLst>
        </p:spPr>
        <p:txBody>
          <a:bodyPr/>
          <a:lstStyle/>
          <a:p>
            <a:r>
              <a:rPr lang="en-US" altLang="en-US" sz="6000" i="1">
                <a:solidFill>
                  <a:schemeClr val="bg2"/>
                </a:solidFill>
                <a:effectLst/>
              </a:rPr>
              <a:t>Signature in the Cell</a:t>
            </a:r>
            <a:br>
              <a:rPr lang="en-US" altLang="en-US" sz="5500" i="1">
                <a:solidFill>
                  <a:schemeClr val="bg2"/>
                </a:solidFill>
                <a:effectLst/>
              </a:rPr>
            </a:br>
            <a:r>
              <a:rPr lang="en-US" altLang="en-US" sz="3200" i="1">
                <a:solidFill>
                  <a:schemeClr val="bg2"/>
                </a:solidFill>
                <a:effectLst/>
              </a:rPr>
              <a:t>by</a:t>
            </a:r>
            <a:br>
              <a:rPr lang="en-US" altLang="en-US" sz="3200" i="1">
                <a:solidFill>
                  <a:schemeClr val="bg2"/>
                </a:solidFill>
                <a:effectLst/>
              </a:rPr>
            </a:br>
            <a:r>
              <a:rPr lang="en-US" altLang="en-US" sz="3600" i="1">
                <a:solidFill>
                  <a:schemeClr val="bg2"/>
                </a:solidFill>
                <a:effectLst/>
              </a:rPr>
              <a:t>Dr. Stephen C. Meyer</a:t>
            </a:r>
            <a:br>
              <a:rPr lang="en-US" altLang="en-US" sz="3600" i="1">
                <a:solidFill>
                  <a:schemeClr val="bg2"/>
                </a:solidFill>
                <a:effectLst/>
              </a:rPr>
            </a:br>
            <a:r>
              <a:rPr lang="en-US" altLang="en-US" sz="3200" i="1">
                <a:solidFill>
                  <a:schemeClr val="bg2"/>
                </a:solidFill>
                <a:effectLst/>
              </a:rPr>
              <a:t>2009</a:t>
            </a:r>
            <a:endParaRPr lang="en-US" altLang="en-US" sz="3600" i="1">
              <a:solidFill>
                <a:schemeClr val="bg2"/>
              </a:solidFill>
              <a:effectLst/>
            </a:endParaRPr>
          </a:p>
        </p:txBody>
      </p:sp>
      <p:pic>
        <p:nvPicPr>
          <p:cNvPr id="47108" name="Picture 6" descr="Signature in the Cell"/>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4648200" y="228600"/>
            <a:ext cx="4191000" cy="6477000"/>
          </a:xfr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fade">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a:hlinkClick r:id="" action="ppaction://ole?verb=0"/>
          </p:cNvPr>
          <p:cNvGraphicFramePr>
            <a:graphicFrameLocks/>
          </p:cNvGraphicFramePr>
          <p:nvPr/>
        </p:nvGraphicFramePr>
        <p:xfrm>
          <a:off x="606425" y="2149475"/>
          <a:ext cx="2427288" cy="3794125"/>
        </p:xfrm>
        <a:graphic>
          <a:graphicData uri="http://schemas.openxmlformats.org/presentationml/2006/ole">
            <mc:AlternateContent xmlns:mc="http://schemas.openxmlformats.org/markup-compatibility/2006">
              <mc:Choice xmlns:v="urn:schemas-microsoft-com:vml" Requires="v">
                <p:oleObj spid="_x0000_s49462" name="Microsoft ClipArt Gallery" r:id="rId4" imgW="5342255" imgH="8322945" progId="MS_ClipArt_Gallery">
                  <p:embed/>
                </p:oleObj>
              </mc:Choice>
              <mc:Fallback>
                <p:oleObj name="Microsoft ClipArt Gallery" r:id="rId4" imgW="5342255" imgH="8322945"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425" y="2149475"/>
                        <a:ext cx="2427288" cy="379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9155" name="Picture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0975" y="4524375"/>
            <a:ext cx="12668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9156" name="Rectangle 4"/>
          <p:cNvSpPr>
            <a:spLocks noChangeArrowheads="1"/>
          </p:cNvSpPr>
          <p:nvPr/>
        </p:nvSpPr>
        <p:spPr bwMode="auto">
          <a:xfrm>
            <a:off x="2667000" y="641350"/>
            <a:ext cx="14462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2800">
                <a:solidFill>
                  <a:srgbClr val="6E0043"/>
                </a:solidFill>
              </a:rPr>
              <a:t>Judge</a:t>
            </a:r>
          </a:p>
        </p:txBody>
      </p:sp>
      <p:sp>
        <p:nvSpPr>
          <p:cNvPr id="49157" name="Rectangle 5"/>
          <p:cNvSpPr>
            <a:spLocks noChangeArrowheads="1"/>
          </p:cNvSpPr>
          <p:nvPr/>
        </p:nvSpPr>
        <p:spPr bwMode="auto">
          <a:xfrm>
            <a:off x="838200" y="5562600"/>
            <a:ext cx="6934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2800">
                <a:solidFill>
                  <a:srgbClr val="6E0043"/>
                </a:solidFill>
              </a:rPr>
              <a:t>EVIDENCE</a:t>
            </a:r>
          </a:p>
          <a:p>
            <a:pPr algn="ctr">
              <a:spcBef>
                <a:spcPct val="0"/>
              </a:spcBef>
              <a:buSzTx/>
              <a:buFontTx/>
              <a:buNone/>
            </a:pPr>
            <a:r>
              <a:rPr lang="en-US" altLang="en-US" sz="2800" u="sng">
                <a:solidFill>
                  <a:srgbClr val="6E0043"/>
                </a:solidFill>
              </a:rPr>
              <a:t>Facts</a:t>
            </a:r>
            <a:r>
              <a:rPr lang="en-US" altLang="en-US" sz="2800">
                <a:solidFill>
                  <a:srgbClr val="6E0043"/>
                </a:solidFill>
              </a:rPr>
              <a:t> of nature</a:t>
            </a:r>
          </a:p>
        </p:txBody>
      </p:sp>
      <p:sp>
        <p:nvSpPr>
          <p:cNvPr id="7176" name="Rectangle 6"/>
          <p:cNvSpPr>
            <a:spLocks noChangeArrowheads="1"/>
          </p:cNvSpPr>
          <p:nvPr/>
        </p:nvSpPr>
        <p:spPr bwMode="auto">
          <a:xfrm>
            <a:off x="617538" y="1219200"/>
            <a:ext cx="180181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2800">
                <a:solidFill>
                  <a:srgbClr val="6E0043"/>
                </a:solidFill>
              </a:rPr>
              <a:t>Natural Causes</a:t>
            </a:r>
          </a:p>
        </p:txBody>
      </p:sp>
      <p:sp>
        <p:nvSpPr>
          <p:cNvPr id="7177" name="Rectangle 7"/>
          <p:cNvSpPr>
            <a:spLocks noChangeArrowheads="1"/>
          </p:cNvSpPr>
          <p:nvPr/>
        </p:nvSpPr>
        <p:spPr bwMode="auto">
          <a:xfrm>
            <a:off x="6248400" y="1295400"/>
            <a:ext cx="20574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2800">
                <a:solidFill>
                  <a:srgbClr val="6E0043"/>
                </a:solidFill>
              </a:rPr>
              <a:t>Intelligent Design</a:t>
            </a:r>
          </a:p>
        </p:txBody>
      </p:sp>
      <p:pic>
        <p:nvPicPr>
          <p:cNvPr id="49160" name="Picture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1375" y="4495800"/>
            <a:ext cx="10144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49161" name="Group 9"/>
          <p:cNvGrpSpPr>
            <a:grpSpLocks/>
          </p:cNvGrpSpPr>
          <p:nvPr/>
        </p:nvGrpSpPr>
        <p:grpSpPr bwMode="auto">
          <a:xfrm>
            <a:off x="3719513" y="3886200"/>
            <a:ext cx="473075" cy="619125"/>
            <a:chOff x="2343" y="2448"/>
            <a:chExt cx="298" cy="390"/>
          </a:xfrm>
        </p:grpSpPr>
        <p:sp>
          <p:nvSpPr>
            <p:cNvPr id="49395" name="Freeform 10"/>
            <p:cNvSpPr>
              <a:spLocks/>
            </p:cNvSpPr>
            <p:nvPr/>
          </p:nvSpPr>
          <p:spPr bwMode="auto">
            <a:xfrm>
              <a:off x="2437" y="2567"/>
              <a:ext cx="110" cy="11"/>
            </a:xfrm>
            <a:custGeom>
              <a:avLst/>
              <a:gdLst>
                <a:gd name="T0" fmla="*/ 55 w 110"/>
                <a:gd name="T1" fmla="*/ 10 h 11"/>
                <a:gd name="T2" fmla="*/ 75 w 110"/>
                <a:gd name="T3" fmla="*/ 9 h 11"/>
                <a:gd name="T4" fmla="*/ 93 w 110"/>
                <a:gd name="T5" fmla="*/ 9 h 11"/>
                <a:gd name="T6" fmla="*/ 105 w 110"/>
                <a:gd name="T7" fmla="*/ 7 h 11"/>
                <a:gd name="T8" fmla="*/ 108 w 110"/>
                <a:gd name="T9" fmla="*/ 6 h 11"/>
                <a:gd name="T10" fmla="*/ 109 w 110"/>
                <a:gd name="T11" fmla="*/ 5 h 11"/>
                <a:gd name="T12" fmla="*/ 108 w 110"/>
                <a:gd name="T13" fmla="*/ 4 h 11"/>
                <a:gd name="T14" fmla="*/ 108 w 110"/>
                <a:gd name="T15" fmla="*/ 4 h 11"/>
                <a:gd name="T16" fmla="*/ 105 w 110"/>
                <a:gd name="T17" fmla="*/ 3 h 11"/>
                <a:gd name="T18" fmla="*/ 99 w 110"/>
                <a:gd name="T19" fmla="*/ 2 h 11"/>
                <a:gd name="T20" fmla="*/ 93 w 110"/>
                <a:gd name="T21" fmla="*/ 1 h 11"/>
                <a:gd name="T22" fmla="*/ 85 w 110"/>
                <a:gd name="T23" fmla="*/ 1 h 11"/>
                <a:gd name="T24" fmla="*/ 75 w 110"/>
                <a:gd name="T25" fmla="*/ 0 h 11"/>
                <a:gd name="T26" fmla="*/ 55 w 110"/>
                <a:gd name="T27" fmla="*/ 0 h 11"/>
                <a:gd name="T28" fmla="*/ 34 w 110"/>
                <a:gd name="T29" fmla="*/ 0 h 11"/>
                <a:gd name="T30" fmla="*/ 24 w 110"/>
                <a:gd name="T31" fmla="*/ 1 h 11"/>
                <a:gd name="T32" fmla="*/ 16 w 110"/>
                <a:gd name="T33" fmla="*/ 1 h 11"/>
                <a:gd name="T34" fmla="*/ 10 w 110"/>
                <a:gd name="T35" fmla="*/ 2 h 11"/>
                <a:gd name="T36" fmla="*/ 4 w 110"/>
                <a:gd name="T37" fmla="*/ 3 h 11"/>
                <a:gd name="T38" fmla="*/ 1 w 110"/>
                <a:gd name="T39" fmla="*/ 4 h 11"/>
                <a:gd name="T40" fmla="*/ 0 w 110"/>
                <a:gd name="T41" fmla="*/ 4 h 11"/>
                <a:gd name="T42" fmla="*/ 0 w 110"/>
                <a:gd name="T43" fmla="*/ 5 h 11"/>
                <a:gd name="T44" fmla="*/ 1 w 110"/>
                <a:gd name="T45" fmla="*/ 6 h 11"/>
                <a:gd name="T46" fmla="*/ 4 w 110"/>
                <a:gd name="T47" fmla="*/ 7 h 11"/>
                <a:gd name="T48" fmla="*/ 16 w 110"/>
                <a:gd name="T49" fmla="*/ 9 h 11"/>
                <a:gd name="T50" fmla="*/ 34 w 110"/>
                <a:gd name="T51" fmla="*/ 9 h 11"/>
                <a:gd name="T52" fmla="*/ 55 w 110"/>
                <a:gd name="T53" fmla="*/ 10 h 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0"/>
                <a:gd name="T82" fmla="*/ 0 h 11"/>
                <a:gd name="T83" fmla="*/ 110 w 110"/>
                <a:gd name="T84" fmla="*/ 11 h 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0" h="11">
                  <a:moveTo>
                    <a:pt x="55" y="10"/>
                  </a:moveTo>
                  <a:lnTo>
                    <a:pt x="75" y="9"/>
                  </a:lnTo>
                  <a:lnTo>
                    <a:pt x="93" y="9"/>
                  </a:lnTo>
                  <a:lnTo>
                    <a:pt x="105" y="7"/>
                  </a:lnTo>
                  <a:lnTo>
                    <a:pt x="108" y="6"/>
                  </a:lnTo>
                  <a:lnTo>
                    <a:pt x="109" y="5"/>
                  </a:lnTo>
                  <a:lnTo>
                    <a:pt x="108" y="4"/>
                  </a:lnTo>
                  <a:lnTo>
                    <a:pt x="105" y="3"/>
                  </a:lnTo>
                  <a:lnTo>
                    <a:pt x="99" y="2"/>
                  </a:lnTo>
                  <a:lnTo>
                    <a:pt x="93" y="1"/>
                  </a:lnTo>
                  <a:lnTo>
                    <a:pt x="85" y="1"/>
                  </a:lnTo>
                  <a:lnTo>
                    <a:pt x="75" y="0"/>
                  </a:lnTo>
                  <a:lnTo>
                    <a:pt x="55" y="0"/>
                  </a:lnTo>
                  <a:lnTo>
                    <a:pt x="34" y="0"/>
                  </a:lnTo>
                  <a:lnTo>
                    <a:pt x="24" y="1"/>
                  </a:lnTo>
                  <a:lnTo>
                    <a:pt x="16" y="1"/>
                  </a:lnTo>
                  <a:lnTo>
                    <a:pt x="10" y="2"/>
                  </a:lnTo>
                  <a:lnTo>
                    <a:pt x="4" y="3"/>
                  </a:lnTo>
                  <a:lnTo>
                    <a:pt x="1" y="4"/>
                  </a:lnTo>
                  <a:lnTo>
                    <a:pt x="0" y="4"/>
                  </a:lnTo>
                  <a:lnTo>
                    <a:pt x="0" y="5"/>
                  </a:lnTo>
                  <a:lnTo>
                    <a:pt x="1" y="6"/>
                  </a:lnTo>
                  <a:lnTo>
                    <a:pt x="4" y="7"/>
                  </a:lnTo>
                  <a:lnTo>
                    <a:pt x="16" y="9"/>
                  </a:lnTo>
                  <a:lnTo>
                    <a:pt x="34" y="9"/>
                  </a:lnTo>
                  <a:lnTo>
                    <a:pt x="55" y="10"/>
                  </a:lnTo>
                </a:path>
              </a:pathLst>
            </a:custGeom>
            <a:solidFill>
              <a:srgbClr val="B3FFFF"/>
            </a:solidFill>
            <a:ln w="12700" cap="rnd">
              <a:solidFill>
                <a:srgbClr val="000000"/>
              </a:solidFill>
              <a:round/>
              <a:headEnd/>
              <a:tailEnd/>
            </a:ln>
          </p:spPr>
          <p:txBody>
            <a:bodyPr/>
            <a:lstStyle/>
            <a:p>
              <a:endParaRPr lang="en-US"/>
            </a:p>
          </p:txBody>
        </p:sp>
        <p:sp>
          <p:nvSpPr>
            <p:cNvPr id="49396" name="Freeform 11"/>
            <p:cNvSpPr>
              <a:spLocks/>
            </p:cNvSpPr>
            <p:nvPr/>
          </p:nvSpPr>
          <p:spPr bwMode="auto">
            <a:xfrm>
              <a:off x="2437" y="2453"/>
              <a:ext cx="110" cy="125"/>
            </a:xfrm>
            <a:custGeom>
              <a:avLst/>
              <a:gdLst>
                <a:gd name="T0" fmla="*/ 109 w 110"/>
                <a:gd name="T1" fmla="*/ 119 h 125"/>
                <a:gd name="T2" fmla="*/ 108 w 110"/>
                <a:gd name="T3" fmla="*/ 120 h 125"/>
                <a:gd name="T4" fmla="*/ 105 w 110"/>
                <a:gd name="T5" fmla="*/ 121 h 125"/>
                <a:gd name="T6" fmla="*/ 93 w 110"/>
                <a:gd name="T7" fmla="*/ 123 h 125"/>
                <a:gd name="T8" fmla="*/ 75 w 110"/>
                <a:gd name="T9" fmla="*/ 123 h 125"/>
                <a:gd name="T10" fmla="*/ 55 w 110"/>
                <a:gd name="T11" fmla="*/ 124 h 125"/>
                <a:gd name="T12" fmla="*/ 34 w 110"/>
                <a:gd name="T13" fmla="*/ 123 h 125"/>
                <a:gd name="T14" fmla="*/ 16 w 110"/>
                <a:gd name="T15" fmla="*/ 123 h 125"/>
                <a:gd name="T16" fmla="*/ 4 w 110"/>
                <a:gd name="T17" fmla="*/ 121 h 125"/>
                <a:gd name="T18" fmla="*/ 1 w 110"/>
                <a:gd name="T19" fmla="*/ 120 h 125"/>
                <a:gd name="T20" fmla="*/ 0 w 110"/>
                <a:gd name="T21" fmla="*/ 119 h 125"/>
                <a:gd name="T22" fmla="*/ 0 w 110"/>
                <a:gd name="T23" fmla="*/ 0 h 125"/>
                <a:gd name="T24" fmla="*/ 1 w 110"/>
                <a:gd name="T25" fmla="*/ 1 h 125"/>
                <a:gd name="T26" fmla="*/ 4 w 110"/>
                <a:gd name="T27" fmla="*/ 2 h 125"/>
                <a:gd name="T28" fmla="*/ 16 w 110"/>
                <a:gd name="T29" fmla="*/ 3 h 125"/>
                <a:gd name="T30" fmla="*/ 34 w 110"/>
                <a:gd name="T31" fmla="*/ 4 h 125"/>
                <a:gd name="T32" fmla="*/ 55 w 110"/>
                <a:gd name="T33" fmla="*/ 5 h 125"/>
                <a:gd name="T34" fmla="*/ 75 w 110"/>
                <a:gd name="T35" fmla="*/ 4 h 125"/>
                <a:gd name="T36" fmla="*/ 93 w 110"/>
                <a:gd name="T37" fmla="*/ 3 h 125"/>
                <a:gd name="T38" fmla="*/ 105 w 110"/>
                <a:gd name="T39" fmla="*/ 2 h 125"/>
                <a:gd name="T40" fmla="*/ 108 w 110"/>
                <a:gd name="T41" fmla="*/ 1 h 125"/>
                <a:gd name="T42" fmla="*/ 109 w 110"/>
                <a:gd name="T43" fmla="*/ 0 h 125"/>
                <a:gd name="T44" fmla="*/ 109 w 110"/>
                <a:gd name="T45" fmla="*/ 119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
                <a:gd name="T70" fmla="*/ 0 h 125"/>
                <a:gd name="T71" fmla="*/ 110 w 110"/>
                <a:gd name="T72" fmla="*/ 125 h 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 h="125">
                  <a:moveTo>
                    <a:pt x="109" y="119"/>
                  </a:moveTo>
                  <a:lnTo>
                    <a:pt x="108" y="120"/>
                  </a:lnTo>
                  <a:lnTo>
                    <a:pt x="105" y="121"/>
                  </a:lnTo>
                  <a:lnTo>
                    <a:pt x="93" y="123"/>
                  </a:lnTo>
                  <a:lnTo>
                    <a:pt x="75" y="123"/>
                  </a:lnTo>
                  <a:lnTo>
                    <a:pt x="55" y="124"/>
                  </a:lnTo>
                  <a:lnTo>
                    <a:pt x="34" y="123"/>
                  </a:lnTo>
                  <a:lnTo>
                    <a:pt x="16" y="123"/>
                  </a:lnTo>
                  <a:lnTo>
                    <a:pt x="4" y="121"/>
                  </a:lnTo>
                  <a:lnTo>
                    <a:pt x="1" y="120"/>
                  </a:lnTo>
                  <a:lnTo>
                    <a:pt x="0" y="119"/>
                  </a:lnTo>
                  <a:lnTo>
                    <a:pt x="0" y="0"/>
                  </a:lnTo>
                  <a:lnTo>
                    <a:pt x="1" y="1"/>
                  </a:lnTo>
                  <a:lnTo>
                    <a:pt x="4" y="2"/>
                  </a:lnTo>
                  <a:lnTo>
                    <a:pt x="16" y="3"/>
                  </a:lnTo>
                  <a:lnTo>
                    <a:pt x="34" y="4"/>
                  </a:lnTo>
                  <a:lnTo>
                    <a:pt x="55" y="5"/>
                  </a:lnTo>
                  <a:lnTo>
                    <a:pt x="75" y="4"/>
                  </a:lnTo>
                  <a:lnTo>
                    <a:pt x="93" y="3"/>
                  </a:lnTo>
                  <a:lnTo>
                    <a:pt x="105" y="2"/>
                  </a:lnTo>
                  <a:lnTo>
                    <a:pt x="108" y="1"/>
                  </a:lnTo>
                  <a:lnTo>
                    <a:pt x="109" y="0"/>
                  </a:lnTo>
                  <a:lnTo>
                    <a:pt x="109" y="119"/>
                  </a:lnTo>
                </a:path>
              </a:pathLst>
            </a:custGeom>
            <a:solidFill>
              <a:srgbClr val="8CF4EA"/>
            </a:solidFill>
            <a:ln w="12700" cap="rnd">
              <a:solidFill>
                <a:srgbClr val="000000"/>
              </a:solidFill>
              <a:round/>
              <a:headEnd/>
              <a:tailEnd/>
            </a:ln>
          </p:spPr>
          <p:txBody>
            <a:bodyPr/>
            <a:lstStyle/>
            <a:p>
              <a:endParaRPr lang="en-US"/>
            </a:p>
          </p:txBody>
        </p:sp>
        <p:sp>
          <p:nvSpPr>
            <p:cNvPr id="49397" name="Freeform 12"/>
            <p:cNvSpPr>
              <a:spLocks/>
            </p:cNvSpPr>
            <p:nvPr/>
          </p:nvSpPr>
          <p:spPr bwMode="auto">
            <a:xfrm>
              <a:off x="2437" y="2567"/>
              <a:ext cx="110" cy="11"/>
            </a:xfrm>
            <a:custGeom>
              <a:avLst/>
              <a:gdLst>
                <a:gd name="T0" fmla="*/ 55 w 110"/>
                <a:gd name="T1" fmla="*/ 10 h 11"/>
                <a:gd name="T2" fmla="*/ 75 w 110"/>
                <a:gd name="T3" fmla="*/ 9 h 11"/>
                <a:gd name="T4" fmla="*/ 93 w 110"/>
                <a:gd name="T5" fmla="*/ 9 h 11"/>
                <a:gd name="T6" fmla="*/ 105 w 110"/>
                <a:gd name="T7" fmla="*/ 7 h 11"/>
                <a:gd name="T8" fmla="*/ 108 w 110"/>
                <a:gd name="T9" fmla="*/ 6 h 11"/>
                <a:gd name="T10" fmla="*/ 109 w 110"/>
                <a:gd name="T11" fmla="*/ 5 h 11"/>
                <a:gd name="T12" fmla="*/ 108 w 110"/>
                <a:gd name="T13" fmla="*/ 4 h 11"/>
                <a:gd name="T14" fmla="*/ 108 w 110"/>
                <a:gd name="T15" fmla="*/ 4 h 11"/>
                <a:gd name="T16" fmla="*/ 105 w 110"/>
                <a:gd name="T17" fmla="*/ 3 h 11"/>
                <a:gd name="T18" fmla="*/ 99 w 110"/>
                <a:gd name="T19" fmla="*/ 2 h 11"/>
                <a:gd name="T20" fmla="*/ 93 w 110"/>
                <a:gd name="T21" fmla="*/ 1 h 11"/>
                <a:gd name="T22" fmla="*/ 85 w 110"/>
                <a:gd name="T23" fmla="*/ 1 h 11"/>
                <a:gd name="T24" fmla="*/ 75 w 110"/>
                <a:gd name="T25" fmla="*/ 0 h 11"/>
                <a:gd name="T26" fmla="*/ 55 w 110"/>
                <a:gd name="T27" fmla="*/ 0 h 11"/>
                <a:gd name="T28" fmla="*/ 34 w 110"/>
                <a:gd name="T29" fmla="*/ 0 h 11"/>
                <a:gd name="T30" fmla="*/ 24 w 110"/>
                <a:gd name="T31" fmla="*/ 1 h 11"/>
                <a:gd name="T32" fmla="*/ 16 w 110"/>
                <a:gd name="T33" fmla="*/ 1 h 11"/>
                <a:gd name="T34" fmla="*/ 10 w 110"/>
                <a:gd name="T35" fmla="*/ 2 h 11"/>
                <a:gd name="T36" fmla="*/ 4 w 110"/>
                <a:gd name="T37" fmla="*/ 3 h 11"/>
                <a:gd name="T38" fmla="*/ 1 w 110"/>
                <a:gd name="T39" fmla="*/ 4 h 11"/>
                <a:gd name="T40" fmla="*/ 0 w 110"/>
                <a:gd name="T41" fmla="*/ 4 h 11"/>
                <a:gd name="T42" fmla="*/ 0 w 110"/>
                <a:gd name="T43" fmla="*/ 5 h 11"/>
                <a:gd name="T44" fmla="*/ 1 w 110"/>
                <a:gd name="T45" fmla="*/ 6 h 11"/>
                <a:gd name="T46" fmla="*/ 4 w 110"/>
                <a:gd name="T47" fmla="*/ 7 h 11"/>
                <a:gd name="T48" fmla="*/ 16 w 110"/>
                <a:gd name="T49" fmla="*/ 9 h 11"/>
                <a:gd name="T50" fmla="*/ 34 w 110"/>
                <a:gd name="T51" fmla="*/ 9 h 11"/>
                <a:gd name="T52" fmla="*/ 55 w 110"/>
                <a:gd name="T53" fmla="*/ 10 h 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0"/>
                <a:gd name="T82" fmla="*/ 0 h 11"/>
                <a:gd name="T83" fmla="*/ 110 w 110"/>
                <a:gd name="T84" fmla="*/ 11 h 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0" h="11">
                  <a:moveTo>
                    <a:pt x="55" y="10"/>
                  </a:moveTo>
                  <a:lnTo>
                    <a:pt x="75" y="9"/>
                  </a:lnTo>
                  <a:lnTo>
                    <a:pt x="93" y="9"/>
                  </a:lnTo>
                  <a:lnTo>
                    <a:pt x="105" y="7"/>
                  </a:lnTo>
                  <a:lnTo>
                    <a:pt x="108" y="6"/>
                  </a:lnTo>
                  <a:lnTo>
                    <a:pt x="109" y="5"/>
                  </a:lnTo>
                  <a:lnTo>
                    <a:pt x="108" y="4"/>
                  </a:lnTo>
                  <a:lnTo>
                    <a:pt x="105" y="3"/>
                  </a:lnTo>
                  <a:lnTo>
                    <a:pt x="99" y="2"/>
                  </a:lnTo>
                  <a:lnTo>
                    <a:pt x="93" y="1"/>
                  </a:lnTo>
                  <a:lnTo>
                    <a:pt x="85" y="1"/>
                  </a:lnTo>
                  <a:lnTo>
                    <a:pt x="75" y="0"/>
                  </a:lnTo>
                  <a:lnTo>
                    <a:pt x="55" y="0"/>
                  </a:lnTo>
                  <a:lnTo>
                    <a:pt x="34" y="0"/>
                  </a:lnTo>
                  <a:lnTo>
                    <a:pt x="24" y="1"/>
                  </a:lnTo>
                  <a:lnTo>
                    <a:pt x="16" y="1"/>
                  </a:lnTo>
                  <a:lnTo>
                    <a:pt x="10" y="2"/>
                  </a:lnTo>
                  <a:lnTo>
                    <a:pt x="4" y="3"/>
                  </a:lnTo>
                  <a:lnTo>
                    <a:pt x="1" y="4"/>
                  </a:lnTo>
                  <a:lnTo>
                    <a:pt x="0" y="4"/>
                  </a:lnTo>
                  <a:lnTo>
                    <a:pt x="0" y="5"/>
                  </a:lnTo>
                  <a:lnTo>
                    <a:pt x="1" y="6"/>
                  </a:lnTo>
                  <a:lnTo>
                    <a:pt x="4" y="7"/>
                  </a:lnTo>
                  <a:lnTo>
                    <a:pt x="16" y="9"/>
                  </a:lnTo>
                  <a:lnTo>
                    <a:pt x="34" y="9"/>
                  </a:lnTo>
                  <a:lnTo>
                    <a:pt x="55" y="10"/>
                  </a:lnTo>
                </a:path>
              </a:pathLst>
            </a:custGeom>
            <a:solidFill>
              <a:srgbClr val="B3FFFF"/>
            </a:solidFill>
            <a:ln w="12700" cap="rnd">
              <a:solidFill>
                <a:srgbClr val="000000"/>
              </a:solidFill>
              <a:round/>
              <a:headEnd/>
              <a:tailEnd/>
            </a:ln>
          </p:spPr>
          <p:txBody>
            <a:bodyPr/>
            <a:lstStyle/>
            <a:p>
              <a:endParaRPr lang="en-US"/>
            </a:p>
          </p:txBody>
        </p:sp>
        <p:sp>
          <p:nvSpPr>
            <p:cNvPr id="49398" name="Freeform 13"/>
            <p:cNvSpPr>
              <a:spLocks/>
            </p:cNvSpPr>
            <p:nvPr/>
          </p:nvSpPr>
          <p:spPr bwMode="auto">
            <a:xfrm>
              <a:off x="2437" y="2449"/>
              <a:ext cx="110" cy="9"/>
            </a:xfrm>
            <a:custGeom>
              <a:avLst/>
              <a:gdLst>
                <a:gd name="T0" fmla="*/ 55 w 110"/>
                <a:gd name="T1" fmla="*/ 8 h 9"/>
                <a:gd name="T2" fmla="*/ 75 w 110"/>
                <a:gd name="T3" fmla="*/ 8 h 9"/>
                <a:gd name="T4" fmla="*/ 93 w 110"/>
                <a:gd name="T5" fmla="*/ 7 h 9"/>
                <a:gd name="T6" fmla="*/ 105 w 110"/>
                <a:gd name="T7" fmla="*/ 6 h 9"/>
                <a:gd name="T8" fmla="*/ 108 w 110"/>
                <a:gd name="T9" fmla="*/ 5 h 9"/>
                <a:gd name="T10" fmla="*/ 109 w 110"/>
                <a:gd name="T11" fmla="*/ 4 h 9"/>
                <a:gd name="T12" fmla="*/ 108 w 110"/>
                <a:gd name="T13" fmla="*/ 4 h 9"/>
                <a:gd name="T14" fmla="*/ 108 w 110"/>
                <a:gd name="T15" fmla="*/ 3 h 9"/>
                <a:gd name="T16" fmla="*/ 105 w 110"/>
                <a:gd name="T17" fmla="*/ 2 h 9"/>
                <a:gd name="T18" fmla="*/ 99 w 110"/>
                <a:gd name="T19" fmla="*/ 2 h 9"/>
                <a:gd name="T20" fmla="*/ 93 w 110"/>
                <a:gd name="T21" fmla="*/ 1 h 9"/>
                <a:gd name="T22" fmla="*/ 85 w 110"/>
                <a:gd name="T23" fmla="*/ 0 h 9"/>
                <a:gd name="T24" fmla="*/ 75 w 110"/>
                <a:gd name="T25" fmla="*/ 0 h 9"/>
                <a:gd name="T26" fmla="*/ 55 w 110"/>
                <a:gd name="T27" fmla="*/ 0 h 9"/>
                <a:gd name="T28" fmla="*/ 34 w 110"/>
                <a:gd name="T29" fmla="*/ 0 h 9"/>
                <a:gd name="T30" fmla="*/ 24 w 110"/>
                <a:gd name="T31" fmla="*/ 0 h 9"/>
                <a:gd name="T32" fmla="*/ 16 w 110"/>
                <a:gd name="T33" fmla="*/ 1 h 9"/>
                <a:gd name="T34" fmla="*/ 10 w 110"/>
                <a:gd name="T35" fmla="*/ 2 h 9"/>
                <a:gd name="T36" fmla="*/ 4 w 110"/>
                <a:gd name="T37" fmla="*/ 2 h 9"/>
                <a:gd name="T38" fmla="*/ 1 w 110"/>
                <a:gd name="T39" fmla="*/ 3 h 9"/>
                <a:gd name="T40" fmla="*/ 0 w 110"/>
                <a:gd name="T41" fmla="*/ 4 h 9"/>
                <a:gd name="T42" fmla="*/ 0 w 110"/>
                <a:gd name="T43" fmla="*/ 4 h 9"/>
                <a:gd name="T44" fmla="*/ 1 w 110"/>
                <a:gd name="T45" fmla="*/ 5 h 9"/>
                <a:gd name="T46" fmla="*/ 4 w 110"/>
                <a:gd name="T47" fmla="*/ 6 h 9"/>
                <a:gd name="T48" fmla="*/ 16 w 110"/>
                <a:gd name="T49" fmla="*/ 7 h 9"/>
                <a:gd name="T50" fmla="*/ 34 w 110"/>
                <a:gd name="T51" fmla="*/ 8 h 9"/>
                <a:gd name="T52" fmla="*/ 55 w 110"/>
                <a:gd name="T53" fmla="*/ 8 h 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0"/>
                <a:gd name="T82" fmla="*/ 0 h 9"/>
                <a:gd name="T83" fmla="*/ 110 w 110"/>
                <a:gd name="T84" fmla="*/ 9 h 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0" h="9">
                  <a:moveTo>
                    <a:pt x="55" y="8"/>
                  </a:moveTo>
                  <a:lnTo>
                    <a:pt x="75" y="8"/>
                  </a:lnTo>
                  <a:lnTo>
                    <a:pt x="93" y="7"/>
                  </a:lnTo>
                  <a:lnTo>
                    <a:pt x="105" y="6"/>
                  </a:lnTo>
                  <a:lnTo>
                    <a:pt x="108" y="5"/>
                  </a:lnTo>
                  <a:lnTo>
                    <a:pt x="109" y="4"/>
                  </a:lnTo>
                  <a:lnTo>
                    <a:pt x="108" y="4"/>
                  </a:lnTo>
                  <a:lnTo>
                    <a:pt x="108" y="3"/>
                  </a:lnTo>
                  <a:lnTo>
                    <a:pt x="105" y="2"/>
                  </a:lnTo>
                  <a:lnTo>
                    <a:pt x="99" y="2"/>
                  </a:lnTo>
                  <a:lnTo>
                    <a:pt x="93" y="1"/>
                  </a:lnTo>
                  <a:lnTo>
                    <a:pt x="85" y="0"/>
                  </a:lnTo>
                  <a:lnTo>
                    <a:pt x="75" y="0"/>
                  </a:lnTo>
                  <a:lnTo>
                    <a:pt x="55" y="0"/>
                  </a:lnTo>
                  <a:lnTo>
                    <a:pt x="34" y="0"/>
                  </a:lnTo>
                  <a:lnTo>
                    <a:pt x="24" y="0"/>
                  </a:lnTo>
                  <a:lnTo>
                    <a:pt x="16" y="1"/>
                  </a:lnTo>
                  <a:lnTo>
                    <a:pt x="10" y="2"/>
                  </a:lnTo>
                  <a:lnTo>
                    <a:pt x="4" y="2"/>
                  </a:lnTo>
                  <a:lnTo>
                    <a:pt x="1" y="3"/>
                  </a:lnTo>
                  <a:lnTo>
                    <a:pt x="0" y="4"/>
                  </a:lnTo>
                  <a:lnTo>
                    <a:pt x="1" y="5"/>
                  </a:lnTo>
                  <a:lnTo>
                    <a:pt x="4" y="6"/>
                  </a:lnTo>
                  <a:lnTo>
                    <a:pt x="16" y="7"/>
                  </a:lnTo>
                  <a:lnTo>
                    <a:pt x="34" y="8"/>
                  </a:lnTo>
                  <a:lnTo>
                    <a:pt x="55" y="8"/>
                  </a:lnTo>
                </a:path>
              </a:pathLst>
            </a:custGeom>
            <a:solidFill>
              <a:srgbClr val="B3FFFF"/>
            </a:solidFill>
            <a:ln w="12700" cap="rnd">
              <a:solidFill>
                <a:srgbClr val="000000"/>
              </a:solidFill>
              <a:round/>
              <a:headEnd/>
              <a:tailEnd/>
            </a:ln>
          </p:spPr>
          <p:txBody>
            <a:bodyPr/>
            <a:lstStyle/>
            <a:p>
              <a:endParaRPr lang="en-US"/>
            </a:p>
          </p:txBody>
        </p:sp>
        <p:sp>
          <p:nvSpPr>
            <p:cNvPr id="49399" name="Freeform 14"/>
            <p:cNvSpPr>
              <a:spLocks/>
            </p:cNvSpPr>
            <p:nvPr/>
          </p:nvSpPr>
          <p:spPr bwMode="auto">
            <a:xfrm>
              <a:off x="2437" y="2567"/>
              <a:ext cx="110" cy="11"/>
            </a:xfrm>
            <a:custGeom>
              <a:avLst/>
              <a:gdLst>
                <a:gd name="T0" fmla="*/ 55 w 110"/>
                <a:gd name="T1" fmla="*/ 10 h 11"/>
                <a:gd name="T2" fmla="*/ 75 w 110"/>
                <a:gd name="T3" fmla="*/ 9 h 11"/>
                <a:gd name="T4" fmla="*/ 93 w 110"/>
                <a:gd name="T5" fmla="*/ 9 h 11"/>
                <a:gd name="T6" fmla="*/ 105 w 110"/>
                <a:gd name="T7" fmla="*/ 7 h 11"/>
                <a:gd name="T8" fmla="*/ 108 w 110"/>
                <a:gd name="T9" fmla="*/ 6 h 11"/>
                <a:gd name="T10" fmla="*/ 109 w 110"/>
                <a:gd name="T11" fmla="*/ 5 h 11"/>
                <a:gd name="T12" fmla="*/ 108 w 110"/>
                <a:gd name="T13" fmla="*/ 4 h 11"/>
                <a:gd name="T14" fmla="*/ 108 w 110"/>
                <a:gd name="T15" fmla="*/ 4 h 11"/>
                <a:gd name="T16" fmla="*/ 105 w 110"/>
                <a:gd name="T17" fmla="*/ 3 h 11"/>
                <a:gd name="T18" fmla="*/ 99 w 110"/>
                <a:gd name="T19" fmla="*/ 2 h 11"/>
                <a:gd name="T20" fmla="*/ 93 w 110"/>
                <a:gd name="T21" fmla="*/ 1 h 11"/>
                <a:gd name="T22" fmla="*/ 85 w 110"/>
                <a:gd name="T23" fmla="*/ 1 h 11"/>
                <a:gd name="T24" fmla="*/ 75 w 110"/>
                <a:gd name="T25" fmla="*/ 0 h 11"/>
                <a:gd name="T26" fmla="*/ 55 w 110"/>
                <a:gd name="T27" fmla="*/ 0 h 11"/>
                <a:gd name="T28" fmla="*/ 34 w 110"/>
                <a:gd name="T29" fmla="*/ 0 h 11"/>
                <a:gd name="T30" fmla="*/ 24 w 110"/>
                <a:gd name="T31" fmla="*/ 1 h 11"/>
                <a:gd name="T32" fmla="*/ 16 w 110"/>
                <a:gd name="T33" fmla="*/ 1 h 11"/>
                <a:gd name="T34" fmla="*/ 10 w 110"/>
                <a:gd name="T35" fmla="*/ 2 h 11"/>
                <a:gd name="T36" fmla="*/ 4 w 110"/>
                <a:gd name="T37" fmla="*/ 3 h 11"/>
                <a:gd name="T38" fmla="*/ 1 w 110"/>
                <a:gd name="T39" fmla="*/ 4 h 11"/>
                <a:gd name="T40" fmla="*/ 0 w 110"/>
                <a:gd name="T41" fmla="*/ 4 h 11"/>
                <a:gd name="T42" fmla="*/ 0 w 110"/>
                <a:gd name="T43" fmla="*/ 5 h 11"/>
                <a:gd name="T44" fmla="*/ 1 w 110"/>
                <a:gd name="T45" fmla="*/ 6 h 11"/>
                <a:gd name="T46" fmla="*/ 4 w 110"/>
                <a:gd name="T47" fmla="*/ 7 h 11"/>
                <a:gd name="T48" fmla="*/ 16 w 110"/>
                <a:gd name="T49" fmla="*/ 9 h 11"/>
                <a:gd name="T50" fmla="*/ 34 w 110"/>
                <a:gd name="T51" fmla="*/ 9 h 11"/>
                <a:gd name="T52" fmla="*/ 55 w 110"/>
                <a:gd name="T53" fmla="*/ 10 h 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0"/>
                <a:gd name="T82" fmla="*/ 0 h 11"/>
                <a:gd name="T83" fmla="*/ 110 w 110"/>
                <a:gd name="T84" fmla="*/ 11 h 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0" h="11">
                  <a:moveTo>
                    <a:pt x="55" y="10"/>
                  </a:moveTo>
                  <a:lnTo>
                    <a:pt x="75" y="9"/>
                  </a:lnTo>
                  <a:lnTo>
                    <a:pt x="93" y="9"/>
                  </a:lnTo>
                  <a:lnTo>
                    <a:pt x="105" y="7"/>
                  </a:lnTo>
                  <a:lnTo>
                    <a:pt x="108" y="6"/>
                  </a:lnTo>
                  <a:lnTo>
                    <a:pt x="109" y="5"/>
                  </a:lnTo>
                  <a:lnTo>
                    <a:pt x="108" y="4"/>
                  </a:lnTo>
                  <a:lnTo>
                    <a:pt x="105" y="3"/>
                  </a:lnTo>
                  <a:lnTo>
                    <a:pt x="99" y="2"/>
                  </a:lnTo>
                  <a:lnTo>
                    <a:pt x="93" y="1"/>
                  </a:lnTo>
                  <a:lnTo>
                    <a:pt x="85" y="1"/>
                  </a:lnTo>
                  <a:lnTo>
                    <a:pt x="75" y="0"/>
                  </a:lnTo>
                  <a:lnTo>
                    <a:pt x="55" y="0"/>
                  </a:lnTo>
                  <a:lnTo>
                    <a:pt x="34" y="0"/>
                  </a:lnTo>
                  <a:lnTo>
                    <a:pt x="24" y="1"/>
                  </a:lnTo>
                  <a:lnTo>
                    <a:pt x="16" y="1"/>
                  </a:lnTo>
                  <a:lnTo>
                    <a:pt x="10" y="2"/>
                  </a:lnTo>
                  <a:lnTo>
                    <a:pt x="4" y="3"/>
                  </a:lnTo>
                  <a:lnTo>
                    <a:pt x="1" y="4"/>
                  </a:lnTo>
                  <a:lnTo>
                    <a:pt x="0" y="4"/>
                  </a:lnTo>
                  <a:lnTo>
                    <a:pt x="0" y="5"/>
                  </a:lnTo>
                  <a:lnTo>
                    <a:pt x="1" y="6"/>
                  </a:lnTo>
                  <a:lnTo>
                    <a:pt x="4" y="7"/>
                  </a:lnTo>
                  <a:lnTo>
                    <a:pt x="16" y="9"/>
                  </a:lnTo>
                  <a:lnTo>
                    <a:pt x="34" y="9"/>
                  </a:lnTo>
                  <a:lnTo>
                    <a:pt x="55" y="1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00" name="Freeform 15"/>
            <p:cNvSpPr>
              <a:spLocks/>
            </p:cNvSpPr>
            <p:nvPr/>
          </p:nvSpPr>
          <p:spPr bwMode="auto">
            <a:xfrm>
              <a:off x="2437" y="2453"/>
              <a:ext cx="110" cy="125"/>
            </a:xfrm>
            <a:custGeom>
              <a:avLst/>
              <a:gdLst>
                <a:gd name="T0" fmla="*/ 109 w 110"/>
                <a:gd name="T1" fmla="*/ 119 h 125"/>
                <a:gd name="T2" fmla="*/ 108 w 110"/>
                <a:gd name="T3" fmla="*/ 120 h 125"/>
                <a:gd name="T4" fmla="*/ 105 w 110"/>
                <a:gd name="T5" fmla="*/ 121 h 125"/>
                <a:gd name="T6" fmla="*/ 93 w 110"/>
                <a:gd name="T7" fmla="*/ 123 h 125"/>
                <a:gd name="T8" fmla="*/ 75 w 110"/>
                <a:gd name="T9" fmla="*/ 123 h 125"/>
                <a:gd name="T10" fmla="*/ 55 w 110"/>
                <a:gd name="T11" fmla="*/ 124 h 125"/>
                <a:gd name="T12" fmla="*/ 34 w 110"/>
                <a:gd name="T13" fmla="*/ 123 h 125"/>
                <a:gd name="T14" fmla="*/ 16 w 110"/>
                <a:gd name="T15" fmla="*/ 123 h 125"/>
                <a:gd name="T16" fmla="*/ 4 w 110"/>
                <a:gd name="T17" fmla="*/ 121 h 125"/>
                <a:gd name="T18" fmla="*/ 1 w 110"/>
                <a:gd name="T19" fmla="*/ 120 h 125"/>
                <a:gd name="T20" fmla="*/ 0 w 110"/>
                <a:gd name="T21" fmla="*/ 119 h 125"/>
                <a:gd name="T22" fmla="*/ 0 w 110"/>
                <a:gd name="T23" fmla="*/ 0 h 125"/>
                <a:gd name="T24" fmla="*/ 1 w 110"/>
                <a:gd name="T25" fmla="*/ 1 h 125"/>
                <a:gd name="T26" fmla="*/ 4 w 110"/>
                <a:gd name="T27" fmla="*/ 2 h 125"/>
                <a:gd name="T28" fmla="*/ 16 w 110"/>
                <a:gd name="T29" fmla="*/ 3 h 125"/>
                <a:gd name="T30" fmla="*/ 34 w 110"/>
                <a:gd name="T31" fmla="*/ 4 h 125"/>
                <a:gd name="T32" fmla="*/ 55 w 110"/>
                <a:gd name="T33" fmla="*/ 5 h 125"/>
                <a:gd name="T34" fmla="*/ 75 w 110"/>
                <a:gd name="T35" fmla="*/ 4 h 125"/>
                <a:gd name="T36" fmla="*/ 93 w 110"/>
                <a:gd name="T37" fmla="*/ 3 h 125"/>
                <a:gd name="T38" fmla="*/ 105 w 110"/>
                <a:gd name="T39" fmla="*/ 2 h 125"/>
                <a:gd name="T40" fmla="*/ 108 w 110"/>
                <a:gd name="T41" fmla="*/ 1 h 125"/>
                <a:gd name="T42" fmla="*/ 109 w 110"/>
                <a:gd name="T43" fmla="*/ 0 h 125"/>
                <a:gd name="T44" fmla="*/ 109 w 110"/>
                <a:gd name="T45" fmla="*/ 119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
                <a:gd name="T70" fmla="*/ 0 h 125"/>
                <a:gd name="T71" fmla="*/ 110 w 110"/>
                <a:gd name="T72" fmla="*/ 125 h 1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 h="125">
                  <a:moveTo>
                    <a:pt x="109" y="119"/>
                  </a:moveTo>
                  <a:lnTo>
                    <a:pt x="108" y="120"/>
                  </a:lnTo>
                  <a:lnTo>
                    <a:pt x="105" y="121"/>
                  </a:lnTo>
                  <a:lnTo>
                    <a:pt x="93" y="123"/>
                  </a:lnTo>
                  <a:lnTo>
                    <a:pt x="75" y="123"/>
                  </a:lnTo>
                  <a:lnTo>
                    <a:pt x="55" y="124"/>
                  </a:lnTo>
                  <a:lnTo>
                    <a:pt x="34" y="123"/>
                  </a:lnTo>
                  <a:lnTo>
                    <a:pt x="16" y="123"/>
                  </a:lnTo>
                  <a:lnTo>
                    <a:pt x="4" y="121"/>
                  </a:lnTo>
                  <a:lnTo>
                    <a:pt x="1" y="120"/>
                  </a:lnTo>
                  <a:lnTo>
                    <a:pt x="0" y="119"/>
                  </a:lnTo>
                  <a:lnTo>
                    <a:pt x="0" y="0"/>
                  </a:lnTo>
                  <a:lnTo>
                    <a:pt x="1" y="1"/>
                  </a:lnTo>
                  <a:lnTo>
                    <a:pt x="4" y="2"/>
                  </a:lnTo>
                  <a:lnTo>
                    <a:pt x="16" y="3"/>
                  </a:lnTo>
                  <a:lnTo>
                    <a:pt x="34" y="4"/>
                  </a:lnTo>
                  <a:lnTo>
                    <a:pt x="55" y="5"/>
                  </a:lnTo>
                  <a:lnTo>
                    <a:pt x="75" y="4"/>
                  </a:lnTo>
                  <a:lnTo>
                    <a:pt x="93" y="3"/>
                  </a:lnTo>
                  <a:lnTo>
                    <a:pt x="105" y="2"/>
                  </a:lnTo>
                  <a:lnTo>
                    <a:pt x="108" y="1"/>
                  </a:lnTo>
                  <a:lnTo>
                    <a:pt x="109" y="0"/>
                  </a:lnTo>
                  <a:lnTo>
                    <a:pt x="109" y="119"/>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01" name="Freeform 16"/>
            <p:cNvSpPr>
              <a:spLocks/>
            </p:cNvSpPr>
            <p:nvPr/>
          </p:nvSpPr>
          <p:spPr bwMode="auto">
            <a:xfrm>
              <a:off x="2437" y="2567"/>
              <a:ext cx="110" cy="11"/>
            </a:xfrm>
            <a:custGeom>
              <a:avLst/>
              <a:gdLst>
                <a:gd name="T0" fmla="*/ 55 w 110"/>
                <a:gd name="T1" fmla="*/ 10 h 11"/>
                <a:gd name="T2" fmla="*/ 75 w 110"/>
                <a:gd name="T3" fmla="*/ 9 h 11"/>
                <a:gd name="T4" fmla="*/ 93 w 110"/>
                <a:gd name="T5" fmla="*/ 9 h 11"/>
                <a:gd name="T6" fmla="*/ 105 w 110"/>
                <a:gd name="T7" fmla="*/ 7 h 11"/>
                <a:gd name="T8" fmla="*/ 108 w 110"/>
                <a:gd name="T9" fmla="*/ 6 h 11"/>
                <a:gd name="T10" fmla="*/ 109 w 110"/>
                <a:gd name="T11" fmla="*/ 5 h 11"/>
                <a:gd name="T12" fmla="*/ 108 w 110"/>
                <a:gd name="T13" fmla="*/ 4 h 11"/>
                <a:gd name="T14" fmla="*/ 108 w 110"/>
                <a:gd name="T15" fmla="*/ 4 h 11"/>
                <a:gd name="T16" fmla="*/ 105 w 110"/>
                <a:gd name="T17" fmla="*/ 3 h 11"/>
                <a:gd name="T18" fmla="*/ 99 w 110"/>
                <a:gd name="T19" fmla="*/ 2 h 11"/>
                <a:gd name="T20" fmla="*/ 93 w 110"/>
                <a:gd name="T21" fmla="*/ 1 h 11"/>
                <a:gd name="T22" fmla="*/ 85 w 110"/>
                <a:gd name="T23" fmla="*/ 1 h 11"/>
                <a:gd name="T24" fmla="*/ 75 w 110"/>
                <a:gd name="T25" fmla="*/ 0 h 11"/>
                <a:gd name="T26" fmla="*/ 55 w 110"/>
                <a:gd name="T27" fmla="*/ 0 h 11"/>
                <a:gd name="T28" fmla="*/ 34 w 110"/>
                <a:gd name="T29" fmla="*/ 0 h 11"/>
                <a:gd name="T30" fmla="*/ 24 w 110"/>
                <a:gd name="T31" fmla="*/ 1 h 11"/>
                <a:gd name="T32" fmla="*/ 16 w 110"/>
                <a:gd name="T33" fmla="*/ 1 h 11"/>
                <a:gd name="T34" fmla="*/ 10 w 110"/>
                <a:gd name="T35" fmla="*/ 2 h 11"/>
                <a:gd name="T36" fmla="*/ 4 w 110"/>
                <a:gd name="T37" fmla="*/ 3 h 11"/>
                <a:gd name="T38" fmla="*/ 1 w 110"/>
                <a:gd name="T39" fmla="*/ 4 h 11"/>
                <a:gd name="T40" fmla="*/ 0 w 110"/>
                <a:gd name="T41" fmla="*/ 4 h 11"/>
                <a:gd name="T42" fmla="*/ 0 w 110"/>
                <a:gd name="T43" fmla="*/ 5 h 11"/>
                <a:gd name="T44" fmla="*/ 1 w 110"/>
                <a:gd name="T45" fmla="*/ 6 h 11"/>
                <a:gd name="T46" fmla="*/ 4 w 110"/>
                <a:gd name="T47" fmla="*/ 7 h 11"/>
                <a:gd name="T48" fmla="*/ 16 w 110"/>
                <a:gd name="T49" fmla="*/ 9 h 11"/>
                <a:gd name="T50" fmla="*/ 34 w 110"/>
                <a:gd name="T51" fmla="*/ 9 h 11"/>
                <a:gd name="T52" fmla="*/ 55 w 110"/>
                <a:gd name="T53" fmla="*/ 10 h 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0"/>
                <a:gd name="T82" fmla="*/ 0 h 11"/>
                <a:gd name="T83" fmla="*/ 110 w 110"/>
                <a:gd name="T84" fmla="*/ 11 h 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0" h="11">
                  <a:moveTo>
                    <a:pt x="55" y="10"/>
                  </a:moveTo>
                  <a:lnTo>
                    <a:pt x="75" y="9"/>
                  </a:lnTo>
                  <a:lnTo>
                    <a:pt x="93" y="9"/>
                  </a:lnTo>
                  <a:lnTo>
                    <a:pt x="105" y="7"/>
                  </a:lnTo>
                  <a:lnTo>
                    <a:pt x="108" y="6"/>
                  </a:lnTo>
                  <a:lnTo>
                    <a:pt x="109" y="5"/>
                  </a:lnTo>
                  <a:lnTo>
                    <a:pt x="108" y="4"/>
                  </a:lnTo>
                  <a:lnTo>
                    <a:pt x="105" y="3"/>
                  </a:lnTo>
                  <a:lnTo>
                    <a:pt x="99" y="2"/>
                  </a:lnTo>
                  <a:lnTo>
                    <a:pt x="93" y="1"/>
                  </a:lnTo>
                  <a:lnTo>
                    <a:pt x="85" y="1"/>
                  </a:lnTo>
                  <a:lnTo>
                    <a:pt x="75" y="0"/>
                  </a:lnTo>
                  <a:lnTo>
                    <a:pt x="55" y="0"/>
                  </a:lnTo>
                  <a:lnTo>
                    <a:pt x="34" y="0"/>
                  </a:lnTo>
                  <a:lnTo>
                    <a:pt x="24" y="1"/>
                  </a:lnTo>
                  <a:lnTo>
                    <a:pt x="16" y="1"/>
                  </a:lnTo>
                  <a:lnTo>
                    <a:pt x="10" y="2"/>
                  </a:lnTo>
                  <a:lnTo>
                    <a:pt x="4" y="3"/>
                  </a:lnTo>
                  <a:lnTo>
                    <a:pt x="1" y="4"/>
                  </a:lnTo>
                  <a:lnTo>
                    <a:pt x="0" y="4"/>
                  </a:lnTo>
                  <a:lnTo>
                    <a:pt x="0" y="5"/>
                  </a:lnTo>
                  <a:lnTo>
                    <a:pt x="1" y="6"/>
                  </a:lnTo>
                  <a:lnTo>
                    <a:pt x="4" y="7"/>
                  </a:lnTo>
                  <a:lnTo>
                    <a:pt x="16" y="9"/>
                  </a:lnTo>
                  <a:lnTo>
                    <a:pt x="34" y="9"/>
                  </a:lnTo>
                  <a:lnTo>
                    <a:pt x="55" y="1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02" name="Freeform 17"/>
            <p:cNvSpPr>
              <a:spLocks/>
            </p:cNvSpPr>
            <p:nvPr/>
          </p:nvSpPr>
          <p:spPr bwMode="auto">
            <a:xfrm>
              <a:off x="2437" y="2449"/>
              <a:ext cx="110" cy="9"/>
            </a:xfrm>
            <a:custGeom>
              <a:avLst/>
              <a:gdLst>
                <a:gd name="T0" fmla="*/ 55 w 110"/>
                <a:gd name="T1" fmla="*/ 8 h 9"/>
                <a:gd name="T2" fmla="*/ 75 w 110"/>
                <a:gd name="T3" fmla="*/ 8 h 9"/>
                <a:gd name="T4" fmla="*/ 93 w 110"/>
                <a:gd name="T5" fmla="*/ 7 h 9"/>
                <a:gd name="T6" fmla="*/ 105 w 110"/>
                <a:gd name="T7" fmla="*/ 6 h 9"/>
                <a:gd name="T8" fmla="*/ 108 w 110"/>
                <a:gd name="T9" fmla="*/ 5 h 9"/>
                <a:gd name="T10" fmla="*/ 109 w 110"/>
                <a:gd name="T11" fmla="*/ 4 h 9"/>
                <a:gd name="T12" fmla="*/ 108 w 110"/>
                <a:gd name="T13" fmla="*/ 4 h 9"/>
                <a:gd name="T14" fmla="*/ 108 w 110"/>
                <a:gd name="T15" fmla="*/ 3 h 9"/>
                <a:gd name="T16" fmla="*/ 105 w 110"/>
                <a:gd name="T17" fmla="*/ 2 h 9"/>
                <a:gd name="T18" fmla="*/ 99 w 110"/>
                <a:gd name="T19" fmla="*/ 2 h 9"/>
                <a:gd name="T20" fmla="*/ 93 w 110"/>
                <a:gd name="T21" fmla="*/ 1 h 9"/>
                <a:gd name="T22" fmla="*/ 85 w 110"/>
                <a:gd name="T23" fmla="*/ 0 h 9"/>
                <a:gd name="T24" fmla="*/ 75 w 110"/>
                <a:gd name="T25" fmla="*/ 0 h 9"/>
                <a:gd name="T26" fmla="*/ 55 w 110"/>
                <a:gd name="T27" fmla="*/ 0 h 9"/>
                <a:gd name="T28" fmla="*/ 34 w 110"/>
                <a:gd name="T29" fmla="*/ 0 h 9"/>
                <a:gd name="T30" fmla="*/ 24 w 110"/>
                <a:gd name="T31" fmla="*/ 0 h 9"/>
                <a:gd name="T32" fmla="*/ 16 w 110"/>
                <a:gd name="T33" fmla="*/ 1 h 9"/>
                <a:gd name="T34" fmla="*/ 10 w 110"/>
                <a:gd name="T35" fmla="*/ 2 h 9"/>
                <a:gd name="T36" fmla="*/ 4 w 110"/>
                <a:gd name="T37" fmla="*/ 2 h 9"/>
                <a:gd name="T38" fmla="*/ 1 w 110"/>
                <a:gd name="T39" fmla="*/ 3 h 9"/>
                <a:gd name="T40" fmla="*/ 0 w 110"/>
                <a:gd name="T41" fmla="*/ 4 h 9"/>
                <a:gd name="T42" fmla="*/ 0 w 110"/>
                <a:gd name="T43" fmla="*/ 4 h 9"/>
                <a:gd name="T44" fmla="*/ 1 w 110"/>
                <a:gd name="T45" fmla="*/ 5 h 9"/>
                <a:gd name="T46" fmla="*/ 4 w 110"/>
                <a:gd name="T47" fmla="*/ 6 h 9"/>
                <a:gd name="T48" fmla="*/ 16 w 110"/>
                <a:gd name="T49" fmla="*/ 7 h 9"/>
                <a:gd name="T50" fmla="*/ 34 w 110"/>
                <a:gd name="T51" fmla="*/ 8 h 9"/>
                <a:gd name="T52" fmla="*/ 55 w 110"/>
                <a:gd name="T53" fmla="*/ 8 h 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0"/>
                <a:gd name="T82" fmla="*/ 0 h 9"/>
                <a:gd name="T83" fmla="*/ 110 w 110"/>
                <a:gd name="T84" fmla="*/ 9 h 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0" h="9">
                  <a:moveTo>
                    <a:pt x="55" y="8"/>
                  </a:moveTo>
                  <a:lnTo>
                    <a:pt x="75" y="8"/>
                  </a:lnTo>
                  <a:lnTo>
                    <a:pt x="93" y="7"/>
                  </a:lnTo>
                  <a:lnTo>
                    <a:pt x="105" y="6"/>
                  </a:lnTo>
                  <a:lnTo>
                    <a:pt x="108" y="5"/>
                  </a:lnTo>
                  <a:lnTo>
                    <a:pt x="109" y="4"/>
                  </a:lnTo>
                  <a:lnTo>
                    <a:pt x="108" y="4"/>
                  </a:lnTo>
                  <a:lnTo>
                    <a:pt x="108" y="3"/>
                  </a:lnTo>
                  <a:lnTo>
                    <a:pt x="105" y="2"/>
                  </a:lnTo>
                  <a:lnTo>
                    <a:pt x="99" y="2"/>
                  </a:lnTo>
                  <a:lnTo>
                    <a:pt x="93" y="1"/>
                  </a:lnTo>
                  <a:lnTo>
                    <a:pt x="85" y="0"/>
                  </a:lnTo>
                  <a:lnTo>
                    <a:pt x="75" y="0"/>
                  </a:lnTo>
                  <a:lnTo>
                    <a:pt x="55" y="0"/>
                  </a:lnTo>
                  <a:lnTo>
                    <a:pt x="34" y="0"/>
                  </a:lnTo>
                  <a:lnTo>
                    <a:pt x="24" y="0"/>
                  </a:lnTo>
                  <a:lnTo>
                    <a:pt x="16" y="1"/>
                  </a:lnTo>
                  <a:lnTo>
                    <a:pt x="10" y="2"/>
                  </a:lnTo>
                  <a:lnTo>
                    <a:pt x="4" y="2"/>
                  </a:lnTo>
                  <a:lnTo>
                    <a:pt x="1" y="3"/>
                  </a:lnTo>
                  <a:lnTo>
                    <a:pt x="0" y="4"/>
                  </a:lnTo>
                  <a:lnTo>
                    <a:pt x="1" y="5"/>
                  </a:lnTo>
                  <a:lnTo>
                    <a:pt x="4" y="6"/>
                  </a:lnTo>
                  <a:lnTo>
                    <a:pt x="16" y="7"/>
                  </a:lnTo>
                  <a:lnTo>
                    <a:pt x="34" y="8"/>
                  </a:lnTo>
                  <a:lnTo>
                    <a:pt x="55" y="8"/>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03" name="Freeform 18"/>
            <p:cNvSpPr>
              <a:spLocks/>
            </p:cNvSpPr>
            <p:nvPr/>
          </p:nvSpPr>
          <p:spPr bwMode="auto">
            <a:xfrm>
              <a:off x="2437" y="2449"/>
              <a:ext cx="110" cy="9"/>
            </a:xfrm>
            <a:custGeom>
              <a:avLst/>
              <a:gdLst>
                <a:gd name="T0" fmla="*/ 55 w 110"/>
                <a:gd name="T1" fmla="*/ 8 h 9"/>
                <a:gd name="T2" fmla="*/ 76 w 110"/>
                <a:gd name="T3" fmla="*/ 8 h 9"/>
                <a:gd name="T4" fmla="*/ 93 w 110"/>
                <a:gd name="T5" fmla="*/ 7 h 9"/>
                <a:gd name="T6" fmla="*/ 105 w 110"/>
                <a:gd name="T7" fmla="*/ 6 h 9"/>
                <a:gd name="T8" fmla="*/ 108 w 110"/>
                <a:gd name="T9" fmla="*/ 5 h 9"/>
                <a:gd name="T10" fmla="*/ 109 w 110"/>
                <a:gd name="T11" fmla="*/ 4 h 9"/>
                <a:gd name="T12" fmla="*/ 109 w 110"/>
                <a:gd name="T13" fmla="*/ 4 h 9"/>
                <a:gd name="T14" fmla="*/ 108 w 110"/>
                <a:gd name="T15" fmla="*/ 3 h 9"/>
                <a:gd name="T16" fmla="*/ 105 w 110"/>
                <a:gd name="T17" fmla="*/ 2 h 9"/>
                <a:gd name="T18" fmla="*/ 100 w 110"/>
                <a:gd name="T19" fmla="*/ 2 h 9"/>
                <a:gd name="T20" fmla="*/ 93 w 110"/>
                <a:gd name="T21" fmla="*/ 1 h 9"/>
                <a:gd name="T22" fmla="*/ 85 w 110"/>
                <a:gd name="T23" fmla="*/ 0 h 9"/>
                <a:gd name="T24" fmla="*/ 76 w 110"/>
                <a:gd name="T25" fmla="*/ 0 h 9"/>
                <a:gd name="T26" fmla="*/ 55 w 110"/>
                <a:gd name="T27" fmla="*/ 0 h 9"/>
                <a:gd name="T28" fmla="*/ 33 w 110"/>
                <a:gd name="T29" fmla="*/ 0 h 9"/>
                <a:gd name="T30" fmla="*/ 24 w 110"/>
                <a:gd name="T31" fmla="*/ 0 h 9"/>
                <a:gd name="T32" fmla="*/ 16 w 110"/>
                <a:gd name="T33" fmla="*/ 1 h 9"/>
                <a:gd name="T34" fmla="*/ 9 w 110"/>
                <a:gd name="T35" fmla="*/ 2 h 9"/>
                <a:gd name="T36" fmla="*/ 4 w 110"/>
                <a:gd name="T37" fmla="*/ 2 h 9"/>
                <a:gd name="T38" fmla="*/ 1 w 110"/>
                <a:gd name="T39" fmla="*/ 3 h 9"/>
                <a:gd name="T40" fmla="*/ 0 w 110"/>
                <a:gd name="T41" fmla="*/ 4 h 9"/>
                <a:gd name="T42" fmla="*/ 0 w 110"/>
                <a:gd name="T43" fmla="*/ 4 h 9"/>
                <a:gd name="T44" fmla="*/ 1 w 110"/>
                <a:gd name="T45" fmla="*/ 5 h 9"/>
                <a:gd name="T46" fmla="*/ 4 w 110"/>
                <a:gd name="T47" fmla="*/ 6 h 9"/>
                <a:gd name="T48" fmla="*/ 16 w 110"/>
                <a:gd name="T49" fmla="*/ 7 h 9"/>
                <a:gd name="T50" fmla="*/ 33 w 110"/>
                <a:gd name="T51" fmla="*/ 8 h 9"/>
                <a:gd name="T52" fmla="*/ 55 w 110"/>
                <a:gd name="T53" fmla="*/ 8 h 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0"/>
                <a:gd name="T82" fmla="*/ 0 h 9"/>
                <a:gd name="T83" fmla="*/ 110 w 110"/>
                <a:gd name="T84" fmla="*/ 9 h 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0" h="9">
                  <a:moveTo>
                    <a:pt x="55" y="8"/>
                  </a:moveTo>
                  <a:lnTo>
                    <a:pt x="76" y="8"/>
                  </a:lnTo>
                  <a:lnTo>
                    <a:pt x="93" y="7"/>
                  </a:lnTo>
                  <a:lnTo>
                    <a:pt x="105" y="6"/>
                  </a:lnTo>
                  <a:lnTo>
                    <a:pt x="108" y="5"/>
                  </a:lnTo>
                  <a:lnTo>
                    <a:pt x="109" y="4"/>
                  </a:lnTo>
                  <a:lnTo>
                    <a:pt x="108" y="3"/>
                  </a:lnTo>
                  <a:lnTo>
                    <a:pt x="105" y="2"/>
                  </a:lnTo>
                  <a:lnTo>
                    <a:pt x="100" y="2"/>
                  </a:lnTo>
                  <a:lnTo>
                    <a:pt x="93" y="1"/>
                  </a:lnTo>
                  <a:lnTo>
                    <a:pt x="85" y="0"/>
                  </a:lnTo>
                  <a:lnTo>
                    <a:pt x="76" y="0"/>
                  </a:lnTo>
                  <a:lnTo>
                    <a:pt x="55" y="0"/>
                  </a:lnTo>
                  <a:lnTo>
                    <a:pt x="33" y="0"/>
                  </a:lnTo>
                  <a:lnTo>
                    <a:pt x="24" y="0"/>
                  </a:lnTo>
                  <a:lnTo>
                    <a:pt x="16" y="1"/>
                  </a:lnTo>
                  <a:lnTo>
                    <a:pt x="9" y="2"/>
                  </a:lnTo>
                  <a:lnTo>
                    <a:pt x="4" y="2"/>
                  </a:lnTo>
                  <a:lnTo>
                    <a:pt x="1" y="3"/>
                  </a:lnTo>
                  <a:lnTo>
                    <a:pt x="0" y="4"/>
                  </a:lnTo>
                  <a:lnTo>
                    <a:pt x="1" y="5"/>
                  </a:lnTo>
                  <a:lnTo>
                    <a:pt x="4" y="6"/>
                  </a:lnTo>
                  <a:lnTo>
                    <a:pt x="16" y="7"/>
                  </a:lnTo>
                  <a:lnTo>
                    <a:pt x="33" y="8"/>
                  </a:lnTo>
                  <a:lnTo>
                    <a:pt x="55" y="8"/>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04" name="Freeform 19"/>
            <p:cNvSpPr>
              <a:spLocks/>
            </p:cNvSpPr>
            <p:nvPr/>
          </p:nvSpPr>
          <p:spPr bwMode="auto">
            <a:xfrm>
              <a:off x="2429" y="2453"/>
              <a:ext cx="121" cy="13"/>
            </a:xfrm>
            <a:custGeom>
              <a:avLst/>
              <a:gdLst>
                <a:gd name="T0" fmla="*/ 0 w 121"/>
                <a:gd name="T1" fmla="*/ 0 h 13"/>
                <a:gd name="T2" fmla="*/ 1 w 121"/>
                <a:gd name="T3" fmla="*/ 0 h 13"/>
                <a:gd name="T4" fmla="*/ 2 w 121"/>
                <a:gd name="T5" fmla="*/ 1 h 13"/>
                <a:gd name="T6" fmla="*/ 5 w 121"/>
                <a:gd name="T7" fmla="*/ 2 h 13"/>
                <a:gd name="T8" fmla="*/ 18 w 121"/>
                <a:gd name="T9" fmla="*/ 3 h 13"/>
                <a:gd name="T10" fmla="*/ 37 w 121"/>
                <a:gd name="T11" fmla="*/ 4 h 13"/>
                <a:gd name="T12" fmla="*/ 60 w 121"/>
                <a:gd name="T13" fmla="*/ 4 h 13"/>
                <a:gd name="T14" fmla="*/ 84 w 121"/>
                <a:gd name="T15" fmla="*/ 4 h 13"/>
                <a:gd name="T16" fmla="*/ 103 w 121"/>
                <a:gd name="T17" fmla="*/ 3 h 13"/>
                <a:gd name="T18" fmla="*/ 115 w 121"/>
                <a:gd name="T19" fmla="*/ 2 h 13"/>
                <a:gd name="T20" fmla="*/ 119 w 121"/>
                <a:gd name="T21" fmla="*/ 1 h 13"/>
                <a:gd name="T22" fmla="*/ 120 w 121"/>
                <a:gd name="T23" fmla="*/ 0 h 13"/>
                <a:gd name="T24" fmla="*/ 120 w 121"/>
                <a:gd name="T25" fmla="*/ 0 h 13"/>
                <a:gd name="T26" fmla="*/ 120 w 121"/>
                <a:gd name="T27" fmla="*/ 8 h 13"/>
                <a:gd name="T28" fmla="*/ 120 w 121"/>
                <a:gd name="T29" fmla="*/ 8 h 13"/>
                <a:gd name="T30" fmla="*/ 119 w 121"/>
                <a:gd name="T31" fmla="*/ 8 h 13"/>
                <a:gd name="T32" fmla="*/ 115 w 121"/>
                <a:gd name="T33" fmla="*/ 9 h 13"/>
                <a:gd name="T34" fmla="*/ 103 w 121"/>
                <a:gd name="T35" fmla="*/ 11 h 13"/>
                <a:gd name="T36" fmla="*/ 84 w 121"/>
                <a:gd name="T37" fmla="*/ 12 h 13"/>
                <a:gd name="T38" fmla="*/ 60 w 121"/>
                <a:gd name="T39" fmla="*/ 12 h 13"/>
                <a:gd name="T40" fmla="*/ 37 w 121"/>
                <a:gd name="T41" fmla="*/ 12 h 13"/>
                <a:gd name="T42" fmla="*/ 18 w 121"/>
                <a:gd name="T43" fmla="*/ 11 h 13"/>
                <a:gd name="T44" fmla="*/ 5 w 121"/>
                <a:gd name="T45" fmla="*/ 9 h 13"/>
                <a:gd name="T46" fmla="*/ 2 w 121"/>
                <a:gd name="T47" fmla="*/ 8 h 13"/>
                <a:gd name="T48" fmla="*/ 1 w 121"/>
                <a:gd name="T49" fmla="*/ 8 h 13"/>
                <a:gd name="T50" fmla="*/ 0 w 121"/>
                <a:gd name="T51" fmla="*/ 8 h 13"/>
                <a:gd name="T52" fmla="*/ 0 w 121"/>
                <a:gd name="T53" fmla="*/ 0 h 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1"/>
                <a:gd name="T82" fmla="*/ 0 h 13"/>
                <a:gd name="T83" fmla="*/ 121 w 121"/>
                <a:gd name="T84" fmla="*/ 13 h 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1" h="13">
                  <a:moveTo>
                    <a:pt x="0" y="0"/>
                  </a:moveTo>
                  <a:lnTo>
                    <a:pt x="1" y="0"/>
                  </a:lnTo>
                  <a:lnTo>
                    <a:pt x="2" y="1"/>
                  </a:lnTo>
                  <a:lnTo>
                    <a:pt x="5" y="2"/>
                  </a:lnTo>
                  <a:lnTo>
                    <a:pt x="18" y="3"/>
                  </a:lnTo>
                  <a:lnTo>
                    <a:pt x="37" y="4"/>
                  </a:lnTo>
                  <a:lnTo>
                    <a:pt x="60" y="4"/>
                  </a:lnTo>
                  <a:lnTo>
                    <a:pt x="84" y="4"/>
                  </a:lnTo>
                  <a:lnTo>
                    <a:pt x="103" y="3"/>
                  </a:lnTo>
                  <a:lnTo>
                    <a:pt x="115" y="2"/>
                  </a:lnTo>
                  <a:lnTo>
                    <a:pt x="119" y="1"/>
                  </a:lnTo>
                  <a:lnTo>
                    <a:pt x="120" y="0"/>
                  </a:lnTo>
                  <a:lnTo>
                    <a:pt x="120" y="8"/>
                  </a:lnTo>
                  <a:lnTo>
                    <a:pt x="119" y="8"/>
                  </a:lnTo>
                  <a:lnTo>
                    <a:pt x="115" y="9"/>
                  </a:lnTo>
                  <a:lnTo>
                    <a:pt x="103" y="11"/>
                  </a:lnTo>
                  <a:lnTo>
                    <a:pt x="84" y="12"/>
                  </a:lnTo>
                  <a:lnTo>
                    <a:pt x="60" y="12"/>
                  </a:lnTo>
                  <a:lnTo>
                    <a:pt x="37" y="12"/>
                  </a:lnTo>
                  <a:lnTo>
                    <a:pt x="18" y="11"/>
                  </a:lnTo>
                  <a:lnTo>
                    <a:pt x="5" y="9"/>
                  </a:lnTo>
                  <a:lnTo>
                    <a:pt x="2" y="8"/>
                  </a:lnTo>
                  <a:lnTo>
                    <a:pt x="1" y="8"/>
                  </a:lnTo>
                  <a:lnTo>
                    <a:pt x="0" y="8"/>
                  </a:lnTo>
                  <a:lnTo>
                    <a:pt x="0" y="0"/>
                  </a:lnTo>
                </a:path>
              </a:pathLst>
            </a:custGeom>
            <a:solidFill>
              <a:srgbClr val="CC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405" name="Freeform 20"/>
            <p:cNvSpPr>
              <a:spLocks/>
            </p:cNvSpPr>
            <p:nvPr/>
          </p:nvSpPr>
          <p:spPr bwMode="auto">
            <a:xfrm>
              <a:off x="2429" y="2448"/>
              <a:ext cx="121" cy="8"/>
            </a:xfrm>
            <a:custGeom>
              <a:avLst/>
              <a:gdLst>
                <a:gd name="T0" fmla="*/ 60 w 121"/>
                <a:gd name="T1" fmla="*/ 7 h 8"/>
                <a:gd name="T2" fmla="*/ 84 w 121"/>
                <a:gd name="T3" fmla="*/ 7 h 8"/>
                <a:gd name="T4" fmla="*/ 103 w 121"/>
                <a:gd name="T5" fmla="*/ 6 h 8"/>
                <a:gd name="T6" fmla="*/ 115 w 121"/>
                <a:gd name="T7" fmla="*/ 5 h 8"/>
                <a:gd name="T8" fmla="*/ 119 w 121"/>
                <a:gd name="T9" fmla="*/ 4 h 8"/>
                <a:gd name="T10" fmla="*/ 120 w 121"/>
                <a:gd name="T11" fmla="*/ 4 h 8"/>
                <a:gd name="T12" fmla="*/ 120 w 121"/>
                <a:gd name="T13" fmla="*/ 3 h 8"/>
                <a:gd name="T14" fmla="*/ 120 w 121"/>
                <a:gd name="T15" fmla="*/ 3 h 8"/>
                <a:gd name="T16" fmla="*/ 119 w 121"/>
                <a:gd name="T17" fmla="*/ 3 h 8"/>
                <a:gd name="T18" fmla="*/ 115 w 121"/>
                <a:gd name="T19" fmla="*/ 2 h 8"/>
                <a:gd name="T20" fmla="*/ 110 w 121"/>
                <a:gd name="T21" fmla="*/ 1 h 8"/>
                <a:gd name="T22" fmla="*/ 103 w 121"/>
                <a:gd name="T23" fmla="*/ 1 h 8"/>
                <a:gd name="T24" fmla="*/ 94 w 121"/>
                <a:gd name="T25" fmla="*/ 0 h 8"/>
                <a:gd name="T26" fmla="*/ 84 w 121"/>
                <a:gd name="T27" fmla="*/ 0 h 8"/>
                <a:gd name="T28" fmla="*/ 60 w 121"/>
                <a:gd name="T29" fmla="*/ 0 h 8"/>
                <a:gd name="T30" fmla="*/ 37 w 121"/>
                <a:gd name="T31" fmla="*/ 0 h 8"/>
                <a:gd name="T32" fmla="*/ 27 w 121"/>
                <a:gd name="T33" fmla="*/ 0 h 8"/>
                <a:gd name="T34" fmla="*/ 18 w 121"/>
                <a:gd name="T35" fmla="*/ 1 h 8"/>
                <a:gd name="T36" fmla="*/ 10 w 121"/>
                <a:gd name="T37" fmla="*/ 1 h 8"/>
                <a:gd name="T38" fmla="*/ 5 w 121"/>
                <a:gd name="T39" fmla="*/ 2 h 8"/>
                <a:gd name="T40" fmla="*/ 2 w 121"/>
                <a:gd name="T41" fmla="*/ 3 h 8"/>
                <a:gd name="T42" fmla="*/ 1 w 121"/>
                <a:gd name="T43" fmla="*/ 3 h 8"/>
                <a:gd name="T44" fmla="*/ 0 w 121"/>
                <a:gd name="T45" fmla="*/ 3 h 8"/>
                <a:gd name="T46" fmla="*/ 1 w 121"/>
                <a:gd name="T47" fmla="*/ 4 h 8"/>
                <a:gd name="T48" fmla="*/ 2 w 121"/>
                <a:gd name="T49" fmla="*/ 4 h 8"/>
                <a:gd name="T50" fmla="*/ 5 w 121"/>
                <a:gd name="T51" fmla="*/ 5 h 8"/>
                <a:gd name="T52" fmla="*/ 18 w 121"/>
                <a:gd name="T53" fmla="*/ 6 h 8"/>
                <a:gd name="T54" fmla="*/ 37 w 121"/>
                <a:gd name="T55" fmla="*/ 7 h 8"/>
                <a:gd name="T56" fmla="*/ 60 w 121"/>
                <a:gd name="T57" fmla="*/ 7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1"/>
                <a:gd name="T88" fmla="*/ 0 h 8"/>
                <a:gd name="T89" fmla="*/ 121 w 121"/>
                <a:gd name="T90" fmla="*/ 8 h 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1" h="8">
                  <a:moveTo>
                    <a:pt x="60" y="7"/>
                  </a:moveTo>
                  <a:lnTo>
                    <a:pt x="84" y="7"/>
                  </a:lnTo>
                  <a:lnTo>
                    <a:pt x="103" y="6"/>
                  </a:lnTo>
                  <a:lnTo>
                    <a:pt x="115" y="5"/>
                  </a:lnTo>
                  <a:lnTo>
                    <a:pt x="119" y="4"/>
                  </a:lnTo>
                  <a:lnTo>
                    <a:pt x="120" y="4"/>
                  </a:lnTo>
                  <a:lnTo>
                    <a:pt x="120" y="3"/>
                  </a:lnTo>
                  <a:lnTo>
                    <a:pt x="119" y="3"/>
                  </a:lnTo>
                  <a:lnTo>
                    <a:pt x="115" y="2"/>
                  </a:lnTo>
                  <a:lnTo>
                    <a:pt x="110" y="1"/>
                  </a:lnTo>
                  <a:lnTo>
                    <a:pt x="103" y="1"/>
                  </a:lnTo>
                  <a:lnTo>
                    <a:pt x="94" y="0"/>
                  </a:lnTo>
                  <a:lnTo>
                    <a:pt x="84" y="0"/>
                  </a:lnTo>
                  <a:lnTo>
                    <a:pt x="60" y="0"/>
                  </a:lnTo>
                  <a:lnTo>
                    <a:pt x="37" y="0"/>
                  </a:lnTo>
                  <a:lnTo>
                    <a:pt x="27" y="0"/>
                  </a:lnTo>
                  <a:lnTo>
                    <a:pt x="18" y="1"/>
                  </a:lnTo>
                  <a:lnTo>
                    <a:pt x="10" y="1"/>
                  </a:lnTo>
                  <a:lnTo>
                    <a:pt x="5" y="2"/>
                  </a:lnTo>
                  <a:lnTo>
                    <a:pt x="2" y="3"/>
                  </a:lnTo>
                  <a:lnTo>
                    <a:pt x="1" y="3"/>
                  </a:lnTo>
                  <a:lnTo>
                    <a:pt x="0" y="3"/>
                  </a:lnTo>
                  <a:lnTo>
                    <a:pt x="1" y="4"/>
                  </a:lnTo>
                  <a:lnTo>
                    <a:pt x="2" y="4"/>
                  </a:lnTo>
                  <a:lnTo>
                    <a:pt x="5" y="5"/>
                  </a:lnTo>
                  <a:lnTo>
                    <a:pt x="18" y="6"/>
                  </a:lnTo>
                  <a:lnTo>
                    <a:pt x="37" y="7"/>
                  </a:lnTo>
                  <a:lnTo>
                    <a:pt x="60" y="7"/>
                  </a:lnTo>
                </a:path>
              </a:pathLst>
            </a:custGeom>
            <a:solidFill>
              <a:srgbClr val="CC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406" name="Freeform 21"/>
            <p:cNvSpPr>
              <a:spLocks/>
            </p:cNvSpPr>
            <p:nvPr/>
          </p:nvSpPr>
          <p:spPr bwMode="auto">
            <a:xfrm>
              <a:off x="2429" y="2457"/>
              <a:ext cx="126" cy="7"/>
            </a:xfrm>
            <a:custGeom>
              <a:avLst/>
              <a:gdLst>
                <a:gd name="T0" fmla="*/ 0 w 126"/>
                <a:gd name="T1" fmla="*/ 0 h 7"/>
                <a:gd name="T2" fmla="*/ 1 w 126"/>
                <a:gd name="T3" fmla="*/ 1 h 7"/>
                <a:gd name="T4" fmla="*/ 2 w 126"/>
                <a:gd name="T5" fmla="*/ 1 h 7"/>
                <a:gd name="T6" fmla="*/ 5 w 126"/>
                <a:gd name="T7" fmla="*/ 2 h 7"/>
                <a:gd name="T8" fmla="*/ 19 w 126"/>
                <a:gd name="T9" fmla="*/ 4 h 7"/>
                <a:gd name="T10" fmla="*/ 38 w 126"/>
                <a:gd name="T11" fmla="*/ 5 h 7"/>
                <a:gd name="T12" fmla="*/ 63 w 126"/>
                <a:gd name="T13" fmla="*/ 6 h 7"/>
                <a:gd name="T14" fmla="*/ 87 w 126"/>
                <a:gd name="T15" fmla="*/ 5 h 7"/>
                <a:gd name="T16" fmla="*/ 107 w 126"/>
                <a:gd name="T17" fmla="*/ 4 h 7"/>
                <a:gd name="T18" fmla="*/ 120 w 126"/>
                <a:gd name="T19" fmla="*/ 2 h 7"/>
                <a:gd name="T20" fmla="*/ 124 w 126"/>
                <a:gd name="T21" fmla="*/ 1 h 7"/>
                <a:gd name="T22" fmla="*/ 125 w 126"/>
                <a:gd name="T23" fmla="*/ 1 h 7"/>
                <a:gd name="T24" fmla="*/ 125 w 126"/>
                <a:gd name="T25" fmla="*/ 0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7"/>
                <a:gd name="T41" fmla="*/ 126 w 126"/>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7">
                  <a:moveTo>
                    <a:pt x="0" y="0"/>
                  </a:moveTo>
                  <a:lnTo>
                    <a:pt x="1" y="1"/>
                  </a:lnTo>
                  <a:lnTo>
                    <a:pt x="2" y="1"/>
                  </a:lnTo>
                  <a:lnTo>
                    <a:pt x="5" y="2"/>
                  </a:lnTo>
                  <a:lnTo>
                    <a:pt x="19" y="4"/>
                  </a:lnTo>
                  <a:lnTo>
                    <a:pt x="38" y="5"/>
                  </a:lnTo>
                  <a:lnTo>
                    <a:pt x="63" y="6"/>
                  </a:lnTo>
                  <a:lnTo>
                    <a:pt x="87" y="5"/>
                  </a:lnTo>
                  <a:lnTo>
                    <a:pt x="107" y="4"/>
                  </a:lnTo>
                  <a:lnTo>
                    <a:pt x="120" y="2"/>
                  </a:lnTo>
                  <a:lnTo>
                    <a:pt x="124" y="1"/>
                  </a:lnTo>
                  <a:lnTo>
                    <a:pt x="125" y="1"/>
                  </a:lnTo>
                  <a:lnTo>
                    <a:pt x="125" y="0"/>
                  </a:lnTo>
                </a:path>
              </a:pathLst>
            </a:custGeom>
            <a:solidFill>
              <a:srgbClr val="DBFFFC"/>
            </a:solidFill>
            <a:ln w="12700" cap="rnd">
              <a:solidFill>
                <a:srgbClr val="DBFFFC"/>
              </a:solidFill>
              <a:round/>
              <a:headEnd/>
              <a:tailEnd/>
            </a:ln>
          </p:spPr>
          <p:txBody>
            <a:bodyPr/>
            <a:lstStyle/>
            <a:p>
              <a:endParaRPr lang="en-US"/>
            </a:p>
          </p:txBody>
        </p:sp>
        <p:sp>
          <p:nvSpPr>
            <p:cNvPr id="49407" name="Line 22"/>
            <p:cNvSpPr>
              <a:spLocks noChangeShapeType="1"/>
            </p:cNvSpPr>
            <p:nvPr/>
          </p:nvSpPr>
          <p:spPr bwMode="auto">
            <a:xfrm>
              <a:off x="2445" y="2477"/>
              <a:ext cx="0" cy="86"/>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408" name="Line 23"/>
            <p:cNvSpPr>
              <a:spLocks noChangeShapeType="1"/>
            </p:cNvSpPr>
            <p:nvPr/>
          </p:nvSpPr>
          <p:spPr bwMode="auto">
            <a:xfrm>
              <a:off x="2447" y="2477"/>
              <a:ext cx="0" cy="88"/>
            </a:xfrm>
            <a:prstGeom prst="line">
              <a:avLst/>
            </a:prstGeom>
            <a:noFill/>
            <a:ln w="12700">
              <a:solidFill>
                <a:srgbClr val="4D4D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409" name="Freeform 24"/>
            <p:cNvSpPr>
              <a:spLocks/>
            </p:cNvSpPr>
            <p:nvPr/>
          </p:nvSpPr>
          <p:spPr bwMode="auto">
            <a:xfrm>
              <a:off x="2452" y="2469"/>
              <a:ext cx="12" cy="102"/>
            </a:xfrm>
            <a:custGeom>
              <a:avLst/>
              <a:gdLst>
                <a:gd name="T0" fmla="*/ 0 w 12"/>
                <a:gd name="T1" fmla="*/ 0 h 102"/>
                <a:gd name="T2" fmla="*/ 0 w 12"/>
                <a:gd name="T3" fmla="*/ 98 h 102"/>
                <a:gd name="T4" fmla="*/ 0 w 12"/>
                <a:gd name="T5" fmla="*/ 99 h 102"/>
                <a:gd name="T6" fmla="*/ 1 w 12"/>
                <a:gd name="T7" fmla="*/ 100 h 102"/>
                <a:gd name="T8" fmla="*/ 2 w 12"/>
                <a:gd name="T9" fmla="*/ 100 h 102"/>
                <a:gd name="T10" fmla="*/ 6 w 12"/>
                <a:gd name="T11" fmla="*/ 101 h 102"/>
                <a:gd name="T12" fmla="*/ 10 w 12"/>
                <a:gd name="T13" fmla="*/ 101 h 102"/>
                <a:gd name="T14" fmla="*/ 11 w 12"/>
                <a:gd name="T15" fmla="*/ 100 h 102"/>
                <a:gd name="T16" fmla="*/ 11 w 12"/>
                <a:gd name="T17" fmla="*/ 99 h 102"/>
                <a:gd name="T18" fmla="*/ 11 w 12"/>
                <a:gd name="T19" fmla="*/ 99 h 102"/>
                <a:gd name="T20" fmla="*/ 11 w 12"/>
                <a:gd name="T21" fmla="*/ 1 h 102"/>
                <a:gd name="T22" fmla="*/ 11 w 12"/>
                <a:gd name="T23" fmla="*/ 0 h 102"/>
                <a:gd name="T24" fmla="*/ 0 w 1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02"/>
                <a:gd name="T41" fmla="*/ 12 w 1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02">
                  <a:moveTo>
                    <a:pt x="0" y="0"/>
                  </a:moveTo>
                  <a:lnTo>
                    <a:pt x="0" y="98"/>
                  </a:lnTo>
                  <a:lnTo>
                    <a:pt x="0" y="99"/>
                  </a:lnTo>
                  <a:lnTo>
                    <a:pt x="1" y="100"/>
                  </a:lnTo>
                  <a:lnTo>
                    <a:pt x="2" y="100"/>
                  </a:lnTo>
                  <a:lnTo>
                    <a:pt x="6" y="101"/>
                  </a:lnTo>
                  <a:lnTo>
                    <a:pt x="10" y="101"/>
                  </a:lnTo>
                  <a:lnTo>
                    <a:pt x="11" y="100"/>
                  </a:lnTo>
                  <a:lnTo>
                    <a:pt x="11" y="99"/>
                  </a:lnTo>
                  <a:lnTo>
                    <a:pt x="11" y="1"/>
                  </a:lnTo>
                  <a:lnTo>
                    <a:pt x="11" y="0"/>
                  </a:lnTo>
                  <a:lnTo>
                    <a:pt x="0" y="0"/>
                  </a:lnTo>
                </a:path>
              </a:pathLst>
            </a:custGeom>
            <a:solidFill>
              <a:srgbClr val="DBFFFC"/>
            </a:solidFill>
            <a:ln w="12700" cap="rnd">
              <a:solidFill>
                <a:srgbClr val="DBFFFC"/>
              </a:solidFill>
              <a:round/>
              <a:headEnd/>
              <a:tailEnd/>
            </a:ln>
          </p:spPr>
          <p:txBody>
            <a:bodyPr/>
            <a:lstStyle/>
            <a:p>
              <a:endParaRPr lang="en-US"/>
            </a:p>
          </p:txBody>
        </p:sp>
        <p:sp>
          <p:nvSpPr>
            <p:cNvPr id="49410" name="Line 25"/>
            <p:cNvSpPr>
              <a:spLocks noChangeShapeType="1"/>
            </p:cNvSpPr>
            <p:nvPr/>
          </p:nvSpPr>
          <p:spPr bwMode="auto">
            <a:xfrm flipV="1">
              <a:off x="2463" y="2465"/>
              <a:ext cx="0" cy="108"/>
            </a:xfrm>
            <a:prstGeom prst="line">
              <a:avLst/>
            </a:prstGeom>
            <a:noFill/>
            <a:ln w="12700">
              <a:solidFill>
                <a:srgbClr val="4D4D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411" name="Freeform 26"/>
            <p:cNvSpPr>
              <a:spLocks/>
            </p:cNvSpPr>
            <p:nvPr/>
          </p:nvSpPr>
          <p:spPr bwMode="auto">
            <a:xfrm>
              <a:off x="2442" y="2449"/>
              <a:ext cx="100" cy="9"/>
            </a:xfrm>
            <a:custGeom>
              <a:avLst/>
              <a:gdLst>
                <a:gd name="T0" fmla="*/ 50 w 100"/>
                <a:gd name="T1" fmla="*/ 8 h 9"/>
                <a:gd name="T2" fmla="*/ 69 w 100"/>
                <a:gd name="T3" fmla="*/ 8 h 9"/>
                <a:gd name="T4" fmla="*/ 85 w 100"/>
                <a:gd name="T5" fmla="*/ 7 h 9"/>
                <a:gd name="T6" fmla="*/ 95 w 100"/>
                <a:gd name="T7" fmla="*/ 6 h 9"/>
                <a:gd name="T8" fmla="*/ 98 w 100"/>
                <a:gd name="T9" fmla="*/ 5 h 9"/>
                <a:gd name="T10" fmla="*/ 99 w 100"/>
                <a:gd name="T11" fmla="*/ 4 h 9"/>
                <a:gd name="T12" fmla="*/ 98 w 100"/>
                <a:gd name="T13" fmla="*/ 3 h 9"/>
                <a:gd name="T14" fmla="*/ 95 w 100"/>
                <a:gd name="T15" fmla="*/ 3 h 9"/>
                <a:gd name="T16" fmla="*/ 91 w 100"/>
                <a:gd name="T17" fmla="*/ 2 h 9"/>
                <a:gd name="T18" fmla="*/ 85 w 100"/>
                <a:gd name="T19" fmla="*/ 1 h 9"/>
                <a:gd name="T20" fmla="*/ 69 w 100"/>
                <a:gd name="T21" fmla="*/ 0 h 9"/>
                <a:gd name="T22" fmla="*/ 50 w 100"/>
                <a:gd name="T23" fmla="*/ 0 h 9"/>
                <a:gd name="T24" fmla="*/ 30 w 100"/>
                <a:gd name="T25" fmla="*/ 0 h 9"/>
                <a:gd name="T26" fmla="*/ 14 w 100"/>
                <a:gd name="T27" fmla="*/ 1 h 9"/>
                <a:gd name="T28" fmla="*/ 8 w 100"/>
                <a:gd name="T29" fmla="*/ 2 h 9"/>
                <a:gd name="T30" fmla="*/ 4 w 100"/>
                <a:gd name="T31" fmla="*/ 3 h 9"/>
                <a:gd name="T32" fmla="*/ 1 w 100"/>
                <a:gd name="T33" fmla="*/ 3 h 9"/>
                <a:gd name="T34" fmla="*/ 0 w 100"/>
                <a:gd name="T35" fmla="*/ 4 h 9"/>
                <a:gd name="T36" fmla="*/ 1 w 100"/>
                <a:gd name="T37" fmla="*/ 5 h 9"/>
                <a:gd name="T38" fmla="*/ 4 w 100"/>
                <a:gd name="T39" fmla="*/ 6 h 9"/>
                <a:gd name="T40" fmla="*/ 8 w 100"/>
                <a:gd name="T41" fmla="*/ 7 h 9"/>
                <a:gd name="T42" fmla="*/ 14 w 100"/>
                <a:gd name="T43" fmla="*/ 7 h 9"/>
                <a:gd name="T44" fmla="*/ 30 w 100"/>
                <a:gd name="T45" fmla="*/ 8 h 9"/>
                <a:gd name="T46" fmla="*/ 50 w 100"/>
                <a:gd name="T47" fmla="*/ 8 h 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0"/>
                <a:gd name="T73" fmla="*/ 0 h 9"/>
                <a:gd name="T74" fmla="*/ 100 w 100"/>
                <a:gd name="T75" fmla="*/ 9 h 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0" h="9">
                  <a:moveTo>
                    <a:pt x="50" y="8"/>
                  </a:moveTo>
                  <a:lnTo>
                    <a:pt x="69" y="8"/>
                  </a:lnTo>
                  <a:lnTo>
                    <a:pt x="85" y="7"/>
                  </a:lnTo>
                  <a:lnTo>
                    <a:pt x="95" y="6"/>
                  </a:lnTo>
                  <a:lnTo>
                    <a:pt x="98" y="5"/>
                  </a:lnTo>
                  <a:lnTo>
                    <a:pt x="99" y="4"/>
                  </a:lnTo>
                  <a:lnTo>
                    <a:pt x="98" y="3"/>
                  </a:lnTo>
                  <a:lnTo>
                    <a:pt x="95" y="3"/>
                  </a:lnTo>
                  <a:lnTo>
                    <a:pt x="91" y="2"/>
                  </a:lnTo>
                  <a:lnTo>
                    <a:pt x="85" y="1"/>
                  </a:lnTo>
                  <a:lnTo>
                    <a:pt x="69" y="0"/>
                  </a:lnTo>
                  <a:lnTo>
                    <a:pt x="50" y="0"/>
                  </a:lnTo>
                  <a:lnTo>
                    <a:pt x="30" y="0"/>
                  </a:lnTo>
                  <a:lnTo>
                    <a:pt x="14" y="1"/>
                  </a:lnTo>
                  <a:lnTo>
                    <a:pt x="8" y="2"/>
                  </a:lnTo>
                  <a:lnTo>
                    <a:pt x="4" y="3"/>
                  </a:lnTo>
                  <a:lnTo>
                    <a:pt x="1" y="3"/>
                  </a:lnTo>
                  <a:lnTo>
                    <a:pt x="0" y="4"/>
                  </a:lnTo>
                  <a:lnTo>
                    <a:pt x="1" y="5"/>
                  </a:lnTo>
                  <a:lnTo>
                    <a:pt x="4" y="6"/>
                  </a:lnTo>
                  <a:lnTo>
                    <a:pt x="8" y="7"/>
                  </a:lnTo>
                  <a:lnTo>
                    <a:pt x="14" y="7"/>
                  </a:lnTo>
                  <a:lnTo>
                    <a:pt x="30" y="8"/>
                  </a:lnTo>
                  <a:lnTo>
                    <a:pt x="50" y="8"/>
                  </a:lnTo>
                </a:path>
              </a:pathLst>
            </a:custGeom>
            <a:solidFill>
              <a:srgbClr val="8CF4EA"/>
            </a:solidFill>
            <a:ln w="12700" cap="rnd">
              <a:solidFill>
                <a:srgbClr val="000000"/>
              </a:solidFill>
              <a:round/>
              <a:headEnd/>
              <a:tailEnd/>
            </a:ln>
          </p:spPr>
          <p:txBody>
            <a:bodyPr/>
            <a:lstStyle/>
            <a:p>
              <a:endParaRPr lang="en-US"/>
            </a:p>
          </p:txBody>
        </p:sp>
        <p:sp>
          <p:nvSpPr>
            <p:cNvPr id="49412" name="Freeform 27"/>
            <p:cNvSpPr>
              <a:spLocks/>
            </p:cNvSpPr>
            <p:nvPr/>
          </p:nvSpPr>
          <p:spPr bwMode="auto">
            <a:xfrm>
              <a:off x="2429" y="2453"/>
              <a:ext cx="126" cy="16"/>
            </a:xfrm>
            <a:custGeom>
              <a:avLst/>
              <a:gdLst>
                <a:gd name="T0" fmla="*/ 0 w 126"/>
                <a:gd name="T1" fmla="*/ 0 h 16"/>
                <a:gd name="T2" fmla="*/ 1 w 126"/>
                <a:gd name="T3" fmla="*/ 1 h 16"/>
                <a:gd name="T4" fmla="*/ 2 w 126"/>
                <a:gd name="T5" fmla="*/ 1 h 16"/>
                <a:gd name="T6" fmla="*/ 5 w 126"/>
                <a:gd name="T7" fmla="*/ 2 h 16"/>
                <a:gd name="T8" fmla="*/ 19 w 126"/>
                <a:gd name="T9" fmla="*/ 4 h 16"/>
                <a:gd name="T10" fmla="*/ 38 w 126"/>
                <a:gd name="T11" fmla="*/ 5 h 16"/>
                <a:gd name="T12" fmla="*/ 63 w 126"/>
                <a:gd name="T13" fmla="*/ 6 h 16"/>
                <a:gd name="T14" fmla="*/ 87 w 126"/>
                <a:gd name="T15" fmla="*/ 5 h 16"/>
                <a:gd name="T16" fmla="*/ 107 w 126"/>
                <a:gd name="T17" fmla="*/ 4 h 16"/>
                <a:gd name="T18" fmla="*/ 120 w 126"/>
                <a:gd name="T19" fmla="*/ 2 h 16"/>
                <a:gd name="T20" fmla="*/ 124 w 126"/>
                <a:gd name="T21" fmla="*/ 1 h 16"/>
                <a:gd name="T22" fmla="*/ 125 w 126"/>
                <a:gd name="T23" fmla="*/ 1 h 16"/>
                <a:gd name="T24" fmla="*/ 125 w 126"/>
                <a:gd name="T25" fmla="*/ 0 h 16"/>
                <a:gd name="T26" fmla="*/ 125 w 126"/>
                <a:gd name="T27" fmla="*/ 10 h 16"/>
                <a:gd name="T28" fmla="*/ 125 w 126"/>
                <a:gd name="T29" fmla="*/ 10 h 16"/>
                <a:gd name="T30" fmla="*/ 124 w 126"/>
                <a:gd name="T31" fmla="*/ 11 h 16"/>
                <a:gd name="T32" fmla="*/ 120 w 126"/>
                <a:gd name="T33" fmla="*/ 12 h 16"/>
                <a:gd name="T34" fmla="*/ 107 w 126"/>
                <a:gd name="T35" fmla="*/ 14 h 16"/>
                <a:gd name="T36" fmla="*/ 87 w 126"/>
                <a:gd name="T37" fmla="*/ 15 h 16"/>
                <a:gd name="T38" fmla="*/ 63 w 126"/>
                <a:gd name="T39" fmla="*/ 15 h 16"/>
                <a:gd name="T40" fmla="*/ 38 w 126"/>
                <a:gd name="T41" fmla="*/ 15 h 16"/>
                <a:gd name="T42" fmla="*/ 19 w 126"/>
                <a:gd name="T43" fmla="*/ 14 h 16"/>
                <a:gd name="T44" fmla="*/ 5 w 126"/>
                <a:gd name="T45" fmla="*/ 12 h 16"/>
                <a:gd name="T46" fmla="*/ 2 w 126"/>
                <a:gd name="T47" fmla="*/ 11 h 16"/>
                <a:gd name="T48" fmla="*/ 1 w 126"/>
                <a:gd name="T49" fmla="*/ 10 h 16"/>
                <a:gd name="T50" fmla="*/ 0 w 126"/>
                <a:gd name="T51" fmla="*/ 10 h 16"/>
                <a:gd name="T52" fmla="*/ 0 w 126"/>
                <a:gd name="T53" fmla="*/ 0 h 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6"/>
                <a:gd name="T82" fmla="*/ 0 h 16"/>
                <a:gd name="T83" fmla="*/ 126 w 126"/>
                <a:gd name="T84" fmla="*/ 16 h 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6" h="16">
                  <a:moveTo>
                    <a:pt x="0" y="0"/>
                  </a:moveTo>
                  <a:lnTo>
                    <a:pt x="1" y="1"/>
                  </a:lnTo>
                  <a:lnTo>
                    <a:pt x="2" y="1"/>
                  </a:lnTo>
                  <a:lnTo>
                    <a:pt x="5" y="2"/>
                  </a:lnTo>
                  <a:lnTo>
                    <a:pt x="19" y="4"/>
                  </a:lnTo>
                  <a:lnTo>
                    <a:pt x="38" y="5"/>
                  </a:lnTo>
                  <a:lnTo>
                    <a:pt x="63" y="6"/>
                  </a:lnTo>
                  <a:lnTo>
                    <a:pt x="87" y="5"/>
                  </a:lnTo>
                  <a:lnTo>
                    <a:pt x="107" y="4"/>
                  </a:lnTo>
                  <a:lnTo>
                    <a:pt x="120" y="2"/>
                  </a:lnTo>
                  <a:lnTo>
                    <a:pt x="124" y="1"/>
                  </a:lnTo>
                  <a:lnTo>
                    <a:pt x="125" y="1"/>
                  </a:lnTo>
                  <a:lnTo>
                    <a:pt x="125" y="0"/>
                  </a:lnTo>
                  <a:lnTo>
                    <a:pt x="125" y="10"/>
                  </a:lnTo>
                  <a:lnTo>
                    <a:pt x="124" y="11"/>
                  </a:lnTo>
                  <a:lnTo>
                    <a:pt x="120" y="12"/>
                  </a:lnTo>
                  <a:lnTo>
                    <a:pt x="107" y="14"/>
                  </a:lnTo>
                  <a:lnTo>
                    <a:pt x="87" y="15"/>
                  </a:lnTo>
                  <a:lnTo>
                    <a:pt x="63" y="15"/>
                  </a:lnTo>
                  <a:lnTo>
                    <a:pt x="38" y="15"/>
                  </a:lnTo>
                  <a:lnTo>
                    <a:pt x="19" y="14"/>
                  </a:lnTo>
                  <a:lnTo>
                    <a:pt x="5" y="12"/>
                  </a:lnTo>
                  <a:lnTo>
                    <a:pt x="2" y="11"/>
                  </a:lnTo>
                  <a:lnTo>
                    <a:pt x="1" y="10"/>
                  </a:lnTo>
                  <a:lnTo>
                    <a:pt x="0" y="10"/>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13" name="Freeform 28"/>
            <p:cNvSpPr>
              <a:spLocks/>
            </p:cNvSpPr>
            <p:nvPr/>
          </p:nvSpPr>
          <p:spPr bwMode="auto">
            <a:xfrm>
              <a:off x="2429" y="2448"/>
              <a:ext cx="126" cy="12"/>
            </a:xfrm>
            <a:custGeom>
              <a:avLst/>
              <a:gdLst>
                <a:gd name="T0" fmla="*/ 63 w 126"/>
                <a:gd name="T1" fmla="*/ 11 h 12"/>
                <a:gd name="T2" fmla="*/ 87 w 126"/>
                <a:gd name="T3" fmla="*/ 10 h 12"/>
                <a:gd name="T4" fmla="*/ 107 w 126"/>
                <a:gd name="T5" fmla="*/ 9 h 12"/>
                <a:gd name="T6" fmla="*/ 120 w 126"/>
                <a:gd name="T7" fmla="*/ 7 h 12"/>
                <a:gd name="T8" fmla="*/ 124 w 126"/>
                <a:gd name="T9" fmla="*/ 6 h 12"/>
                <a:gd name="T10" fmla="*/ 125 w 126"/>
                <a:gd name="T11" fmla="*/ 6 h 12"/>
                <a:gd name="T12" fmla="*/ 125 w 126"/>
                <a:gd name="T13" fmla="*/ 5 h 12"/>
                <a:gd name="T14" fmla="*/ 125 w 126"/>
                <a:gd name="T15" fmla="*/ 5 h 12"/>
                <a:gd name="T16" fmla="*/ 124 w 126"/>
                <a:gd name="T17" fmla="*/ 4 h 12"/>
                <a:gd name="T18" fmla="*/ 120 w 126"/>
                <a:gd name="T19" fmla="*/ 3 h 12"/>
                <a:gd name="T20" fmla="*/ 114 w 126"/>
                <a:gd name="T21" fmla="*/ 2 h 12"/>
                <a:gd name="T22" fmla="*/ 107 w 126"/>
                <a:gd name="T23" fmla="*/ 2 h 12"/>
                <a:gd name="T24" fmla="*/ 97 w 126"/>
                <a:gd name="T25" fmla="*/ 1 h 12"/>
                <a:gd name="T26" fmla="*/ 87 w 126"/>
                <a:gd name="T27" fmla="*/ 0 h 12"/>
                <a:gd name="T28" fmla="*/ 63 w 126"/>
                <a:gd name="T29" fmla="*/ 0 h 12"/>
                <a:gd name="T30" fmla="*/ 38 w 126"/>
                <a:gd name="T31" fmla="*/ 0 h 12"/>
                <a:gd name="T32" fmla="*/ 28 w 126"/>
                <a:gd name="T33" fmla="*/ 1 h 12"/>
                <a:gd name="T34" fmla="*/ 19 w 126"/>
                <a:gd name="T35" fmla="*/ 2 h 12"/>
                <a:gd name="T36" fmla="*/ 11 w 126"/>
                <a:gd name="T37" fmla="*/ 2 h 12"/>
                <a:gd name="T38" fmla="*/ 5 w 126"/>
                <a:gd name="T39" fmla="*/ 3 h 12"/>
                <a:gd name="T40" fmla="*/ 2 w 126"/>
                <a:gd name="T41" fmla="*/ 4 h 12"/>
                <a:gd name="T42" fmla="*/ 1 w 126"/>
                <a:gd name="T43" fmla="*/ 5 h 12"/>
                <a:gd name="T44" fmla="*/ 0 w 126"/>
                <a:gd name="T45" fmla="*/ 5 h 12"/>
                <a:gd name="T46" fmla="*/ 1 w 126"/>
                <a:gd name="T47" fmla="*/ 6 h 12"/>
                <a:gd name="T48" fmla="*/ 2 w 126"/>
                <a:gd name="T49" fmla="*/ 6 h 12"/>
                <a:gd name="T50" fmla="*/ 5 w 126"/>
                <a:gd name="T51" fmla="*/ 7 h 12"/>
                <a:gd name="T52" fmla="*/ 19 w 126"/>
                <a:gd name="T53" fmla="*/ 9 h 12"/>
                <a:gd name="T54" fmla="*/ 38 w 126"/>
                <a:gd name="T55" fmla="*/ 10 h 12"/>
                <a:gd name="T56" fmla="*/ 63 w 126"/>
                <a:gd name="T57" fmla="*/ 11 h 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6"/>
                <a:gd name="T88" fmla="*/ 0 h 12"/>
                <a:gd name="T89" fmla="*/ 126 w 126"/>
                <a:gd name="T90" fmla="*/ 12 h 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6" h="12">
                  <a:moveTo>
                    <a:pt x="63" y="11"/>
                  </a:moveTo>
                  <a:lnTo>
                    <a:pt x="87" y="10"/>
                  </a:lnTo>
                  <a:lnTo>
                    <a:pt x="107" y="9"/>
                  </a:lnTo>
                  <a:lnTo>
                    <a:pt x="120" y="7"/>
                  </a:lnTo>
                  <a:lnTo>
                    <a:pt x="124" y="6"/>
                  </a:lnTo>
                  <a:lnTo>
                    <a:pt x="125" y="6"/>
                  </a:lnTo>
                  <a:lnTo>
                    <a:pt x="125" y="5"/>
                  </a:lnTo>
                  <a:lnTo>
                    <a:pt x="124" y="4"/>
                  </a:lnTo>
                  <a:lnTo>
                    <a:pt x="120" y="3"/>
                  </a:lnTo>
                  <a:lnTo>
                    <a:pt x="114" y="2"/>
                  </a:lnTo>
                  <a:lnTo>
                    <a:pt x="107" y="2"/>
                  </a:lnTo>
                  <a:lnTo>
                    <a:pt x="97" y="1"/>
                  </a:lnTo>
                  <a:lnTo>
                    <a:pt x="87" y="0"/>
                  </a:lnTo>
                  <a:lnTo>
                    <a:pt x="63" y="0"/>
                  </a:lnTo>
                  <a:lnTo>
                    <a:pt x="38" y="0"/>
                  </a:lnTo>
                  <a:lnTo>
                    <a:pt x="28" y="1"/>
                  </a:lnTo>
                  <a:lnTo>
                    <a:pt x="19" y="2"/>
                  </a:lnTo>
                  <a:lnTo>
                    <a:pt x="11" y="2"/>
                  </a:lnTo>
                  <a:lnTo>
                    <a:pt x="5" y="3"/>
                  </a:lnTo>
                  <a:lnTo>
                    <a:pt x="2" y="4"/>
                  </a:lnTo>
                  <a:lnTo>
                    <a:pt x="1" y="5"/>
                  </a:lnTo>
                  <a:lnTo>
                    <a:pt x="0" y="5"/>
                  </a:lnTo>
                  <a:lnTo>
                    <a:pt x="1" y="6"/>
                  </a:lnTo>
                  <a:lnTo>
                    <a:pt x="2" y="6"/>
                  </a:lnTo>
                  <a:lnTo>
                    <a:pt x="5" y="7"/>
                  </a:lnTo>
                  <a:lnTo>
                    <a:pt x="19" y="9"/>
                  </a:lnTo>
                  <a:lnTo>
                    <a:pt x="38" y="10"/>
                  </a:lnTo>
                  <a:lnTo>
                    <a:pt x="63" y="1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14" name="Freeform 29"/>
            <p:cNvSpPr>
              <a:spLocks/>
            </p:cNvSpPr>
            <p:nvPr/>
          </p:nvSpPr>
          <p:spPr bwMode="auto">
            <a:xfrm>
              <a:off x="2437" y="2570"/>
              <a:ext cx="110" cy="5"/>
            </a:xfrm>
            <a:custGeom>
              <a:avLst/>
              <a:gdLst>
                <a:gd name="T0" fmla="*/ 0 w 110"/>
                <a:gd name="T1" fmla="*/ 0 h 5"/>
                <a:gd name="T2" fmla="*/ 1 w 110"/>
                <a:gd name="T3" fmla="*/ 1 h 5"/>
                <a:gd name="T4" fmla="*/ 4 w 110"/>
                <a:gd name="T5" fmla="*/ 2 h 5"/>
                <a:gd name="T6" fmla="*/ 16 w 110"/>
                <a:gd name="T7" fmla="*/ 3 h 5"/>
                <a:gd name="T8" fmla="*/ 34 w 110"/>
                <a:gd name="T9" fmla="*/ 4 h 5"/>
                <a:gd name="T10" fmla="*/ 55 w 110"/>
                <a:gd name="T11" fmla="*/ 4 h 5"/>
                <a:gd name="T12" fmla="*/ 75 w 110"/>
                <a:gd name="T13" fmla="*/ 4 h 5"/>
                <a:gd name="T14" fmla="*/ 93 w 110"/>
                <a:gd name="T15" fmla="*/ 3 h 5"/>
                <a:gd name="T16" fmla="*/ 105 w 110"/>
                <a:gd name="T17" fmla="*/ 2 h 5"/>
                <a:gd name="T18" fmla="*/ 108 w 110"/>
                <a:gd name="T19" fmla="*/ 1 h 5"/>
                <a:gd name="T20" fmla="*/ 109 w 110"/>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
                <a:gd name="T34" fmla="*/ 0 h 5"/>
                <a:gd name="T35" fmla="*/ 110 w 110"/>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 h="5">
                  <a:moveTo>
                    <a:pt x="0" y="0"/>
                  </a:moveTo>
                  <a:lnTo>
                    <a:pt x="1" y="1"/>
                  </a:lnTo>
                  <a:lnTo>
                    <a:pt x="4" y="2"/>
                  </a:lnTo>
                  <a:lnTo>
                    <a:pt x="16" y="3"/>
                  </a:lnTo>
                  <a:lnTo>
                    <a:pt x="34" y="4"/>
                  </a:lnTo>
                  <a:lnTo>
                    <a:pt x="55" y="4"/>
                  </a:lnTo>
                  <a:lnTo>
                    <a:pt x="75" y="4"/>
                  </a:lnTo>
                  <a:lnTo>
                    <a:pt x="93" y="3"/>
                  </a:lnTo>
                  <a:lnTo>
                    <a:pt x="105" y="2"/>
                  </a:lnTo>
                  <a:lnTo>
                    <a:pt x="108" y="1"/>
                  </a:lnTo>
                  <a:lnTo>
                    <a:pt x="109"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15" name="Freeform 30"/>
            <p:cNvSpPr>
              <a:spLocks/>
            </p:cNvSpPr>
            <p:nvPr/>
          </p:nvSpPr>
          <p:spPr bwMode="auto">
            <a:xfrm>
              <a:off x="2343" y="2571"/>
              <a:ext cx="298" cy="267"/>
            </a:xfrm>
            <a:custGeom>
              <a:avLst/>
              <a:gdLst>
                <a:gd name="T0" fmla="*/ 297 w 298"/>
                <a:gd name="T1" fmla="*/ 232 h 267"/>
                <a:gd name="T2" fmla="*/ 291 w 298"/>
                <a:gd name="T3" fmla="*/ 239 h 267"/>
                <a:gd name="T4" fmla="*/ 286 w 298"/>
                <a:gd name="T5" fmla="*/ 244 h 267"/>
                <a:gd name="T6" fmla="*/ 279 w 298"/>
                <a:gd name="T7" fmla="*/ 249 h 267"/>
                <a:gd name="T8" fmla="*/ 273 w 298"/>
                <a:gd name="T9" fmla="*/ 253 h 267"/>
                <a:gd name="T10" fmla="*/ 266 w 298"/>
                <a:gd name="T11" fmla="*/ 256 h 267"/>
                <a:gd name="T12" fmla="*/ 259 w 298"/>
                <a:gd name="T13" fmla="*/ 259 h 267"/>
                <a:gd name="T14" fmla="*/ 251 w 298"/>
                <a:gd name="T15" fmla="*/ 261 h 267"/>
                <a:gd name="T16" fmla="*/ 243 w 298"/>
                <a:gd name="T17" fmla="*/ 263 h 267"/>
                <a:gd name="T18" fmla="*/ 234 w 298"/>
                <a:gd name="T19" fmla="*/ 264 h 267"/>
                <a:gd name="T20" fmla="*/ 224 w 298"/>
                <a:gd name="T21" fmla="*/ 265 h 267"/>
                <a:gd name="T22" fmla="*/ 202 w 298"/>
                <a:gd name="T23" fmla="*/ 266 h 267"/>
                <a:gd name="T24" fmla="*/ 149 w 298"/>
                <a:gd name="T25" fmla="*/ 266 h 267"/>
                <a:gd name="T26" fmla="*/ 119 w 298"/>
                <a:gd name="T27" fmla="*/ 266 h 267"/>
                <a:gd name="T28" fmla="*/ 94 w 298"/>
                <a:gd name="T29" fmla="*/ 265 h 267"/>
                <a:gd name="T30" fmla="*/ 72 w 298"/>
                <a:gd name="T31" fmla="*/ 264 h 267"/>
                <a:gd name="T32" fmla="*/ 62 w 298"/>
                <a:gd name="T33" fmla="*/ 263 h 267"/>
                <a:gd name="T34" fmla="*/ 52 w 298"/>
                <a:gd name="T35" fmla="*/ 261 h 267"/>
                <a:gd name="T36" fmla="*/ 44 w 298"/>
                <a:gd name="T37" fmla="*/ 260 h 267"/>
                <a:gd name="T38" fmla="*/ 36 w 298"/>
                <a:gd name="T39" fmla="*/ 257 h 267"/>
                <a:gd name="T40" fmla="*/ 29 w 298"/>
                <a:gd name="T41" fmla="*/ 255 h 267"/>
                <a:gd name="T42" fmla="*/ 22 w 298"/>
                <a:gd name="T43" fmla="*/ 252 h 267"/>
                <a:gd name="T44" fmla="*/ 16 w 298"/>
                <a:gd name="T45" fmla="*/ 248 h 267"/>
                <a:gd name="T46" fmla="*/ 10 w 298"/>
                <a:gd name="T47" fmla="*/ 243 h 267"/>
                <a:gd name="T48" fmla="*/ 5 w 298"/>
                <a:gd name="T49" fmla="*/ 238 h 267"/>
                <a:gd name="T50" fmla="*/ 0 w 298"/>
                <a:gd name="T51" fmla="*/ 232 h 267"/>
                <a:gd name="T52" fmla="*/ 8 w 298"/>
                <a:gd name="T53" fmla="*/ 215 h 267"/>
                <a:gd name="T54" fmla="*/ 94 w 298"/>
                <a:gd name="T55" fmla="*/ 0 h 267"/>
                <a:gd name="T56" fmla="*/ 95 w 298"/>
                <a:gd name="T57" fmla="*/ 1 h 267"/>
                <a:gd name="T58" fmla="*/ 98 w 298"/>
                <a:gd name="T59" fmla="*/ 2 h 267"/>
                <a:gd name="T60" fmla="*/ 110 w 298"/>
                <a:gd name="T61" fmla="*/ 4 h 267"/>
                <a:gd name="T62" fmla="*/ 128 w 298"/>
                <a:gd name="T63" fmla="*/ 4 h 267"/>
                <a:gd name="T64" fmla="*/ 149 w 298"/>
                <a:gd name="T65" fmla="*/ 5 h 267"/>
                <a:gd name="T66" fmla="*/ 169 w 298"/>
                <a:gd name="T67" fmla="*/ 4 h 267"/>
                <a:gd name="T68" fmla="*/ 187 w 298"/>
                <a:gd name="T69" fmla="*/ 4 h 267"/>
                <a:gd name="T70" fmla="*/ 199 w 298"/>
                <a:gd name="T71" fmla="*/ 2 h 267"/>
                <a:gd name="T72" fmla="*/ 202 w 298"/>
                <a:gd name="T73" fmla="*/ 1 h 267"/>
                <a:gd name="T74" fmla="*/ 203 w 298"/>
                <a:gd name="T75" fmla="*/ 0 h 267"/>
                <a:gd name="T76" fmla="*/ 290 w 298"/>
                <a:gd name="T77" fmla="*/ 215 h 267"/>
                <a:gd name="T78" fmla="*/ 297 w 298"/>
                <a:gd name="T79" fmla="*/ 232 h 2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8"/>
                <a:gd name="T121" fmla="*/ 0 h 267"/>
                <a:gd name="T122" fmla="*/ 298 w 298"/>
                <a:gd name="T123" fmla="*/ 267 h 2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8" h="267">
                  <a:moveTo>
                    <a:pt x="297" y="232"/>
                  </a:moveTo>
                  <a:lnTo>
                    <a:pt x="291" y="239"/>
                  </a:lnTo>
                  <a:lnTo>
                    <a:pt x="286" y="244"/>
                  </a:lnTo>
                  <a:lnTo>
                    <a:pt x="279" y="249"/>
                  </a:lnTo>
                  <a:lnTo>
                    <a:pt x="273" y="253"/>
                  </a:lnTo>
                  <a:lnTo>
                    <a:pt x="266" y="256"/>
                  </a:lnTo>
                  <a:lnTo>
                    <a:pt x="259" y="259"/>
                  </a:lnTo>
                  <a:lnTo>
                    <a:pt x="251" y="261"/>
                  </a:lnTo>
                  <a:lnTo>
                    <a:pt x="243" y="263"/>
                  </a:lnTo>
                  <a:lnTo>
                    <a:pt x="234" y="264"/>
                  </a:lnTo>
                  <a:lnTo>
                    <a:pt x="224" y="265"/>
                  </a:lnTo>
                  <a:lnTo>
                    <a:pt x="202" y="266"/>
                  </a:lnTo>
                  <a:lnTo>
                    <a:pt x="149" y="266"/>
                  </a:lnTo>
                  <a:lnTo>
                    <a:pt x="119" y="266"/>
                  </a:lnTo>
                  <a:lnTo>
                    <a:pt x="94" y="265"/>
                  </a:lnTo>
                  <a:lnTo>
                    <a:pt x="72" y="264"/>
                  </a:lnTo>
                  <a:lnTo>
                    <a:pt x="62" y="263"/>
                  </a:lnTo>
                  <a:lnTo>
                    <a:pt x="52" y="261"/>
                  </a:lnTo>
                  <a:lnTo>
                    <a:pt x="44" y="260"/>
                  </a:lnTo>
                  <a:lnTo>
                    <a:pt x="36" y="257"/>
                  </a:lnTo>
                  <a:lnTo>
                    <a:pt x="29" y="255"/>
                  </a:lnTo>
                  <a:lnTo>
                    <a:pt x="22" y="252"/>
                  </a:lnTo>
                  <a:lnTo>
                    <a:pt x="16" y="248"/>
                  </a:lnTo>
                  <a:lnTo>
                    <a:pt x="10" y="243"/>
                  </a:lnTo>
                  <a:lnTo>
                    <a:pt x="5" y="238"/>
                  </a:lnTo>
                  <a:lnTo>
                    <a:pt x="0" y="232"/>
                  </a:lnTo>
                  <a:lnTo>
                    <a:pt x="8" y="215"/>
                  </a:lnTo>
                  <a:lnTo>
                    <a:pt x="94" y="0"/>
                  </a:lnTo>
                  <a:lnTo>
                    <a:pt x="95" y="1"/>
                  </a:lnTo>
                  <a:lnTo>
                    <a:pt x="98" y="2"/>
                  </a:lnTo>
                  <a:lnTo>
                    <a:pt x="110" y="4"/>
                  </a:lnTo>
                  <a:lnTo>
                    <a:pt x="128" y="4"/>
                  </a:lnTo>
                  <a:lnTo>
                    <a:pt x="149" y="5"/>
                  </a:lnTo>
                  <a:lnTo>
                    <a:pt x="169" y="4"/>
                  </a:lnTo>
                  <a:lnTo>
                    <a:pt x="187" y="4"/>
                  </a:lnTo>
                  <a:lnTo>
                    <a:pt x="199" y="2"/>
                  </a:lnTo>
                  <a:lnTo>
                    <a:pt x="202" y="1"/>
                  </a:lnTo>
                  <a:lnTo>
                    <a:pt x="203" y="0"/>
                  </a:lnTo>
                  <a:lnTo>
                    <a:pt x="290" y="215"/>
                  </a:lnTo>
                  <a:lnTo>
                    <a:pt x="297" y="232"/>
                  </a:lnTo>
                </a:path>
              </a:pathLst>
            </a:custGeom>
            <a:solidFill>
              <a:srgbClr val="8CF4EA"/>
            </a:solidFill>
            <a:ln w="12700" cap="rnd">
              <a:solidFill>
                <a:srgbClr val="000000"/>
              </a:solidFill>
              <a:round/>
              <a:headEnd/>
              <a:tailEnd/>
            </a:ln>
          </p:spPr>
          <p:txBody>
            <a:bodyPr/>
            <a:lstStyle/>
            <a:p>
              <a:endParaRPr lang="en-US"/>
            </a:p>
          </p:txBody>
        </p:sp>
        <p:sp>
          <p:nvSpPr>
            <p:cNvPr id="49416" name="Freeform 31"/>
            <p:cNvSpPr>
              <a:spLocks/>
            </p:cNvSpPr>
            <p:nvPr/>
          </p:nvSpPr>
          <p:spPr bwMode="auto">
            <a:xfrm>
              <a:off x="2343" y="2788"/>
              <a:ext cx="298" cy="33"/>
            </a:xfrm>
            <a:custGeom>
              <a:avLst/>
              <a:gdLst>
                <a:gd name="T0" fmla="*/ 149 w 298"/>
                <a:gd name="T1" fmla="*/ 32 h 33"/>
                <a:gd name="T2" fmla="*/ 178 w 298"/>
                <a:gd name="T3" fmla="*/ 32 h 33"/>
                <a:gd name="T4" fmla="*/ 206 w 298"/>
                <a:gd name="T5" fmla="*/ 32 h 33"/>
                <a:gd name="T6" fmla="*/ 231 w 298"/>
                <a:gd name="T7" fmla="*/ 31 h 33"/>
                <a:gd name="T8" fmla="*/ 253 w 298"/>
                <a:gd name="T9" fmla="*/ 29 h 33"/>
                <a:gd name="T10" fmla="*/ 263 w 298"/>
                <a:gd name="T11" fmla="*/ 28 h 33"/>
                <a:gd name="T12" fmla="*/ 271 w 298"/>
                <a:gd name="T13" fmla="*/ 27 h 33"/>
                <a:gd name="T14" fmla="*/ 279 w 298"/>
                <a:gd name="T15" fmla="*/ 25 h 33"/>
                <a:gd name="T16" fmla="*/ 285 w 298"/>
                <a:gd name="T17" fmla="*/ 24 h 33"/>
                <a:gd name="T18" fmla="*/ 290 w 298"/>
                <a:gd name="T19" fmla="*/ 22 h 33"/>
                <a:gd name="T20" fmla="*/ 294 w 298"/>
                <a:gd name="T21" fmla="*/ 20 h 33"/>
                <a:gd name="T22" fmla="*/ 296 w 298"/>
                <a:gd name="T23" fmla="*/ 18 h 33"/>
                <a:gd name="T24" fmla="*/ 296 w 298"/>
                <a:gd name="T25" fmla="*/ 17 h 33"/>
                <a:gd name="T26" fmla="*/ 297 w 298"/>
                <a:gd name="T27" fmla="*/ 16 h 33"/>
                <a:gd name="T28" fmla="*/ 296 w 298"/>
                <a:gd name="T29" fmla="*/ 13 h 33"/>
                <a:gd name="T30" fmla="*/ 294 w 298"/>
                <a:gd name="T31" fmla="*/ 11 h 33"/>
                <a:gd name="T32" fmla="*/ 290 w 298"/>
                <a:gd name="T33" fmla="*/ 10 h 33"/>
                <a:gd name="T34" fmla="*/ 285 w 298"/>
                <a:gd name="T35" fmla="*/ 8 h 33"/>
                <a:gd name="T36" fmla="*/ 279 w 298"/>
                <a:gd name="T37" fmla="*/ 6 h 33"/>
                <a:gd name="T38" fmla="*/ 271 w 298"/>
                <a:gd name="T39" fmla="*/ 5 h 33"/>
                <a:gd name="T40" fmla="*/ 263 w 298"/>
                <a:gd name="T41" fmla="*/ 4 h 33"/>
                <a:gd name="T42" fmla="*/ 253 w 298"/>
                <a:gd name="T43" fmla="*/ 3 h 33"/>
                <a:gd name="T44" fmla="*/ 231 w 298"/>
                <a:gd name="T45" fmla="*/ 2 h 33"/>
                <a:gd name="T46" fmla="*/ 206 w 298"/>
                <a:gd name="T47" fmla="*/ 1 h 33"/>
                <a:gd name="T48" fmla="*/ 178 w 298"/>
                <a:gd name="T49" fmla="*/ 1 h 33"/>
                <a:gd name="T50" fmla="*/ 149 w 298"/>
                <a:gd name="T51" fmla="*/ 0 h 33"/>
                <a:gd name="T52" fmla="*/ 119 w 298"/>
                <a:gd name="T53" fmla="*/ 1 h 33"/>
                <a:gd name="T54" fmla="*/ 91 w 298"/>
                <a:gd name="T55" fmla="*/ 1 h 33"/>
                <a:gd name="T56" fmla="*/ 66 w 298"/>
                <a:gd name="T57" fmla="*/ 2 h 33"/>
                <a:gd name="T58" fmla="*/ 44 w 298"/>
                <a:gd name="T59" fmla="*/ 3 h 33"/>
                <a:gd name="T60" fmla="*/ 34 w 298"/>
                <a:gd name="T61" fmla="*/ 4 h 33"/>
                <a:gd name="T62" fmla="*/ 26 w 298"/>
                <a:gd name="T63" fmla="*/ 5 h 33"/>
                <a:gd name="T64" fmla="*/ 18 w 298"/>
                <a:gd name="T65" fmla="*/ 6 h 33"/>
                <a:gd name="T66" fmla="*/ 12 w 298"/>
                <a:gd name="T67" fmla="*/ 8 h 33"/>
                <a:gd name="T68" fmla="*/ 7 w 298"/>
                <a:gd name="T69" fmla="*/ 10 h 33"/>
                <a:gd name="T70" fmla="*/ 3 w 298"/>
                <a:gd name="T71" fmla="*/ 11 h 33"/>
                <a:gd name="T72" fmla="*/ 1 w 298"/>
                <a:gd name="T73" fmla="*/ 13 h 33"/>
                <a:gd name="T74" fmla="*/ 0 w 298"/>
                <a:gd name="T75" fmla="*/ 16 h 33"/>
                <a:gd name="T76" fmla="*/ 1 w 298"/>
                <a:gd name="T77" fmla="*/ 17 h 33"/>
                <a:gd name="T78" fmla="*/ 1 w 298"/>
                <a:gd name="T79" fmla="*/ 18 h 33"/>
                <a:gd name="T80" fmla="*/ 3 w 298"/>
                <a:gd name="T81" fmla="*/ 20 h 33"/>
                <a:gd name="T82" fmla="*/ 7 w 298"/>
                <a:gd name="T83" fmla="*/ 22 h 33"/>
                <a:gd name="T84" fmla="*/ 12 w 298"/>
                <a:gd name="T85" fmla="*/ 24 h 33"/>
                <a:gd name="T86" fmla="*/ 18 w 298"/>
                <a:gd name="T87" fmla="*/ 25 h 33"/>
                <a:gd name="T88" fmla="*/ 26 w 298"/>
                <a:gd name="T89" fmla="*/ 27 h 33"/>
                <a:gd name="T90" fmla="*/ 34 w 298"/>
                <a:gd name="T91" fmla="*/ 28 h 33"/>
                <a:gd name="T92" fmla="*/ 44 w 298"/>
                <a:gd name="T93" fmla="*/ 29 h 33"/>
                <a:gd name="T94" fmla="*/ 66 w 298"/>
                <a:gd name="T95" fmla="*/ 31 h 33"/>
                <a:gd name="T96" fmla="*/ 91 w 298"/>
                <a:gd name="T97" fmla="*/ 32 h 33"/>
                <a:gd name="T98" fmla="*/ 119 w 298"/>
                <a:gd name="T99" fmla="*/ 32 h 33"/>
                <a:gd name="T100" fmla="*/ 149 w 298"/>
                <a:gd name="T101" fmla="*/ 32 h 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8"/>
                <a:gd name="T154" fmla="*/ 0 h 33"/>
                <a:gd name="T155" fmla="*/ 298 w 298"/>
                <a:gd name="T156" fmla="*/ 33 h 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8" h="33">
                  <a:moveTo>
                    <a:pt x="149" y="32"/>
                  </a:moveTo>
                  <a:lnTo>
                    <a:pt x="178" y="32"/>
                  </a:lnTo>
                  <a:lnTo>
                    <a:pt x="206" y="32"/>
                  </a:lnTo>
                  <a:lnTo>
                    <a:pt x="231" y="31"/>
                  </a:lnTo>
                  <a:lnTo>
                    <a:pt x="253" y="29"/>
                  </a:lnTo>
                  <a:lnTo>
                    <a:pt x="263" y="28"/>
                  </a:lnTo>
                  <a:lnTo>
                    <a:pt x="271" y="27"/>
                  </a:lnTo>
                  <a:lnTo>
                    <a:pt x="279" y="25"/>
                  </a:lnTo>
                  <a:lnTo>
                    <a:pt x="285" y="24"/>
                  </a:lnTo>
                  <a:lnTo>
                    <a:pt x="290" y="22"/>
                  </a:lnTo>
                  <a:lnTo>
                    <a:pt x="294" y="20"/>
                  </a:lnTo>
                  <a:lnTo>
                    <a:pt x="296" y="18"/>
                  </a:lnTo>
                  <a:lnTo>
                    <a:pt x="296" y="17"/>
                  </a:lnTo>
                  <a:lnTo>
                    <a:pt x="297" y="16"/>
                  </a:lnTo>
                  <a:lnTo>
                    <a:pt x="296" y="13"/>
                  </a:lnTo>
                  <a:lnTo>
                    <a:pt x="294" y="11"/>
                  </a:lnTo>
                  <a:lnTo>
                    <a:pt x="290" y="10"/>
                  </a:lnTo>
                  <a:lnTo>
                    <a:pt x="285" y="8"/>
                  </a:lnTo>
                  <a:lnTo>
                    <a:pt x="279" y="6"/>
                  </a:lnTo>
                  <a:lnTo>
                    <a:pt x="271" y="5"/>
                  </a:lnTo>
                  <a:lnTo>
                    <a:pt x="263" y="4"/>
                  </a:lnTo>
                  <a:lnTo>
                    <a:pt x="253" y="3"/>
                  </a:lnTo>
                  <a:lnTo>
                    <a:pt x="231" y="2"/>
                  </a:lnTo>
                  <a:lnTo>
                    <a:pt x="206" y="1"/>
                  </a:lnTo>
                  <a:lnTo>
                    <a:pt x="178" y="1"/>
                  </a:lnTo>
                  <a:lnTo>
                    <a:pt x="149" y="0"/>
                  </a:lnTo>
                  <a:lnTo>
                    <a:pt x="119" y="1"/>
                  </a:lnTo>
                  <a:lnTo>
                    <a:pt x="91" y="1"/>
                  </a:lnTo>
                  <a:lnTo>
                    <a:pt x="66" y="2"/>
                  </a:lnTo>
                  <a:lnTo>
                    <a:pt x="44" y="3"/>
                  </a:lnTo>
                  <a:lnTo>
                    <a:pt x="34" y="4"/>
                  </a:lnTo>
                  <a:lnTo>
                    <a:pt x="26" y="5"/>
                  </a:lnTo>
                  <a:lnTo>
                    <a:pt x="18" y="6"/>
                  </a:lnTo>
                  <a:lnTo>
                    <a:pt x="12" y="8"/>
                  </a:lnTo>
                  <a:lnTo>
                    <a:pt x="7" y="10"/>
                  </a:lnTo>
                  <a:lnTo>
                    <a:pt x="3" y="11"/>
                  </a:lnTo>
                  <a:lnTo>
                    <a:pt x="1" y="13"/>
                  </a:lnTo>
                  <a:lnTo>
                    <a:pt x="0" y="16"/>
                  </a:lnTo>
                  <a:lnTo>
                    <a:pt x="1" y="17"/>
                  </a:lnTo>
                  <a:lnTo>
                    <a:pt x="1" y="18"/>
                  </a:lnTo>
                  <a:lnTo>
                    <a:pt x="3" y="20"/>
                  </a:lnTo>
                  <a:lnTo>
                    <a:pt x="7" y="22"/>
                  </a:lnTo>
                  <a:lnTo>
                    <a:pt x="12" y="24"/>
                  </a:lnTo>
                  <a:lnTo>
                    <a:pt x="18" y="25"/>
                  </a:lnTo>
                  <a:lnTo>
                    <a:pt x="26" y="27"/>
                  </a:lnTo>
                  <a:lnTo>
                    <a:pt x="34" y="28"/>
                  </a:lnTo>
                  <a:lnTo>
                    <a:pt x="44" y="29"/>
                  </a:lnTo>
                  <a:lnTo>
                    <a:pt x="66" y="31"/>
                  </a:lnTo>
                  <a:lnTo>
                    <a:pt x="91" y="32"/>
                  </a:lnTo>
                  <a:lnTo>
                    <a:pt x="119" y="32"/>
                  </a:lnTo>
                  <a:lnTo>
                    <a:pt x="149" y="32"/>
                  </a:lnTo>
                </a:path>
              </a:pathLst>
            </a:custGeom>
            <a:solidFill>
              <a:srgbClr val="8CF4EA"/>
            </a:solidFill>
            <a:ln w="12700" cap="rnd">
              <a:solidFill>
                <a:srgbClr val="000000"/>
              </a:solidFill>
              <a:round/>
              <a:headEnd/>
              <a:tailEnd/>
            </a:ln>
          </p:spPr>
          <p:txBody>
            <a:bodyPr/>
            <a:lstStyle/>
            <a:p>
              <a:endParaRPr lang="en-US"/>
            </a:p>
          </p:txBody>
        </p:sp>
        <p:sp>
          <p:nvSpPr>
            <p:cNvPr id="49417" name="Freeform 32"/>
            <p:cNvSpPr>
              <a:spLocks/>
            </p:cNvSpPr>
            <p:nvPr/>
          </p:nvSpPr>
          <p:spPr bwMode="auto">
            <a:xfrm>
              <a:off x="2343" y="2571"/>
              <a:ext cx="298" cy="267"/>
            </a:xfrm>
            <a:custGeom>
              <a:avLst/>
              <a:gdLst>
                <a:gd name="T0" fmla="*/ 0 w 298"/>
                <a:gd name="T1" fmla="*/ 232 h 267"/>
                <a:gd name="T2" fmla="*/ 8 w 298"/>
                <a:gd name="T3" fmla="*/ 215 h 267"/>
                <a:gd name="T4" fmla="*/ 94 w 298"/>
                <a:gd name="T5" fmla="*/ 0 h 267"/>
                <a:gd name="T6" fmla="*/ 95 w 298"/>
                <a:gd name="T7" fmla="*/ 1 h 267"/>
                <a:gd name="T8" fmla="*/ 98 w 298"/>
                <a:gd name="T9" fmla="*/ 2 h 267"/>
                <a:gd name="T10" fmla="*/ 110 w 298"/>
                <a:gd name="T11" fmla="*/ 4 h 267"/>
                <a:gd name="T12" fmla="*/ 128 w 298"/>
                <a:gd name="T13" fmla="*/ 4 h 267"/>
                <a:gd name="T14" fmla="*/ 149 w 298"/>
                <a:gd name="T15" fmla="*/ 5 h 267"/>
                <a:gd name="T16" fmla="*/ 169 w 298"/>
                <a:gd name="T17" fmla="*/ 4 h 267"/>
                <a:gd name="T18" fmla="*/ 187 w 298"/>
                <a:gd name="T19" fmla="*/ 4 h 267"/>
                <a:gd name="T20" fmla="*/ 199 w 298"/>
                <a:gd name="T21" fmla="*/ 2 h 267"/>
                <a:gd name="T22" fmla="*/ 202 w 298"/>
                <a:gd name="T23" fmla="*/ 1 h 267"/>
                <a:gd name="T24" fmla="*/ 203 w 298"/>
                <a:gd name="T25" fmla="*/ 0 h 267"/>
                <a:gd name="T26" fmla="*/ 290 w 298"/>
                <a:gd name="T27" fmla="*/ 215 h 267"/>
                <a:gd name="T28" fmla="*/ 297 w 298"/>
                <a:gd name="T29" fmla="*/ 232 h 267"/>
                <a:gd name="T30" fmla="*/ 291 w 298"/>
                <a:gd name="T31" fmla="*/ 239 h 267"/>
                <a:gd name="T32" fmla="*/ 286 w 298"/>
                <a:gd name="T33" fmla="*/ 244 h 267"/>
                <a:gd name="T34" fmla="*/ 279 w 298"/>
                <a:gd name="T35" fmla="*/ 249 h 267"/>
                <a:gd name="T36" fmla="*/ 273 w 298"/>
                <a:gd name="T37" fmla="*/ 253 h 267"/>
                <a:gd name="T38" fmla="*/ 266 w 298"/>
                <a:gd name="T39" fmla="*/ 256 h 267"/>
                <a:gd name="T40" fmla="*/ 259 w 298"/>
                <a:gd name="T41" fmla="*/ 259 h 267"/>
                <a:gd name="T42" fmla="*/ 251 w 298"/>
                <a:gd name="T43" fmla="*/ 261 h 267"/>
                <a:gd name="T44" fmla="*/ 243 w 298"/>
                <a:gd name="T45" fmla="*/ 263 h 267"/>
                <a:gd name="T46" fmla="*/ 234 w 298"/>
                <a:gd name="T47" fmla="*/ 264 h 267"/>
                <a:gd name="T48" fmla="*/ 224 w 298"/>
                <a:gd name="T49" fmla="*/ 265 h 267"/>
                <a:gd name="T50" fmla="*/ 202 w 298"/>
                <a:gd name="T51" fmla="*/ 266 h 267"/>
                <a:gd name="T52" fmla="*/ 149 w 298"/>
                <a:gd name="T53" fmla="*/ 266 h 267"/>
                <a:gd name="T54" fmla="*/ 119 w 298"/>
                <a:gd name="T55" fmla="*/ 266 h 267"/>
                <a:gd name="T56" fmla="*/ 94 w 298"/>
                <a:gd name="T57" fmla="*/ 265 h 267"/>
                <a:gd name="T58" fmla="*/ 72 w 298"/>
                <a:gd name="T59" fmla="*/ 264 h 267"/>
                <a:gd name="T60" fmla="*/ 62 w 298"/>
                <a:gd name="T61" fmla="*/ 263 h 267"/>
                <a:gd name="T62" fmla="*/ 52 w 298"/>
                <a:gd name="T63" fmla="*/ 261 h 267"/>
                <a:gd name="T64" fmla="*/ 44 w 298"/>
                <a:gd name="T65" fmla="*/ 260 h 267"/>
                <a:gd name="T66" fmla="*/ 36 w 298"/>
                <a:gd name="T67" fmla="*/ 257 h 267"/>
                <a:gd name="T68" fmla="*/ 29 w 298"/>
                <a:gd name="T69" fmla="*/ 255 h 267"/>
                <a:gd name="T70" fmla="*/ 22 w 298"/>
                <a:gd name="T71" fmla="*/ 252 h 267"/>
                <a:gd name="T72" fmla="*/ 16 w 298"/>
                <a:gd name="T73" fmla="*/ 248 h 267"/>
                <a:gd name="T74" fmla="*/ 10 w 298"/>
                <a:gd name="T75" fmla="*/ 243 h 267"/>
                <a:gd name="T76" fmla="*/ 5 w 298"/>
                <a:gd name="T77" fmla="*/ 238 h 267"/>
                <a:gd name="T78" fmla="*/ 0 w 298"/>
                <a:gd name="T79" fmla="*/ 232 h 2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8"/>
                <a:gd name="T121" fmla="*/ 0 h 267"/>
                <a:gd name="T122" fmla="*/ 298 w 298"/>
                <a:gd name="T123" fmla="*/ 267 h 2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8" h="267">
                  <a:moveTo>
                    <a:pt x="0" y="232"/>
                  </a:moveTo>
                  <a:lnTo>
                    <a:pt x="8" y="215"/>
                  </a:lnTo>
                  <a:lnTo>
                    <a:pt x="94" y="0"/>
                  </a:lnTo>
                  <a:lnTo>
                    <a:pt x="95" y="1"/>
                  </a:lnTo>
                  <a:lnTo>
                    <a:pt x="98" y="2"/>
                  </a:lnTo>
                  <a:lnTo>
                    <a:pt x="110" y="4"/>
                  </a:lnTo>
                  <a:lnTo>
                    <a:pt x="128" y="4"/>
                  </a:lnTo>
                  <a:lnTo>
                    <a:pt x="149" y="5"/>
                  </a:lnTo>
                  <a:lnTo>
                    <a:pt x="169" y="4"/>
                  </a:lnTo>
                  <a:lnTo>
                    <a:pt x="187" y="4"/>
                  </a:lnTo>
                  <a:lnTo>
                    <a:pt x="199" y="2"/>
                  </a:lnTo>
                  <a:lnTo>
                    <a:pt x="202" y="1"/>
                  </a:lnTo>
                  <a:lnTo>
                    <a:pt x="203" y="0"/>
                  </a:lnTo>
                  <a:lnTo>
                    <a:pt x="290" y="215"/>
                  </a:lnTo>
                  <a:lnTo>
                    <a:pt x="297" y="232"/>
                  </a:lnTo>
                  <a:lnTo>
                    <a:pt x="291" y="239"/>
                  </a:lnTo>
                  <a:lnTo>
                    <a:pt x="286" y="244"/>
                  </a:lnTo>
                  <a:lnTo>
                    <a:pt x="279" y="249"/>
                  </a:lnTo>
                  <a:lnTo>
                    <a:pt x="273" y="253"/>
                  </a:lnTo>
                  <a:lnTo>
                    <a:pt x="266" y="256"/>
                  </a:lnTo>
                  <a:lnTo>
                    <a:pt x="259" y="259"/>
                  </a:lnTo>
                  <a:lnTo>
                    <a:pt x="251" y="261"/>
                  </a:lnTo>
                  <a:lnTo>
                    <a:pt x="243" y="263"/>
                  </a:lnTo>
                  <a:lnTo>
                    <a:pt x="234" y="264"/>
                  </a:lnTo>
                  <a:lnTo>
                    <a:pt x="224" y="265"/>
                  </a:lnTo>
                  <a:lnTo>
                    <a:pt x="202" y="266"/>
                  </a:lnTo>
                  <a:lnTo>
                    <a:pt x="149" y="266"/>
                  </a:lnTo>
                  <a:lnTo>
                    <a:pt x="119" y="266"/>
                  </a:lnTo>
                  <a:lnTo>
                    <a:pt x="94" y="265"/>
                  </a:lnTo>
                  <a:lnTo>
                    <a:pt x="72" y="264"/>
                  </a:lnTo>
                  <a:lnTo>
                    <a:pt x="62" y="263"/>
                  </a:lnTo>
                  <a:lnTo>
                    <a:pt x="52" y="261"/>
                  </a:lnTo>
                  <a:lnTo>
                    <a:pt x="44" y="260"/>
                  </a:lnTo>
                  <a:lnTo>
                    <a:pt x="36" y="257"/>
                  </a:lnTo>
                  <a:lnTo>
                    <a:pt x="29" y="255"/>
                  </a:lnTo>
                  <a:lnTo>
                    <a:pt x="22" y="252"/>
                  </a:lnTo>
                  <a:lnTo>
                    <a:pt x="16" y="248"/>
                  </a:lnTo>
                  <a:lnTo>
                    <a:pt x="10" y="243"/>
                  </a:lnTo>
                  <a:lnTo>
                    <a:pt x="5" y="238"/>
                  </a:lnTo>
                  <a:lnTo>
                    <a:pt x="0" y="232"/>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18" name="Line 33"/>
            <p:cNvSpPr>
              <a:spLocks noChangeShapeType="1"/>
            </p:cNvSpPr>
            <p:nvPr/>
          </p:nvSpPr>
          <p:spPr bwMode="auto">
            <a:xfrm flipH="1">
              <a:off x="2358" y="2582"/>
              <a:ext cx="90" cy="21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419" name="Line 34"/>
            <p:cNvSpPr>
              <a:spLocks noChangeShapeType="1"/>
            </p:cNvSpPr>
            <p:nvPr/>
          </p:nvSpPr>
          <p:spPr bwMode="auto">
            <a:xfrm flipH="1">
              <a:off x="2360" y="2583"/>
              <a:ext cx="89" cy="217"/>
            </a:xfrm>
            <a:prstGeom prst="line">
              <a:avLst/>
            </a:prstGeom>
            <a:noFill/>
            <a:ln w="12700">
              <a:solidFill>
                <a:srgbClr val="4D4D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420" name="Freeform 35"/>
            <p:cNvSpPr>
              <a:spLocks/>
            </p:cNvSpPr>
            <p:nvPr/>
          </p:nvSpPr>
          <p:spPr bwMode="auto">
            <a:xfrm>
              <a:off x="2374" y="2583"/>
              <a:ext cx="95" cy="226"/>
            </a:xfrm>
            <a:custGeom>
              <a:avLst/>
              <a:gdLst>
                <a:gd name="T0" fmla="*/ 42 w 95"/>
                <a:gd name="T1" fmla="*/ 223 h 226"/>
                <a:gd name="T2" fmla="*/ 93 w 95"/>
                <a:gd name="T3" fmla="*/ 4 h 226"/>
                <a:gd name="T4" fmla="*/ 94 w 95"/>
                <a:gd name="T5" fmla="*/ 1 h 226"/>
                <a:gd name="T6" fmla="*/ 86 w 95"/>
                <a:gd name="T7" fmla="*/ 1 h 226"/>
                <a:gd name="T8" fmla="*/ 79 w 95"/>
                <a:gd name="T9" fmla="*/ 0 h 226"/>
                <a:gd name="T10" fmla="*/ 79 w 95"/>
                <a:gd name="T11" fmla="*/ 1 h 226"/>
                <a:gd name="T12" fmla="*/ 0 w 95"/>
                <a:gd name="T13" fmla="*/ 220 h 226"/>
                <a:gd name="T14" fmla="*/ 9 w 95"/>
                <a:gd name="T15" fmla="*/ 222 h 226"/>
                <a:gd name="T16" fmla="*/ 18 w 95"/>
                <a:gd name="T17" fmla="*/ 223 h 226"/>
                <a:gd name="T18" fmla="*/ 28 w 95"/>
                <a:gd name="T19" fmla="*/ 224 h 226"/>
                <a:gd name="T20" fmla="*/ 41 w 95"/>
                <a:gd name="T21" fmla="*/ 225 h 226"/>
                <a:gd name="T22" fmla="*/ 42 w 95"/>
                <a:gd name="T23" fmla="*/ 223 h 2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
                <a:gd name="T37" fmla="*/ 0 h 226"/>
                <a:gd name="T38" fmla="*/ 95 w 95"/>
                <a:gd name="T39" fmla="*/ 226 h 2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 h="226">
                  <a:moveTo>
                    <a:pt x="42" y="223"/>
                  </a:moveTo>
                  <a:lnTo>
                    <a:pt x="93" y="4"/>
                  </a:lnTo>
                  <a:lnTo>
                    <a:pt x="94" y="1"/>
                  </a:lnTo>
                  <a:lnTo>
                    <a:pt x="86" y="1"/>
                  </a:lnTo>
                  <a:lnTo>
                    <a:pt x="79" y="0"/>
                  </a:lnTo>
                  <a:lnTo>
                    <a:pt x="79" y="1"/>
                  </a:lnTo>
                  <a:lnTo>
                    <a:pt x="0" y="220"/>
                  </a:lnTo>
                  <a:lnTo>
                    <a:pt x="9" y="222"/>
                  </a:lnTo>
                  <a:lnTo>
                    <a:pt x="18" y="223"/>
                  </a:lnTo>
                  <a:lnTo>
                    <a:pt x="28" y="224"/>
                  </a:lnTo>
                  <a:lnTo>
                    <a:pt x="41" y="225"/>
                  </a:lnTo>
                  <a:lnTo>
                    <a:pt x="42" y="223"/>
                  </a:lnTo>
                </a:path>
              </a:pathLst>
            </a:custGeom>
            <a:solidFill>
              <a:srgbClr val="DBFFFC"/>
            </a:solidFill>
            <a:ln w="12700" cap="rnd">
              <a:solidFill>
                <a:srgbClr val="DBFFFC"/>
              </a:solidFill>
              <a:round/>
              <a:headEnd/>
              <a:tailEnd/>
            </a:ln>
          </p:spPr>
          <p:txBody>
            <a:bodyPr/>
            <a:lstStyle/>
            <a:p>
              <a:endParaRPr lang="en-US"/>
            </a:p>
          </p:txBody>
        </p:sp>
        <p:sp>
          <p:nvSpPr>
            <p:cNvPr id="49421" name="Freeform 36"/>
            <p:cNvSpPr>
              <a:spLocks/>
            </p:cNvSpPr>
            <p:nvPr/>
          </p:nvSpPr>
          <p:spPr bwMode="auto">
            <a:xfrm>
              <a:off x="2374" y="2585"/>
              <a:ext cx="95" cy="224"/>
            </a:xfrm>
            <a:custGeom>
              <a:avLst/>
              <a:gdLst>
                <a:gd name="T0" fmla="*/ 0 w 95"/>
                <a:gd name="T1" fmla="*/ 218 h 224"/>
                <a:gd name="T2" fmla="*/ 9 w 95"/>
                <a:gd name="T3" fmla="*/ 220 h 224"/>
                <a:gd name="T4" fmla="*/ 18 w 95"/>
                <a:gd name="T5" fmla="*/ 221 h 224"/>
                <a:gd name="T6" fmla="*/ 28 w 95"/>
                <a:gd name="T7" fmla="*/ 222 h 224"/>
                <a:gd name="T8" fmla="*/ 41 w 95"/>
                <a:gd name="T9" fmla="*/ 223 h 224"/>
                <a:gd name="T10" fmla="*/ 42 w 95"/>
                <a:gd name="T11" fmla="*/ 221 h 224"/>
                <a:gd name="T12" fmla="*/ 93 w 95"/>
                <a:gd name="T13" fmla="*/ 2 h 224"/>
                <a:gd name="T14" fmla="*/ 94 w 95"/>
                <a:gd name="T15" fmla="*/ 0 h 224"/>
                <a:gd name="T16" fmla="*/ 0 60000 65536"/>
                <a:gd name="T17" fmla="*/ 0 60000 65536"/>
                <a:gd name="T18" fmla="*/ 0 60000 65536"/>
                <a:gd name="T19" fmla="*/ 0 60000 65536"/>
                <a:gd name="T20" fmla="*/ 0 60000 65536"/>
                <a:gd name="T21" fmla="*/ 0 60000 65536"/>
                <a:gd name="T22" fmla="*/ 0 60000 65536"/>
                <a:gd name="T23" fmla="*/ 0 60000 65536"/>
                <a:gd name="T24" fmla="*/ 0 w 95"/>
                <a:gd name="T25" fmla="*/ 0 h 224"/>
                <a:gd name="T26" fmla="*/ 95 w 95"/>
                <a:gd name="T27" fmla="*/ 224 h 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 h="224">
                  <a:moveTo>
                    <a:pt x="0" y="218"/>
                  </a:moveTo>
                  <a:lnTo>
                    <a:pt x="9" y="220"/>
                  </a:lnTo>
                  <a:lnTo>
                    <a:pt x="18" y="221"/>
                  </a:lnTo>
                  <a:lnTo>
                    <a:pt x="28" y="222"/>
                  </a:lnTo>
                  <a:lnTo>
                    <a:pt x="41" y="223"/>
                  </a:lnTo>
                  <a:lnTo>
                    <a:pt x="42" y="221"/>
                  </a:lnTo>
                  <a:lnTo>
                    <a:pt x="93" y="2"/>
                  </a:lnTo>
                  <a:lnTo>
                    <a:pt x="94" y="0"/>
                  </a:lnTo>
                </a:path>
              </a:pathLst>
            </a:custGeom>
            <a:noFill/>
            <a:ln w="12700" cap="rnd">
              <a:solidFill>
                <a:srgbClr val="4D4D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22" name="Line 37"/>
            <p:cNvSpPr>
              <a:spLocks noChangeShapeType="1"/>
            </p:cNvSpPr>
            <p:nvPr/>
          </p:nvSpPr>
          <p:spPr bwMode="auto">
            <a:xfrm>
              <a:off x="2542" y="2582"/>
              <a:ext cx="73" cy="218"/>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423" name="Line 38"/>
            <p:cNvSpPr>
              <a:spLocks noChangeShapeType="1"/>
            </p:cNvSpPr>
            <p:nvPr/>
          </p:nvSpPr>
          <p:spPr bwMode="auto">
            <a:xfrm>
              <a:off x="2545" y="2583"/>
              <a:ext cx="73" cy="217"/>
            </a:xfrm>
            <a:prstGeom prst="line">
              <a:avLst/>
            </a:prstGeom>
            <a:noFill/>
            <a:ln w="12700">
              <a:solidFill>
                <a:srgbClr val="4D4D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424" name="Freeform 39"/>
            <p:cNvSpPr>
              <a:spLocks/>
            </p:cNvSpPr>
            <p:nvPr/>
          </p:nvSpPr>
          <p:spPr bwMode="auto">
            <a:xfrm>
              <a:off x="2523" y="2583"/>
              <a:ext cx="84" cy="224"/>
            </a:xfrm>
            <a:custGeom>
              <a:avLst/>
              <a:gdLst>
                <a:gd name="T0" fmla="*/ 56 w 84"/>
                <a:gd name="T1" fmla="*/ 221 h 224"/>
                <a:gd name="T2" fmla="*/ 1 w 84"/>
                <a:gd name="T3" fmla="*/ 3 h 224"/>
                <a:gd name="T4" fmla="*/ 0 w 84"/>
                <a:gd name="T5" fmla="*/ 0 h 224"/>
                <a:gd name="T6" fmla="*/ 3 w 84"/>
                <a:gd name="T7" fmla="*/ 0 h 224"/>
                <a:gd name="T8" fmla="*/ 2 w 84"/>
                <a:gd name="T9" fmla="*/ 0 h 224"/>
                <a:gd name="T10" fmla="*/ 4 w 84"/>
                <a:gd name="T11" fmla="*/ 0 h 224"/>
                <a:gd name="T12" fmla="*/ 4 w 84"/>
                <a:gd name="T13" fmla="*/ 1 h 224"/>
                <a:gd name="T14" fmla="*/ 83 w 84"/>
                <a:gd name="T15" fmla="*/ 220 h 224"/>
                <a:gd name="T16" fmla="*/ 73 w 84"/>
                <a:gd name="T17" fmla="*/ 222 h 224"/>
                <a:gd name="T18" fmla="*/ 57 w 84"/>
                <a:gd name="T19" fmla="*/ 223 h 224"/>
                <a:gd name="T20" fmla="*/ 56 w 84"/>
                <a:gd name="T21" fmla="*/ 221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224"/>
                <a:gd name="T35" fmla="*/ 84 w 84"/>
                <a:gd name="T36" fmla="*/ 224 h 2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224">
                  <a:moveTo>
                    <a:pt x="56" y="221"/>
                  </a:moveTo>
                  <a:lnTo>
                    <a:pt x="1" y="3"/>
                  </a:lnTo>
                  <a:lnTo>
                    <a:pt x="0" y="0"/>
                  </a:lnTo>
                  <a:lnTo>
                    <a:pt x="3" y="0"/>
                  </a:lnTo>
                  <a:lnTo>
                    <a:pt x="2" y="0"/>
                  </a:lnTo>
                  <a:lnTo>
                    <a:pt x="4" y="0"/>
                  </a:lnTo>
                  <a:lnTo>
                    <a:pt x="4" y="1"/>
                  </a:lnTo>
                  <a:lnTo>
                    <a:pt x="83" y="220"/>
                  </a:lnTo>
                  <a:lnTo>
                    <a:pt x="73" y="222"/>
                  </a:lnTo>
                  <a:lnTo>
                    <a:pt x="57" y="223"/>
                  </a:lnTo>
                  <a:lnTo>
                    <a:pt x="56" y="221"/>
                  </a:lnTo>
                </a:path>
              </a:pathLst>
            </a:custGeom>
            <a:solidFill>
              <a:srgbClr val="DBFFFC"/>
            </a:solidFill>
            <a:ln w="12700" cap="rnd">
              <a:solidFill>
                <a:srgbClr val="DBFFFC"/>
              </a:solidFill>
              <a:round/>
              <a:headEnd/>
              <a:tailEnd/>
            </a:ln>
          </p:spPr>
          <p:txBody>
            <a:bodyPr/>
            <a:lstStyle/>
            <a:p>
              <a:endParaRPr lang="en-US"/>
            </a:p>
          </p:txBody>
        </p:sp>
        <p:sp>
          <p:nvSpPr>
            <p:cNvPr id="49425" name="Freeform 40"/>
            <p:cNvSpPr>
              <a:spLocks/>
            </p:cNvSpPr>
            <p:nvPr/>
          </p:nvSpPr>
          <p:spPr bwMode="auto">
            <a:xfrm>
              <a:off x="2530" y="2582"/>
              <a:ext cx="82" cy="223"/>
            </a:xfrm>
            <a:custGeom>
              <a:avLst/>
              <a:gdLst>
                <a:gd name="T0" fmla="*/ 0 w 82"/>
                <a:gd name="T1" fmla="*/ 0 h 223"/>
                <a:gd name="T2" fmla="*/ 1 w 82"/>
                <a:gd name="T3" fmla="*/ 1 h 223"/>
                <a:gd name="T4" fmla="*/ 81 w 82"/>
                <a:gd name="T5" fmla="*/ 222 h 223"/>
                <a:gd name="T6" fmla="*/ 0 60000 65536"/>
                <a:gd name="T7" fmla="*/ 0 60000 65536"/>
                <a:gd name="T8" fmla="*/ 0 60000 65536"/>
                <a:gd name="T9" fmla="*/ 0 w 82"/>
                <a:gd name="T10" fmla="*/ 0 h 223"/>
                <a:gd name="T11" fmla="*/ 82 w 82"/>
                <a:gd name="T12" fmla="*/ 223 h 223"/>
              </a:gdLst>
              <a:ahLst/>
              <a:cxnLst>
                <a:cxn ang="T6">
                  <a:pos x="T0" y="T1"/>
                </a:cxn>
                <a:cxn ang="T7">
                  <a:pos x="T2" y="T3"/>
                </a:cxn>
                <a:cxn ang="T8">
                  <a:pos x="T4" y="T5"/>
                </a:cxn>
              </a:cxnLst>
              <a:rect l="T9" t="T10" r="T11" b="T12"/>
              <a:pathLst>
                <a:path w="82" h="223">
                  <a:moveTo>
                    <a:pt x="0" y="0"/>
                  </a:moveTo>
                  <a:lnTo>
                    <a:pt x="1" y="1"/>
                  </a:lnTo>
                  <a:lnTo>
                    <a:pt x="81" y="222"/>
                  </a:lnTo>
                </a:path>
              </a:pathLst>
            </a:custGeom>
            <a:noFill/>
            <a:ln w="12700" cap="rnd">
              <a:solidFill>
                <a:srgbClr val="4D4D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26" name="Freeform 41"/>
            <p:cNvSpPr>
              <a:spLocks/>
            </p:cNvSpPr>
            <p:nvPr/>
          </p:nvSpPr>
          <p:spPr bwMode="auto">
            <a:xfrm>
              <a:off x="2468" y="2469"/>
              <a:ext cx="9" cy="102"/>
            </a:xfrm>
            <a:custGeom>
              <a:avLst/>
              <a:gdLst>
                <a:gd name="T0" fmla="*/ 8 w 9"/>
                <a:gd name="T1" fmla="*/ 0 h 102"/>
                <a:gd name="T2" fmla="*/ 8 w 9"/>
                <a:gd name="T3" fmla="*/ 99 h 102"/>
                <a:gd name="T4" fmla="*/ 7 w 9"/>
                <a:gd name="T5" fmla="*/ 100 h 102"/>
                <a:gd name="T6" fmla="*/ 6 w 9"/>
                <a:gd name="T7" fmla="*/ 100 h 102"/>
                <a:gd name="T8" fmla="*/ 4 w 9"/>
                <a:gd name="T9" fmla="*/ 101 h 102"/>
                <a:gd name="T10" fmla="*/ 1 w 9"/>
                <a:gd name="T11" fmla="*/ 100 h 102"/>
                <a:gd name="T12" fmla="*/ 0 w 9"/>
                <a:gd name="T13" fmla="*/ 99 h 102"/>
                <a:gd name="T14" fmla="*/ 0 w 9"/>
                <a:gd name="T15" fmla="*/ 1 h 102"/>
                <a:gd name="T16" fmla="*/ 1 w 9"/>
                <a:gd name="T17" fmla="*/ 1 h 102"/>
                <a:gd name="T18" fmla="*/ 8 w 9"/>
                <a:gd name="T19" fmla="*/ 0 h 1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02"/>
                <a:gd name="T32" fmla="*/ 9 w 9"/>
                <a:gd name="T33" fmla="*/ 102 h 1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02">
                  <a:moveTo>
                    <a:pt x="8" y="0"/>
                  </a:moveTo>
                  <a:lnTo>
                    <a:pt x="8" y="99"/>
                  </a:lnTo>
                  <a:lnTo>
                    <a:pt x="7" y="100"/>
                  </a:lnTo>
                  <a:lnTo>
                    <a:pt x="6" y="100"/>
                  </a:lnTo>
                  <a:lnTo>
                    <a:pt x="4" y="101"/>
                  </a:lnTo>
                  <a:lnTo>
                    <a:pt x="1" y="100"/>
                  </a:lnTo>
                  <a:lnTo>
                    <a:pt x="0" y="99"/>
                  </a:lnTo>
                  <a:lnTo>
                    <a:pt x="0" y="1"/>
                  </a:lnTo>
                  <a:lnTo>
                    <a:pt x="1" y="1"/>
                  </a:lnTo>
                  <a:lnTo>
                    <a:pt x="8" y="0"/>
                  </a:lnTo>
                </a:path>
              </a:pathLst>
            </a:custGeom>
            <a:solidFill>
              <a:srgbClr val="DBFFFC"/>
            </a:solidFill>
            <a:ln w="12700" cap="rnd">
              <a:solidFill>
                <a:srgbClr val="DBFFFC"/>
              </a:solidFill>
              <a:round/>
              <a:headEnd/>
              <a:tailEnd/>
            </a:ln>
          </p:spPr>
          <p:txBody>
            <a:bodyPr/>
            <a:lstStyle/>
            <a:p>
              <a:endParaRPr lang="en-US"/>
            </a:p>
          </p:txBody>
        </p:sp>
        <p:sp>
          <p:nvSpPr>
            <p:cNvPr id="49427" name="Line 42"/>
            <p:cNvSpPr>
              <a:spLocks noChangeShapeType="1"/>
            </p:cNvSpPr>
            <p:nvPr/>
          </p:nvSpPr>
          <p:spPr bwMode="auto">
            <a:xfrm flipV="1">
              <a:off x="2479" y="2468"/>
              <a:ext cx="0" cy="106"/>
            </a:xfrm>
            <a:prstGeom prst="line">
              <a:avLst/>
            </a:prstGeom>
            <a:noFill/>
            <a:ln w="12700">
              <a:solidFill>
                <a:srgbClr val="4D4D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428" name="Line 43"/>
            <p:cNvSpPr>
              <a:spLocks noChangeShapeType="1"/>
            </p:cNvSpPr>
            <p:nvPr/>
          </p:nvSpPr>
          <p:spPr bwMode="auto">
            <a:xfrm>
              <a:off x="2541" y="2476"/>
              <a:ext cx="0" cy="86"/>
            </a:xfrm>
            <a:prstGeom prst="line">
              <a:avLst/>
            </a:prstGeom>
            <a:noFill/>
            <a:ln w="12700">
              <a:solidFill>
                <a:srgbClr val="4D4D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429" name="Line 44"/>
            <p:cNvSpPr>
              <a:spLocks noChangeShapeType="1"/>
            </p:cNvSpPr>
            <p:nvPr/>
          </p:nvSpPr>
          <p:spPr bwMode="auto">
            <a:xfrm>
              <a:off x="2538" y="2476"/>
              <a:ext cx="0" cy="86"/>
            </a:xfrm>
            <a:prstGeom prst="line">
              <a:avLst/>
            </a:prstGeom>
            <a:noFill/>
            <a:ln w="12700">
              <a:solidFill>
                <a:srgbClr val="DBFFF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430" name="Freeform 45"/>
            <p:cNvSpPr>
              <a:spLocks/>
            </p:cNvSpPr>
            <p:nvPr/>
          </p:nvSpPr>
          <p:spPr bwMode="auto">
            <a:xfrm>
              <a:off x="2437" y="2575"/>
              <a:ext cx="110" cy="7"/>
            </a:xfrm>
            <a:custGeom>
              <a:avLst/>
              <a:gdLst>
                <a:gd name="T0" fmla="*/ 0 w 110"/>
                <a:gd name="T1" fmla="*/ 0 h 7"/>
                <a:gd name="T2" fmla="*/ 1 w 110"/>
                <a:gd name="T3" fmla="*/ 1 h 7"/>
                <a:gd name="T4" fmla="*/ 4 w 110"/>
                <a:gd name="T5" fmla="*/ 2 h 7"/>
                <a:gd name="T6" fmla="*/ 16 w 110"/>
                <a:gd name="T7" fmla="*/ 4 h 7"/>
                <a:gd name="T8" fmla="*/ 34 w 110"/>
                <a:gd name="T9" fmla="*/ 5 h 7"/>
                <a:gd name="T10" fmla="*/ 55 w 110"/>
                <a:gd name="T11" fmla="*/ 6 h 7"/>
                <a:gd name="T12" fmla="*/ 75 w 110"/>
                <a:gd name="T13" fmla="*/ 5 h 7"/>
                <a:gd name="T14" fmla="*/ 93 w 110"/>
                <a:gd name="T15" fmla="*/ 4 h 7"/>
                <a:gd name="T16" fmla="*/ 105 w 110"/>
                <a:gd name="T17" fmla="*/ 2 h 7"/>
                <a:gd name="T18" fmla="*/ 108 w 110"/>
                <a:gd name="T19" fmla="*/ 1 h 7"/>
                <a:gd name="T20" fmla="*/ 109 w 110"/>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
                <a:gd name="T34" fmla="*/ 0 h 7"/>
                <a:gd name="T35" fmla="*/ 110 w 110"/>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 h="7">
                  <a:moveTo>
                    <a:pt x="0" y="0"/>
                  </a:moveTo>
                  <a:lnTo>
                    <a:pt x="1" y="1"/>
                  </a:lnTo>
                  <a:lnTo>
                    <a:pt x="4" y="2"/>
                  </a:lnTo>
                  <a:lnTo>
                    <a:pt x="16" y="4"/>
                  </a:lnTo>
                  <a:lnTo>
                    <a:pt x="34" y="5"/>
                  </a:lnTo>
                  <a:lnTo>
                    <a:pt x="55" y="6"/>
                  </a:lnTo>
                  <a:lnTo>
                    <a:pt x="75" y="5"/>
                  </a:lnTo>
                  <a:lnTo>
                    <a:pt x="93" y="4"/>
                  </a:lnTo>
                  <a:lnTo>
                    <a:pt x="105" y="2"/>
                  </a:lnTo>
                  <a:lnTo>
                    <a:pt x="108" y="1"/>
                  </a:lnTo>
                  <a:lnTo>
                    <a:pt x="109" y="0"/>
                  </a:lnTo>
                </a:path>
              </a:pathLst>
            </a:custGeom>
            <a:noFill/>
            <a:ln w="12700" cap="rnd">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31" name="Line 46"/>
            <p:cNvSpPr>
              <a:spLocks noChangeShapeType="1"/>
            </p:cNvSpPr>
            <p:nvPr/>
          </p:nvSpPr>
          <p:spPr bwMode="auto">
            <a:xfrm>
              <a:off x="2535" y="2477"/>
              <a:ext cx="0" cy="86"/>
            </a:xfrm>
            <a:prstGeom prst="line">
              <a:avLst/>
            </a:prstGeom>
            <a:noFill/>
            <a:ln w="12700">
              <a:solidFill>
                <a:srgbClr val="4D4D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432" name="Line 47"/>
            <p:cNvSpPr>
              <a:spLocks noChangeShapeType="1"/>
            </p:cNvSpPr>
            <p:nvPr/>
          </p:nvSpPr>
          <p:spPr bwMode="auto">
            <a:xfrm>
              <a:off x="2533" y="2477"/>
              <a:ext cx="0" cy="86"/>
            </a:xfrm>
            <a:prstGeom prst="line">
              <a:avLst/>
            </a:prstGeom>
            <a:noFill/>
            <a:ln w="12700">
              <a:solidFill>
                <a:srgbClr val="DBFFF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433" name="Freeform 48"/>
            <p:cNvSpPr>
              <a:spLocks/>
            </p:cNvSpPr>
            <p:nvPr/>
          </p:nvSpPr>
          <p:spPr bwMode="auto">
            <a:xfrm>
              <a:off x="2348" y="2800"/>
              <a:ext cx="288" cy="17"/>
            </a:xfrm>
            <a:custGeom>
              <a:avLst/>
              <a:gdLst>
                <a:gd name="T0" fmla="*/ 0 w 288"/>
                <a:gd name="T1" fmla="*/ 0 h 17"/>
                <a:gd name="T2" fmla="*/ 0 w 288"/>
                <a:gd name="T3" fmla="*/ 1 h 17"/>
                <a:gd name="T4" fmla="*/ 1 w 288"/>
                <a:gd name="T5" fmla="*/ 2 h 17"/>
                <a:gd name="T6" fmla="*/ 3 w 288"/>
                <a:gd name="T7" fmla="*/ 4 h 17"/>
                <a:gd name="T8" fmla="*/ 7 w 288"/>
                <a:gd name="T9" fmla="*/ 6 h 17"/>
                <a:gd name="T10" fmla="*/ 11 w 288"/>
                <a:gd name="T11" fmla="*/ 8 h 17"/>
                <a:gd name="T12" fmla="*/ 17 w 288"/>
                <a:gd name="T13" fmla="*/ 9 h 17"/>
                <a:gd name="T14" fmla="*/ 24 w 288"/>
                <a:gd name="T15" fmla="*/ 10 h 17"/>
                <a:gd name="T16" fmla="*/ 33 w 288"/>
                <a:gd name="T17" fmla="*/ 12 h 17"/>
                <a:gd name="T18" fmla="*/ 42 w 288"/>
                <a:gd name="T19" fmla="*/ 13 h 17"/>
                <a:gd name="T20" fmla="*/ 52 w 288"/>
                <a:gd name="T21" fmla="*/ 14 h 17"/>
                <a:gd name="T22" fmla="*/ 63 w 288"/>
                <a:gd name="T23" fmla="*/ 14 h 17"/>
                <a:gd name="T24" fmla="*/ 88 w 288"/>
                <a:gd name="T25" fmla="*/ 15 h 17"/>
                <a:gd name="T26" fmla="*/ 114 w 288"/>
                <a:gd name="T27" fmla="*/ 16 h 17"/>
                <a:gd name="T28" fmla="*/ 144 w 288"/>
                <a:gd name="T29" fmla="*/ 16 h 17"/>
                <a:gd name="T30" fmla="*/ 173 w 288"/>
                <a:gd name="T31" fmla="*/ 16 h 17"/>
                <a:gd name="T32" fmla="*/ 199 w 288"/>
                <a:gd name="T33" fmla="*/ 15 h 17"/>
                <a:gd name="T34" fmla="*/ 224 w 288"/>
                <a:gd name="T35" fmla="*/ 14 h 17"/>
                <a:gd name="T36" fmla="*/ 235 w 288"/>
                <a:gd name="T37" fmla="*/ 14 h 17"/>
                <a:gd name="T38" fmla="*/ 245 w 288"/>
                <a:gd name="T39" fmla="*/ 13 h 17"/>
                <a:gd name="T40" fmla="*/ 254 w 288"/>
                <a:gd name="T41" fmla="*/ 12 h 17"/>
                <a:gd name="T42" fmla="*/ 263 w 288"/>
                <a:gd name="T43" fmla="*/ 10 h 17"/>
                <a:gd name="T44" fmla="*/ 270 w 288"/>
                <a:gd name="T45" fmla="*/ 9 h 17"/>
                <a:gd name="T46" fmla="*/ 276 w 288"/>
                <a:gd name="T47" fmla="*/ 8 h 17"/>
                <a:gd name="T48" fmla="*/ 280 w 288"/>
                <a:gd name="T49" fmla="*/ 6 h 17"/>
                <a:gd name="T50" fmla="*/ 284 w 288"/>
                <a:gd name="T51" fmla="*/ 4 h 17"/>
                <a:gd name="T52" fmla="*/ 286 w 288"/>
                <a:gd name="T53" fmla="*/ 2 h 17"/>
                <a:gd name="T54" fmla="*/ 287 w 288"/>
                <a:gd name="T55" fmla="*/ 1 h 17"/>
                <a:gd name="T56" fmla="*/ 287 w 288"/>
                <a:gd name="T57" fmla="*/ 0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17"/>
                <a:gd name="T89" fmla="*/ 288 w 288"/>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17">
                  <a:moveTo>
                    <a:pt x="0" y="0"/>
                  </a:moveTo>
                  <a:lnTo>
                    <a:pt x="0" y="1"/>
                  </a:lnTo>
                  <a:lnTo>
                    <a:pt x="1" y="2"/>
                  </a:lnTo>
                  <a:lnTo>
                    <a:pt x="3" y="4"/>
                  </a:lnTo>
                  <a:lnTo>
                    <a:pt x="7" y="6"/>
                  </a:lnTo>
                  <a:lnTo>
                    <a:pt x="11" y="8"/>
                  </a:lnTo>
                  <a:lnTo>
                    <a:pt x="17" y="9"/>
                  </a:lnTo>
                  <a:lnTo>
                    <a:pt x="24" y="10"/>
                  </a:lnTo>
                  <a:lnTo>
                    <a:pt x="33" y="12"/>
                  </a:lnTo>
                  <a:lnTo>
                    <a:pt x="42" y="13"/>
                  </a:lnTo>
                  <a:lnTo>
                    <a:pt x="52" y="14"/>
                  </a:lnTo>
                  <a:lnTo>
                    <a:pt x="63" y="14"/>
                  </a:lnTo>
                  <a:lnTo>
                    <a:pt x="88" y="15"/>
                  </a:lnTo>
                  <a:lnTo>
                    <a:pt x="114" y="16"/>
                  </a:lnTo>
                  <a:lnTo>
                    <a:pt x="144" y="16"/>
                  </a:lnTo>
                  <a:lnTo>
                    <a:pt x="173" y="16"/>
                  </a:lnTo>
                  <a:lnTo>
                    <a:pt x="199" y="15"/>
                  </a:lnTo>
                  <a:lnTo>
                    <a:pt x="224" y="14"/>
                  </a:lnTo>
                  <a:lnTo>
                    <a:pt x="235" y="14"/>
                  </a:lnTo>
                  <a:lnTo>
                    <a:pt x="245" y="13"/>
                  </a:lnTo>
                  <a:lnTo>
                    <a:pt x="254" y="12"/>
                  </a:lnTo>
                  <a:lnTo>
                    <a:pt x="263" y="10"/>
                  </a:lnTo>
                  <a:lnTo>
                    <a:pt x="270" y="9"/>
                  </a:lnTo>
                  <a:lnTo>
                    <a:pt x="276" y="8"/>
                  </a:lnTo>
                  <a:lnTo>
                    <a:pt x="280" y="6"/>
                  </a:lnTo>
                  <a:lnTo>
                    <a:pt x="284" y="4"/>
                  </a:lnTo>
                  <a:lnTo>
                    <a:pt x="286" y="2"/>
                  </a:lnTo>
                  <a:lnTo>
                    <a:pt x="287" y="1"/>
                  </a:lnTo>
                  <a:lnTo>
                    <a:pt x="287" y="0"/>
                  </a:lnTo>
                </a:path>
              </a:pathLst>
            </a:custGeom>
            <a:noFill/>
            <a:ln w="12700" cap="rnd">
              <a:solidFill>
                <a:srgbClr val="DBFFF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434" name="Freeform 49"/>
            <p:cNvSpPr>
              <a:spLocks/>
            </p:cNvSpPr>
            <p:nvPr/>
          </p:nvSpPr>
          <p:spPr bwMode="auto">
            <a:xfrm>
              <a:off x="2359" y="2813"/>
              <a:ext cx="259" cy="16"/>
            </a:xfrm>
            <a:custGeom>
              <a:avLst/>
              <a:gdLst>
                <a:gd name="T0" fmla="*/ 0 w 259"/>
                <a:gd name="T1" fmla="*/ 0 h 16"/>
                <a:gd name="T2" fmla="*/ 0 w 259"/>
                <a:gd name="T3" fmla="*/ 1 h 16"/>
                <a:gd name="T4" fmla="*/ 1 w 259"/>
                <a:gd name="T5" fmla="*/ 2 h 16"/>
                <a:gd name="T6" fmla="*/ 2 w 259"/>
                <a:gd name="T7" fmla="*/ 4 h 16"/>
                <a:gd name="T8" fmla="*/ 6 w 259"/>
                <a:gd name="T9" fmla="*/ 6 h 16"/>
                <a:gd name="T10" fmla="*/ 10 w 259"/>
                <a:gd name="T11" fmla="*/ 7 h 16"/>
                <a:gd name="T12" fmla="*/ 15 w 259"/>
                <a:gd name="T13" fmla="*/ 8 h 16"/>
                <a:gd name="T14" fmla="*/ 22 w 259"/>
                <a:gd name="T15" fmla="*/ 10 h 16"/>
                <a:gd name="T16" fmla="*/ 30 w 259"/>
                <a:gd name="T17" fmla="*/ 11 h 16"/>
                <a:gd name="T18" fmla="*/ 38 w 259"/>
                <a:gd name="T19" fmla="*/ 12 h 16"/>
                <a:gd name="T20" fmla="*/ 57 w 259"/>
                <a:gd name="T21" fmla="*/ 13 h 16"/>
                <a:gd name="T22" fmla="*/ 79 w 259"/>
                <a:gd name="T23" fmla="*/ 14 h 16"/>
                <a:gd name="T24" fmla="*/ 103 w 259"/>
                <a:gd name="T25" fmla="*/ 14 h 16"/>
                <a:gd name="T26" fmla="*/ 129 w 259"/>
                <a:gd name="T27" fmla="*/ 15 h 16"/>
                <a:gd name="T28" fmla="*/ 153 w 259"/>
                <a:gd name="T29" fmla="*/ 14 h 16"/>
                <a:gd name="T30" fmla="*/ 175 w 259"/>
                <a:gd name="T31" fmla="*/ 14 h 16"/>
                <a:gd name="T32" fmla="*/ 196 w 259"/>
                <a:gd name="T33" fmla="*/ 13 h 16"/>
                <a:gd name="T34" fmla="*/ 214 w 259"/>
                <a:gd name="T35" fmla="*/ 12 h 16"/>
                <a:gd name="T36" fmla="*/ 229 w 259"/>
                <a:gd name="T37" fmla="*/ 11 h 16"/>
                <a:gd name="T38" fmla="*/ 243 w 259"/>
                <a:gd name="T39" fmla="*/ 9 h 16"/>
                <a:gd name="T40" fmla="*/ 247 w 259"/>
                <a:gd name="T41" fmla="*/ 7 h 16"/>
                <a:gd name="T42" fmla="*/ 251 w 259"/>
                <a:gd name="T43" fmla="*/ 6 h 16"/>
                <a:gd name="T44" fmla="*/ 255 w 259"/>
                <a:gd name="T45" fmla="*/ 5 h 16"/>
                <a:gd name="T46" fmla="*/ 257 w 259"/>
                <a:gd name="T47" fmla="*/ 3 h 16"/>
                <a:gd name="T48" fmla="*/ 258 w 259"/>
                <a:gd name="T49" fmla="*/ 2 h 16"/>
                <a:gd name="T50" fmla="*/ 258 w 259"/>
                <a:gd name="T51" fmla="*/ 2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9"/>
                <a:gd name="T79" fmla="*/ 0 h 16"/>
                <a:gd name="T80" fmla="*/ 259 w 259"/>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9" h="16">
                  <a:moveTo>
                    <a:pt x="0" y="0"/>
                  </a:moveTo>
                  <a:lnTo>
                    <a:pt x="0" y="1"/>
                  </a:lnTo>
                  <a:lnTo>
                    <a:pt x="1" y="2"/>
                  </a:lnTo>
                  <a:lnTo>
                    <a:pt x="2" y="4"/>
                  </a:lnTo>
                  <a:lnTo>
                    <a:pt x="6" y="6"/>
                  </a:lnTo>
                  <a:lnTo>
                    <a:pt x="10" y="7"/>
                  </a:lnTo>
                  <a:lnTo>
                    <a:pt x="15" y="8"/>
                  </a:lnTo>
                  <a:lnTo>
                    <a:pt x="22" y="10"/>
                  </a:lnTo>
                  <a:lnTo>
                    <a:pt x="30" y="11"/>
                  </a:lnTo>
                  <a:lnTo>
                    <a:pt x="38" y="12"/>
                  </a:lnTo>
                  <a:lnTo>
                    <a:pt x="57" y="13"/>
                  </a:lnTo>
                  <a:lnTo>
                    <a:pt x="79" y="14"/>
                  </a:lnTo>
                  <a:lnTo>
                    <a:pt x="103" y="14"/>
                  </a:lnTo>
                  <a:lnTo>
                    <a:pt x="129" y="15"/>
                  </a:lnTo>
                  <a:lnTo>
                    <a:pt x="153" y="14"/>
                  </a:lnTo>
                  <a:lnTo>
                    <a:pt x="175" y="14"/>
                  </a:lnTo>
                  <a:lnTo>
                    <a:pt x="196" y="13"/>
                  </a:lnTo>
                  <a:lnTo>
                    <a:pt x="214" y="12"/>
                  </a:lnTo>
                  <a:lnTo>
                    <a:pt x="229" y="11"/>
                  </a:lnTo>
                  <a:lnTo>
                    <a:pt x="243" y="9"/>
                  </a:lnTo>
                  <a:lnTo>
                    <a:pt x="247" y="7"/>
                  </a:lnTo>
                  <a:lnTo>
                    <a:pt x="251" y="6"/>
                  </a:lnTo>
                  <a:lnTo>
                    <a:pt x="255" y="5"/>
                  </a:lnTo>
                  <a:lnTo>
                    <a:pt x="257" y="3"/>
                  </a:lnTo>
                  <a:lnTo>
                    <a:pt x="258" y="2"/>
                  </a:lnTo>
                </a:path>
              </a:pathLst>
            </a:custGeom>
            <a:noFill/>
            <a:ln w="12700" cap="rnd">
              <a:solidFill>
                <a:srgbClr val="DBFFF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9162" name="Rectangle 50"/>
          <p:cNvSpPr>
            <a:spLocks noChangeArrowheads="1"/>
          </p:cNvSpPr>
          <p:nvPr/>
        </p:nvSpPr>
        <p:spPr bwMode="auto">
          <a:xfrm>
            <a:off x="1843088" y="2927350"/>
            <a:ext cx="1028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2000">
                <a:solidFill>
                  <a:srgbClr val="000000"/>
                </a:solidFill>
              </a:rPr>
              <a:t>Theory</a:t>
            </a:r>
          </a:p>
          <a:p>
            <a:pPr algn="ctr">
              <a:spcBef>
                <a:spcPct val="0"/>
              </a:spcBef>
              <a:buSzTx/>
              <a:buFontTx/>
              <a:buNone/>
            </a:pPr>
            <a:r>
              <a:rPr lang="en-US" altLang="en-US" sz="2000">
                <a:solidFill>
                  <a:srgbClr val="000000"/>
                </a:solidFill>
              </a:rPr>
              <a:t>A</a:t>
            </a:r>
          </a:p>
        </p:txBody>
      </p:sp>
      <p:grpSp>
        <p:nvGrpSpPr>
          <p:cNvPr id="49163" name="Group 51"/>
          <p:cNvGrpSpPr>
            <a:grpSpLocks/>
          </p:cNvGrpSpPr>
          <p:nvPr/>
        </p:nvGrpSpPr>
        <p:grpSpPr bwMode="auto">
          <a:xfrm>
            <a:off x="5534025" y="2209800"/>
            <a:ext cx="3078163" cy="3649663"/>
            <a:chOff x="3486" y="1392"/>
            <a:chExt cx="1939" cy="2299"/>
          </a:xfrm>
        </p:grpSpPr>
        <p:sp>
          <p:nvSpPr>
            <p:cNvPr id="49168" name="Freeform 52"/>
            <p:cNvSpPr>
              <a:spLocks/>
            </p:cNvSpPr>
            <p:nvPr/>
          </p:nvSpPr>
          <p:spPr bwMode="auto">
            <a:xfrm>
              <a:off x="3486" y="1539"/>
              <a:ext cx="289" cy="1943"/>
            </a:xfrm>
            <a:custGeom>
              <a:avLst/>
              <a:gdLst>
                <a:gd name="T0" fmla="*/ 288 w 289"/>
                <a:gd name="T1" fmla="*/ 1887 h 1943"/>
                <a:gd name="T2" fmla="*/ 288 w 289"/>
                <a:gd name="T3" fmla="*/ 1924 h 1943"/>
                <a:gd name="T4" fmla="*/ 150 w 289"/>
                <a:gd name="T5" fmla="*/ 1940 h 1943"/>
                <a:gd name="T6" fmla="*/ 131 w 289"/>
                <a:gd name="T7" fmla="*/ 1942 h 1943"/>
                <a:gd name="T8" fmla="*/ 113 w 289"/>
                <a:gd name="T9" fmla="*/ 1941 h 1943"/>
                <a:gd name="T10" fmla="*/ 94 w 289"/>
                <a:gd name="T11" fmla="*/ 1939 h 1943"/>
                <a:gd name="T12" fmla="*/ 78 w 289"/>
                <a:gd name="T13" fmla="*/ 1936 h 1943"/>
                <a:gd name="T14" fmla="*/ 63 w 289"/>
                <a:gd name="T15" fmla="*/ 1929 h 1943"/>
                <a:gd name="T16" fmla="*/ 50 w 289"/>
                <a:gd name="T17" fmla="*/ 1923 h 1943"/>
                <a:gd name="T18" fmla="*/ 37 w 289"/>
                <a:gd name="T19" fmla="*/ 1914 h 1943"/>
                <a:gd name="T20" fmla="*/ 27 w 289"/>
                <a:gd name="T21" fmla="*/ 1903 h 1943"/>
                <a:gd name="T22" fmla="*/ 17 w 289"/>
                <a:gd name="T23" fmla="*/ 1891 h 1943"/>
                <a:gd name="T24" fmla="*/ 11 w 289"/>
                <a:gd name="T25" fmla="*/ 1876 h 1943"/>
                <a:gd name="T26" fmla="*/ 4 w 289"/>
                <a:gd name="T27" fmla="*/ 1861 h 1943"/>
                <a:gd name="T28" fmla="*/ 1 w 289"/>
                <a:gd name="T29" fmla="*/ 1843 h 1943"/>
                <a:gd name="T30" fmla="*/ 0 w 289"/>
                <a:gd name="T31" fmla="*/ 1824 h 1943"/>
                <a:gd name="T32" fmla="*/ 1 w 289"/>
                <a:gd name="T33" fmla="*/ 1803 h 1943"/>
                <a:gd name="T34" fmla="*/ 3 w 289"/>
                <a:gd name="T35" fmla="*/ 1780 h 1943"/>
                <a:gd name="T36" fmla="*/ 10 w 289"/>
                <a:gd name="T37" fmla="*/ 1756 h 1943"/>
                <a:gd name="T38" fmla="*/ 209 w 289"/>
                <a:gd name="T39" fmla="*/ 1010 h 1943"/>
                <a:gd name="T40" fmla="*/ 207 w 289"/>
                <a:gd name="T41" fmla="*/ 1009 h 1943"/>
                <a:gd name="T42" fmla="*/ 218 w 289"/>
                <a:gd name="T43" fmla="*/ 971 h 1943"/>
                <a:gd name="T44" fmla="*/ 201 w 289"/>
                <a:gd name="T45" fmla="*/ 971 h 1943"/>
                <a:gd name="T46" fmla="*/ 197 w 289"/>
                <a:gd name="T47" fmla="*/ 969 h 1943"/>
                <a:gd name="T48" fmla="*/ 193 w 289"/>
                <a:gd name="T49" fmla="*/ 966 h 1943"/>
                <a:gd name="T50" fmla="*/ 189 w 289"/>
                <a:gd name="T51" fmla="*/ 961 h 1943"/>
                <a:gd name="T52" fmla="*/ 186 w 289"/>
                <a:gd name="T53" fmla="*/ 955 h 1943"/>
                <a:gd name="T54" fmla="*/ 183 w 289"/>
                <a:gd name="T55" fmla="*/ 942 h 1943"/>
                <a:gd name="T56" fmla="*/ 182 w 289"/>
                <a:gd name="T57" fmla="*/ 927 h 1943"/>
                <a:gd name="T58" fmla="*/ 182 w 289"/>
                <a:gd name="T59" fmla="*/ 920 h 1943"/>
                <a:gd name="T60" fmla="*/ 183 w 289"/>
                <a:gd name="T61" fmla="*/ 913 h 1943"/>
                <a:gd name="T62" fmla="*/ 185 w 289"/>
                <a:gd name="T63" fmla="*/ 900 h 1943"/>
                <a:gd name="T64" fmla="*/ 189 w 289"/>
                <a:gd name="T65" fmla="*/ 891 h 1943"/>
                <a:gd name="T66" fmla="*/ 192 w 289"/>
                <a:gd name="T67" fmla="*/ 887 h 1943"/>
                <a:gd name="T68" fmla="*/ 195 w 289"/>
                <a:gd name="T69" fmla="*/ 886 h 1943"/>
                <a:gd name="T70" fmla="*/ 274 w 289"/>
                <a:gd name="T71" fmla="*/ 882 h 1943"/>
                <a:gd name="T72" fmla="*/ 235 w 289"/>
                <a:gd name="T73" fmla="*/ 0 h 1943"/>
                <a:gd name="T74" fmla="*/ 288 w 289"/>
                <a:gd name="T75" fmla="*/ 0 h 1943"/>
                <a:gd name="T76" fmla="*/ 288 w 289"/>
                <a:gd name="T77" fmla="*/ 1165 h 1943"/>
                <a:gd name="T78" fmla="*/ 286 w 289"/>
                <a:gd name="T79" fmla="*/ 1165 h 1943"/>
                <a:gd name="T80" fmla="*/ 288 w 289"/>
                <a:gd name="T81" fmla="*/ 1197 h 1943"/>
                <a:gd name="T82" fmla="*/ 288 w 289"/>
                <a:gd name="T83" fmla="*/ 1834 h 1943"/>
                <a:gd name="T84" fmla="*/ 256 w 289"/>
                <a:gd name="T85" fmla="*/ 1035 h 1943"/>
                <a:gd name="T86" fmla="*/ 240 w 289"/>
                <a:gd name="T87" fmla="*/ 1032 h 1943"/>
                <a:gd name="T88" fmla="*/ 239 w 289"/>
                <a:gd name="T89" fmla="*/ 1022 h 1943"/>
                <a:gd name="T90" fmla="*/ 40 w 289"/>
                <a:gd name="T91" fmla="*/ 1757 h 1943"/>
                <a:gd name="T92" fmla="*/ 35 w 289"/>
                <a:gd name="T93" fmla="*/ 1785 h 1943"/>
                <a:gd name="T94" fmla="*/ 32 w 289"/>
                <a:gd name="T95" fmla="*/ 1814 h 1943"/>
                <a:gd name="T96" fmla="*/ 34 w 289"/>
                <a:gd name="T97" fmla="*/ 1827 h 1943"/>
                <a:gd name="T98" fmla="*/ 36 w 289"/>
                <a:gd name="T99" fmla="*/ 1840 h 1943"/>
                <a:gd name="T100" fmla="*/ 39 w 289"/>
                <a:gd name="T101" fmla="*/ 1852 h 1943"/>
                <a:gd name="T102" fmla="*/ 44 w 289"/>
                <a:gd name="T103" fmla="*/ 1864 h 1943"/>
                <a:gd name="T104" fmla="*/ 50 w 289"/>
                <a:gd name="T105" fmla="*/ 1874 h 1943"/>
                <a:gd name="T106" fmla="*/ 58 w 289"/>
                <a:gd name="T107" fmla="*/ 1884 h 1943"/>
                <a:gd name="T108" fmla="*/ 67 w 289"/>
                <a:gd name="T109" fmla="*/ 1891 h 1943"/>
                <a:gd name="T110" fmla="*/ 78 w 289"/>
                <a:gd name="T111" fmla="*/ 1897 h 1943"/>
                <a:gd name="T112" fmla="*/ 91 w 289"/>
                <a:gd name="T113" fmla="*/ 1902 h 1943"/>
                <a:gd name="T114" fmla="*/ 106 w 289"/>
                <a:gd name="T115" fmla="*/ 1904 h 1943"/>
                <a:gd name="T116" fmla="*/ 122 w 289"/>
                <a:gd name="T117" fmla="*/ 1905 h 1943"/>
                <a:gd name="T118" fmla="*/ 141 w 289"/>
                <a:gd name="T119" fmla="*/ 1904 h 1943"/>
                <a:gd name="T120" fmla="*/ 288 w 289"/>
                <a:gd name="T121" fmla="*/ 1887 h 194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9"/>
                <a:gd name="T184" fmla="*/ 0 h 1943"/>
                <a:gd name="T185" fmla="*/ 289 w 289"/>
                <a:gd name="T186" fmla="*/ 1943 h 194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9" h="1943">
                  <a:moveTo>
                    <a:pt x="288" y="1887"/>
                  </a:moveTo>
                  <a:lnTo>
                    <a:pt x="288" y="1924"/>
                  </a:lnTo>
                  <a:lnTo>
                    <a:pt x="150" y="1940"/>
                  </a:lnTo>
                  <a:lnTo>
                    <a:pt x="131" y="1942"/>
                  </a:lnTo>
                  <a:lnTo>
                    <a:pt x="113" y="1941"/>
                  </a:lnTo>
                  <a:lnTo>
                    <a:pt x="94" y="1939"/>
                  </a:lnTo>
                  <a:lnTo>
                    <a:pt x="78" y="1936"/>
                  </a:lnTo>
                  <a:lnTo>
                    <a:pt x="63" y="1929"/>
                  </a:lnTo>
                  <a:lnTo>
                    <a:pt x="50" y="1923"/>
                  </a:lnTo>
                  <a:lnTo>
                    <a:pt x="37" y="1914"/>
                  </a:lnTo>
                  <a:lnTo>
                    <a:pt x="27" y="1903"/>
                  </a:lnTo>
                  <a:lnTo>
                    <a:pt x="17" y="1891"/>
                  </a:lnTo>
                  <a:lnTo>
                    <a:pt x="11" y="1876"/>
                  </a:lnTo>
                  <a:lnTo>
                    <a:pt x="4" y="1861"/>
                  </a:lnTo>
                  <a:lnTo>
                    <a:pt x="1" y="1843"/>
                  </a:lnTo>
                  <a:lnTo>
                    <a:pt x="0" y="1824"/>
                  </a:lnTo>
                  <a:lnTo>
                    <a:pt x="1" y="1803"/>
                  </a:lnTo>
                  <a:lnTo>
                    <a:pt x="3" y="1780"/>
                  </a:lnTo>
                  <a:lnTo>
                    <a:pt x="10" y="1756"/>
                  </a:lnTo>
                  <a:lnTo>
                    <a:pt x="209" y="1010"/>
                  </a:lnTo>
                  <a:lnTo>
                    <a:pt x="207" y="1009"/>
                  </a:lnTo>
                  <a:lnTo>
                    <a:pt x="218" y="971"/>
                  </a:lnTo>
                  <a:lnTo>
                    <a:pt x="201" y="971"/>
                  </a:lnTo>
                  <a:lnTo>
                    <a:pt x="197" y="969"/>
                  </a:lnTo>
                  <a:lnTo>
                    <a:pt x="193" y="966"/>
                  </a:lnTo>
                  <a:lnTo>
                    <a:pt x="189" y="961"/>
                  </a:lnTo>
                  <a:lnTo>
                    <a:pt x="186" y="955"/>
                  </a:lnTo>
                  <a:lnTo>
                    <a:pt x="183" y="942"/>
                  </a:lnTo>
                  <a:lnTo>
                    <a:pt x="182" y="927"/>
                  </a:lnTo>
                  <a:lnTo>
                    <a:pt x="182" y="920"/>
                  </a:lnTo>
                  <a:lnTo>
                    <a:pt x="183" y="913"/>
                  </a:lnTo>
                  <a:lnTo>
                    <a:pt x="185" y="900"/>
                  </a:lnTo>
                  <a:lnTo>
                    <a:pt x="189" y="891"/>
                  </a:lnTo>
                  <a:lnTo>
                    <a:pt x="192" y="887"/>
                  </a:lnTo>
                  <a:lnTo>
                    <a:pt x="195" y="886"/>
                  </a:lnTo>
                  <a:lnTo>
                    <a:pt x="274" y="882"/>
                  </a:lnTo>
                  <a:lnTo>
                    <a:pt x="235" y="0"/>
                  </a:lnTo>
                  <a:lnTo>
                    <a:pt x="288" y="0"/>
                  </a:lnTo>
                  <a:lnTo>
                    <a:pt x="288" y="1165"/>
                  </a:lnTo>
                  <a:lnTo>
                    <a:pt x="286" y="1165"/>
                  </a:lnTo>
                  <a:lnTo>
                    <a:pt x="288" y="1197"/>
                  </a:lnTo>
                  <a:lnTo>
                    <a:pt x="288" y="1834"/>
                  </a:lnTo>
                  <a:lnTo>
                    <a:pt x="256" y="1035"/>
                  </a:lnTo>
                  <a:lnTo>
                    <a:pt x="240" y="1032"/>
                  </a:lnTo>
                  <a:lnTo>
                    <a:pt x="239" y="1022"/>
                  </a:lnTo>
                  <a:lnTo>
                    <a:pt x="40" y="1757"/>
                  </a:lnTo>
                  <a:lnTo>
                    <a:pt x="35" y="1785"/>
                  </a:lnTo>
                  <a:lnTo>
                    <a:pt x="32" y="1814"/>
                  </a:lnTo>
                  <a:lnTo>
                    <a:pt x="34" y="1827"/>
                  </a:lnTo>
                  <a:lnTo>
                    <a:pt x="36" y="1840"/>
                  </a:lnTo>
                  <a:lnTo>
                    <a:pt x="39" y="1852"/>
                  </a:lnTo>
                  <a:lnTo>
                    <a:pt x="44" y="1864"/>
                  </a:lnTo>
                  <a:lnTo>
                    <a:pt x="50" y="1874"/>
                  </a:lnTo>
                  <a:lnTo>
                    <a:pt x="58" y="1884"/>
                  </a:lnTo>
                  <a:lnTo>
                    <a:pt x="67" y="1891"/>
                  </a:lnTo>
                  <a:lnTo>
                    <a:pt x="78" y="1897"/>
                  </a:lnTo>
                  <a:lnTo>
                    <a:pt x="91" y="1902"/>
                  </a:lnTo>
                  <a:lnTo>
                    <a:pt x="106" y="1904"/>
                  </a:lnTo>
                  <a:lnTo>
                    <a:pt x="122" y="1905"/>
                  </a:lnTo>
                  <a:lnTo>
                    <a:pt x="141" y="1904"/>
                  </a:lnTo>
                  <a:lnTo>
                    <a:pt x="288" y="1887"/>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69" name="Freeform 53"/>
            <p:cNvSpPr>
              <a:spLocks/>
            </p:cNvSpPr>
            <p:nvPr/>
          </p:nvSpPr>
          <p:spPr bwMode="auto">
            <a:xfrm>
              <a:off x="3780" y="1539"/>
              <a:ext cx="404" cy="1180"/>
            </a:xfrm>
            <a:custGeom>
              <a:avLst/>
              <a:gdLst>
                <a:gd name="T0" fmla="*/ 0 w 404"/>
                <a:gd name="T1" fmla="*/ 1162 h 1180"/>
                <a:gd name="T2" fmla="*/ 0 w 404"/>
                <a:gd name="T3" fmla="*/ 0 h 1180"/>
                <a:gd name="T4" fmla="*/ 403 w 404"/>
                <a:gd name="T5" fmla="*/ 0 h 1180"/>
                <a:gd name="T6" fmla="*/ 403 w 404"/>
                <a:gd name="T7" fmla="*/ 1153 h 1180"/>
                <a:gd name="T8" fmla="*/ 52 w 404"/>
                <a:gd name="T9" fmla="*/ 1179 h 1180"/>
                <a:gd name="T10" fmla="*/ 0 w 404"/>
                <a:gd name="T11" fmla="*/ 1162 h 1180"/>
                <a:gd name="T12" fmla="*/ 0 60000 65536"/>
                <a:gd name="T13" fmla="*/ 0 60000 65536"/>
                <a:gd name="T14" fmla="*/ 0 60000 65536"/>
                <a:gd name="T15" fmla="*/ 0 60000 65536"/>
                <a:gd name="T16" fmla="*/ 0 60000 65536"/>
                <a:gd name="T17" fmla="*/ 0 60000 65536"/>
                <a:gd name="T18" fmla="*/ 0 w 404"/>
                <a:gd name="T19" fmla="*/ 0 h 1180"/>
                <a:gd name="T20" fmla="*/ 404 w 404"/>
                <a:gd name="T21" fmla="*/ 1180 h 1180"/>
              </a:gdLst>
              <a:ahLst/>
              <a:cxnLst>
                <a:cxn ang="T12">
                  <a:pos x="T0" y="T1"/>
                </a:cxn>
                <a:cxn ang="T13">
                  <a:pos x="T2" y="T3"/>
                </a:cxn>
                <a:cxn ang="T14">
                  <a:pos x="T4" y="T5"/>
                </a:cxn>
                <a:cxn ang="T15">
                  <a:pos x="T6" y="T7"/>
                </a:cxn>
                <a:cxn ang="T16">
                  <a:pos x="T8" y="T9"/>
                </a:cxn>
                <a:cxn ang="T17">
                  <a:pos x="T10" y="T11"/>
                </a:cxn>
              </a:cxnLst>
              <a:rect l="T18" t="T19" r="T20" b="T21"/>
              <a:pathLst>
                <a:path w="404" h="1180">
                  <a:moveTo>
                    <a:pt x="0" y="1162"/>
                  </a:moveTo>
                  <a:lnTo>
                    <a:pt x="0" y="0"/>
                  </a:lnTo>
                  <a:lnTo>
                    <a:pt x="403" y="0"/>
                  </a:lnTo>
                  <a:lnTo>
                    <a:pt x="403" y="1153"/>
                  </a:lnTo>
                  <a:lnTo>
                    <a:pt x="52" y="1179"/>
                  </a:lnTo>
                  <a:lnTo>
                    <a:pt x="0" y="116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70" name="Freeform 54"/>
            <p:cNvSpPr>
              <a:spLocks/>
            </p:cNvSpPr>
            <p:nvPr/>
          </p:nvSpPr>
          <p:spPr bwMode="auto">
            <a:xfrm>
              <a:off x="3780" y="2739"/>
              <a:ext cx="404" cy="952"/>
            </a:xfrm>
            <a:custGeom>
              <a:avLst/>
              <a:gdLst>
                <a:gd name="T0" fmla="*/ 0 w 404"/>
                <a:gd name="T1" fmla="*/ 636 h 952"/>
                <a:gd name="T2" fmla="*/ 0 w 404"/>
                <a:gd name="T3" fmla="*/ 0 h 952"/>
                <a:gd name="T4" fmla="*/ 28 w 404"/>
                <a:gd name="T5" fmla="*/ 684 h 952"/>
                <a:gd name="T6" fmla="*/ 403 w 404"/>
                <a:gd name="T7" fmla="*/ 629 h 952"/>
                <a:gd name="T8" fmla="*/ 403 w 404"/>
                <a:gd name="T9" fmla="*/ 665 h 952"/>
                <a:gd name="T10" fmla="*/ 29 w 404"/>
                <a:gd name="T11" fmla="*/ 720 h 952"/>
                <a:gd name="T12" fmla="*/ 34 w 404"/>
                <a:gd name="T13" fmla="*/ 799 h 952"/>
                <a:gd name="T14" fmla="*/ 35 w 404"/>
                <a:gd name="T15" fmla="*/ 815 h 952"/>
                <a:gd name="T16" fmla="*/ 36 w 404"/>
                <a:gd name="T17" fmla="*/ 828 h 952"/>
                <a:gd name="T18" fmla="*/ 39 w 404"/>
                <a:gd name="T19" fmla="*/ 842 h 952"/>
                <a:gd name="T20" fmla="*/ 42 w 404"/>
                <a:gd name="T21" fmla="*/ 854 h 952"/>
                <a:gd name="T22" fmla="*/ 47 w 404"/>
                <a:gd name="T23" fmla="*/ 866 h 952"/>
                <a:gd name="T24" fmla="*/ 52 w 404"/>
                <a:gd name="T25" fmla="*/ 875 h 952"/>
                <a:gd name="T26" fmla="*/ 58 w 404"/>
                <a:gd name="T27" fmla="*/ 884 h 952"/>
                <a:gd name="T28" fmla="*/ 64 w 404"/>
                <a:gd name="T29" fmla="*/ 894 h 952"/>
                <a:gd name="T30" fmla="*/ 77 w 404"/>
                <a:gd name="T31" fmla="*/ 906 h 952"/>
                <a:gd name="T32" fmla="*/ 85 w 404"/>
                <a:gd name="T33" fmla="*/ 911 h 952"/>
                <a:gd name="T34" fmla="*/ 94 w 404"/>
                <a:gd name="T35" fmla="*/ 916 h 952"/>
                <a:gd name="T36" fmla="*/ 102 w 404"/>
                <a:gd name="T37" fmla="*/ 919 h 952"/>
                <a:gd name="T38" fmla="*/ 112 w 404"/>
                <a:gd name="T39" fmla="*/ 920 h 952"/>
                <a:gd name="T40" fmla="*/ 121 w 404"/>
                <a:gd name="T41" fmla="*/ 921 h 952"/>
                <a:gd name="T42" fmla="*/ 131 w 404"/>
                <a:gd name="T43" fmla="*/ 920 h 952"/>
                <a:gd name="T44" fmla="*/ 403 w 404"/>
                <a:gd name="T45" fmla="*/ 877 h 952"/>
                <a:gd name="T46" fmla="*/ 403 w 404"/>
                <a:gd name="T47" fmla="*/ 908 h 952"/>
                <a:gd name="T48" fmla="*/ 136 w 404"/>
                <a:gd name="T49" fmla="*/ 949 h 952"/>
                <a:gd name="T50" fmla="*/ 114 w 404"/>
                <a:gd name="T51" fmla="*/ 951 h 952"/>
                <a:gd name="T52" fmla="*/ 103 w 404"/>
                <a:gd name="T53" fmla="*/ 951 h 952"/>
                <a:gd name="T54" fmla="*/ 94 w 404"/>
                <a:gd name="T55" fmla="*/ 949 h 952"/>
                <a:gd name="T56" fmla="*/ 83 w 404"/>
                <a:gd name="T57" fmla="*/ 947 h 952"/>
                <a:gd name="T58" fmla="*/ 72 w 404"/>
                <a:gd name="T59" fmla="*/ 943 h 952"/>
                <a:gd name="T60" fmla="*/ 63 w 404"/>
                <a:gd name="T61" fmla="*/ 939 h 952"/>
                <a:gd name="T62" fmla="*/ 53 w 404"/>
                <a:gd name="T63" fmla="*/ 933 h 952"/>
                <a:gd name="T64" fmla="*/ 45 w 404"/>
                <a:gd name="T65" fmla="*/ 926 h 952"/>
                <a:gd name="T66" fmla="*/ 37 w 404"/>
                <a:gd name="T67" fmla="*/ 918 h 952"/>
                <a:gd name="T68" fmla="*/ 30 w 404"/>
                <a:gd name="T69" fmla="*/ 907 h 952"/>
                <a:gd name="T70" fmla="*/ 24 w 404"/>
                <a:gd name="T71" fmla="*/ 897 h 952"/>
                <a:gd name="T72" fmla="*/ 19 w 404"/>
                <a:gd name="T73" fmla="*/ 884 h 952"/>
                <a:gd name="T74" fmla="*/ 15 w 404"/>
                <a:gd name="T75" fmla="*/ 871 h 952"/>
                <a:gd name="T76" fmla="*/ 12 w 404"/>
                <a:gd name="T77" fmla="*/ 855 h 952"/>
                <a:gd name="T78" fmla="*/ 10 w 404"/>
                <a:gd name="T79" fmla="*/ 839 h 952"/>
                <a:gd name="T80" fmla="*/ 7 w 404"/>
                <a:gd name="T81" fmla="*/ 724 h 952"/>
                <a:gd name="T82" fmla="*/ 0 w 404"/>
                <a:gd name="T83" fmla="*/ 725 h 952"/>
                <a:gd name="T84" fmla="*/ 0 w 404"/>
                <a:gd name="T85" fmla="*/ 688 h 952"/>
                <a:gd name="T86" fmla="*/ 1 w 404"/>
                <a:gd name="T87" fmla="*/ 688 h 952"/>
                <a:gd name="T88" fmla="*/ 0 w 404"/>
                <a:gd name="T89" fmla="*/ 636 h 9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4"/>
                <a:gd name="T136" fmla="*/ 0 h 952"/>
                <a:gd name="T137" fmla="*/ 404 w 404"/>
                <a:gd name="T138" fmla="*/ 952 h 9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4" h="952">
                  <a:moveTo>
                    <a:pt x="0" y="636"/>
                  </a:moveTo>
                  <a:lnTo>
                    <a:pt x="0" y="0"/>
                  </a:lnTo>
                  <a:lnTo>
                    <a:pt x="28" y="684"/>
                  </a:lnTo>
                  <a:lnTo>
                    <a:pt x="403" y="629"/>
                  </a:lnTo>
                  <a:lnTo>
                    <a:pt x="403" y="665"/>
                  </a:lnTo>
                  <a:lnTo>
                    <a:pt x="29" y="720"/>
                  </a:lnTo>
                  <a:lnTo>
                    <a:pt x="34" y="799"/>
                  </a:lnTo>
                  <a:lnTo>
                    <a:pt x="35" y="815"/>
                  </a:lnTo>
                  <a:lnTo>
                    <a:pt x="36" y="828"/>
                  </a:lnTo>
                  <a:lnTo>
                    <a:pt x="39" y="842"/>
                  </a:lnTo>
                  <a:lnTo>
                    <a:pt x="42" y="854"/>
                  </a:lnTo>
                  <a:lnTo>
                    <a:pt x="47" y="866"/>
                  </a:lnTo>
                  <a:lnTo>
                    <a:pt x="52" y="875"/>
                  </a:lnTo>
                  <a:lnTo>
                    <a:pt x="58" y="884"/>
                  </a:lnTo>
                  <a:lnTo>
                    <a:pt x="64" y="894"/>
                  </a:lnTo>
                  <a:lnTo>
                    <a:pt x="77" y="906"/>
                  </a:lnTo>
                  <a:lnTo>
                    <a:pt x="85" y="911"/>
                  </a:lnTo>
                  <a:lnTo>
                    <a:pt x="94" y="916"/>
                  </a:lnTo>
                  <a:lnTo>
                    <a:pt x="102" y="919"/>
                  </a:lnTo>
                  <a:lnTo>
                    <a:pt x="112" y="920"/>
                  </a:lnTo>
                  <a:lnTo>
                    <a:pt x="121" y="921"/>
                  </a:lnTo>
                  <a:lnTo>
                    <a:pt x="131" y="920"/>
                  </a:lnTo>
                  <a:lnTo>
                    <a:pt x="403" y="877"/>
                  </a:lnTo>
                  <a:lnTo>
                    <a:pt x="403" y="908"/>
                  </a:lnTo>
                  <a:lnTo>
                    <a:pt x="136" y="949"/>
                  </a:lnTo>
                  <a:lnTo>
                    <a:pt x="114" y="951"/>
                  </a:lnTo>
                  <a:lnTo>
                    <a:pt x="103" y="951"/>
                  </a:lnTo>
                  <a:lnTo>
                    <a:pt x="94" y="949"/>
                  </a:lnTo>
                  <a:lnTo>
                    <a:pt x="83" y="947"/>
                  </a:lnTo>
                  <a:lnTo>
                    <a:pt x="72" y="943"/>
                  </a:lnTo>
                  <a:lnTo>
                    <a:pt x="63" y="939"/>
                  </a:lnTo>
                  <a:lnTo>
                    <a:pt x="53" y="933"/>
                  </a:lnTo>
                  <a:lnTo>
                    <a:pt x="45" y="926"/>
                  </a:lnTo>
                  <a:lnTo>
                    <a:pt x="37" y="918"/>
                  </a:lnTo>
                  <a:lnTo>
                    <a:pt x="30" y="907"/>
                  </a:lnTo>
                  <a:lnTo>
                    <a:pt x="24" y="897"/>
                  </a:lnTo>
                  <a:lnTo>
                    <a:pt x="19" y="884"/>
                  </a:lnTo>
                  <a:lnTo>
                    <a:pt x="15" y="871"/>
                  </a:lnTo>
                  <a:lnTo>
                    <a:pt x="12" y="855"/>
                  </a:lnTo>
                  <a:lnTo>
                    <a:pt x="10" y="839"/>
                  </a:lnTo>
                  <a:lnTo>
                    <a:pt x="7" y="724"/>
                  </a:lnTo>
                  <a:lnTo>
                    <a:pt x="0" y="725"/>
                  </a:lnTo>
                  <a:lnTo>
                    <a:pt x="0" y="688"/>
                  </a:lnTo>
                  <a:lnTo>
                    <a:pt x="1" y="688"/>
                  </a:lnTo>
                  <a:lnTo>
                    <a:pt x="0" y="636"/>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71" name="Freeform 55"/>
            <p:cNvSpPr>
              <a:spLocks/>
            </p:cNvSpPr>
            <p:nvPr/>
          </p:nvSpPr>
          <p:spPr bwMode="auto">
            <a:xfrm>
              <a:off x="4190" y="1521"/>
              <a:ext cx="426" cy="1882"/>
            </a:xfrm>
            <a:custGeom>
              <a:avLst/>
              <a:gdLst>
                <a:gd name="T0" fmla="*/ 0 w 426"/>
                <a:gd name="T1" fmla="*/ 1173 h 1882"/>
                <a:gd name="T2" fmla="*/ 0 w 426"/>
                <a:gd name="T3" fmla="*/ 18 h 1882"/>
                <a:gd name="T4" fmla="*/ 320 w 426"/>
                <a:gd name="T5" fmla="*/ 17 h 1882"/>
                <a:gd name="T6" fmla="*/ 321 w 426"/>
                <a:gd name="T7" fmla="*/ 15 h 1882"/>
                <a:gd name="T8" fmla="*/ 326 w 426"/>
                <a:gd name="T9" fmla="*/ 13 h 1882"/>
                <a:gd name="T10" fmla="*/ 342 w 426"/>
                <a:gd name="T11" fmla="*/ 8 h 1882"/>
                <a:gd name="T12" fmla="*/ 384 w 426"/>
                <a:gd name="T13" fmla="*/ 0 h 1882"/>
                <a:gd name="T14" fmla="*/ 411 w 426"/>
                <a:gd name="T15" fmla="*/ 6 h 1882"/>
                <a:gd name="T16" fmla="*/ 425 w 426"/>
                <a:gd name="T17" fmla="*/ 7 h 1882"/>
                <a:gd name="T18" fmla="*/ 425 w 426"/>
                <a:gd name="T19" fmla="*/ 157 h 1882"/>
                <a:gd name="T20" fmla="*/ 421 w 426"/>
                <a:gd name="T21" fmla="*/ 146 h 1882"/>
                <a:gd name="T22" fmla="*/ 417 w 426"/>
                <a:gd name="T23" fmla="*/ 134 h 1882"/>
                <a:gd name="T24" fmla="*/ 422 w 426"/>
                <a:gd name="T25" fmla="*/ 206 h 1882"/>
                <a:gd name="T26" fmla="*/ 425 w 426"/>
                <a:gd name="T27" fmla="*/ 205 h 1882"/>
                <a:gd name="T28" fmla="*/ 425 w 426"/>
                <a:gd name="T29" fmla="*/ 1142 h 1882"/>
                <a:gd name="T30" fmla="*/ 405 w 426"/>
                <a:gd name="T31" fmla="*/ 1144 h 1882"/>
                <a:gd name="T32" fmla="*/ 258 w 426"/>
                <a:gd name="T33" fmla="*/ 1690 h 1882"/>
                <a:gd name="T34" fmla="*/ 247 w 426"/>
                <a:gd name="T35" fmla="*/ 1730 h 1882"/>
                <a:gd name="T36" fmla="*/ 235 w 426"/>
                <a:gd name="T37" fmla="*/ 1763 h 1882"/>
                <a:gd name="T38" fmla="*/ 222 w 426"/>
                <a:gd name="T39" fmla="*/ 1791 h 1882"/>
                <a:gd name="T40" fmla="*/ 208 w 426"/>
                <a:gd name="T41" fmla="*/ 1814 h 1882"/>
                <a:gd name="T42" fmla="*/ 199 w 426"/>
                <a:gd name="T43" fmla="*/ 1824 h 1882"/>
                <a:gd name="T44" fmla="*/ 190 w 426"/>
                <a:gd name="T45" fmla="*/ 1833 h 1882"/>
                <a:gd name="T46" fmla="*/ 180 w 426"/>
                <a:gd name="T47" fmla="*/ 1840 h 1882"/>
                <a:gd name="T48" fmla="*/ 170 w 426"/>
                <a:gd name="T49" fmla="*/ 1847 h 1882"/>
                <a:gd name="T50" fmla="*/ 159 w 426"/>
                <a:gd name="T51" fmla="*/ 1852 h 1882"/>
                <a:gd name="T52" fmla="*/ 146 w 426"/>
                <a:gd name="T53" fmla="*/ 1857 h 1882"/>
                <a:gd name="T54" fmla="*/ 132 w 426"/>
                <a:gd name="T55" fmla="*/ 1860 h 1882"/>
                <a:gd name="T56" fmla="*/ 116 w 426"/>
                <a:gd name="T57" fmla="*/ 1863 h 1882"/>
                <a:gd name="T58" fmla="*/ 0 w 426"/>
                <a:gd name="T59" fmla="*/ 1881 h 1882"/>
                <a:gd name="T60" fmla="*/ 0 w 426"/>
                <a:gd name="T61" fmla="*/ 1846 h 1882"/>
                <a:gd name="T62" fmla="*/ 104 w 426"/>
                <a:gd name="T63" fmla="*/ 1831 h 1882"/>
                <a:gd name="T64" fmla="*/ 127 w 426"/>
                <a:gd name="T65" fmla="*/ 1826 h 1882"/>
                <a:gd name="T66" fmla="*/ 148 w 426"/>
                <a:gd name="T67" fmla="*/ 1817 h 1882"/>
                <a:gd name="T68" fmla="*/ 157 w 426"/>
                <a:gd name="T69" fmla="*/ 1812 h 1882"/>
                <a:gd name="T70" fmla="*/ 165 w 426"/>
                <a:gd name="T71" fmla="*/ 1806 h 1882"/>
                <a:gd name="T72" fmla="*/ 173 w 426"/>
                <a:gd name="T73" fmla="*/ 1799 h 1882"/>
                <a:gd name="T74" fmla="*/ 180 w 426"/>
                <a:gd name="T75" fmla="*/ 1791 h 1882"/>
                <a:gd name="T76" fmla="*/ 193 w 426"/>
                <a:gd name="T77" fmla="*/ 1772 h 1882"/>
                <a:gd name="T78" fmla="*/ 205 w 426"/>
                <a:gd name="T79" fmla="*/ 1749 h 1882"/>
                <a:gd name="T80" fmla="*/ 215 w 426"/>
                <a:gd name="T81" fmla="*/ 1722 h 1882"/>
                <a:gd name="T82" fmla="*/ 225 w 426"/>
                <a:gd name="T83" fmla="*/ 1691 h 1882"/>
                <a:gd name="T84" fmla="*/ 373 w 426"/>
                <a:gd name="T85" fmla="*/ 1146 h 1882"/>
                <a:gd name="T86" fmla="*/ 0 w 426"/>
                <a:gd name="T87" fmla="*/ 1173 h 188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6"/>
                <a:gd name="T133" fmla="*/ 0 h 1882"/>
                <a:gd name="T134" fmla="*/ 426 w 426"/>
                <a:gd name="T135" fmla="*/ 1882 h 188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6" h="1882">
                  <a:moveTo>
                    <a:pt x="0" y="1173"/>
                  </a:moveTo>
                  <a:lnTo>
                    <a:pt x="0" y="18"/>
                  </a:lnTo>
                  <a:lnTo>
                    <a:pt x="320" y="17"/>
                  </a:lnTo>
                  <a:lnTo>
                    <a:pt x="321" y="15"/>
                  </a:lnTo>
                  <a:lnTo>
                    <a:pt x="326" y="13"/>
                  </a:lnTo>
                  <a:lnTo>
                    <a:pt x="342" y="8"/>
                  </a:lnTo>
                  <a:lnTo>
                    <a:pt x="384" y="0"/>
                  </a:lnTo>
                  <a:lnTo>
                    <a:pt x="411" y="6"/>
                  </a:lnTo>
                  <a:lnTo>
                    <a:pt x="425" y="7"/>
                  </a:lnTo>
                  <a:lnTo>
                    <a:pt x="425" y="157"/>
                  </a:lnTo>
                  <a:lnTo>
                    <a:pt x="421" y="146"/>
                  </a:lnTo>
                  <a:lnTo>
                    <a:pt x="417" y="134"/>
                  </a:lnTo>
                  <a:lnTo>
                    <a:pt x="422" y="206"/>
                  </a:lnTo>
                  <a:lnTo>
                    <a:pt x="425" y="205"/>
                  </a:lnTo>
                  <a:lnTo>
                    <a:pt x="425" y="1142"/>
                  </a:lnTo>
                  <a:lnTo>
                    <a:pt x="405" y="1144"/>
                  </a:lnTo>
                  <a:lnTo>
                    <a:pt x="258" y="1690"/>
                  </a:lnTo>
                  <a:lnTo>
                    <a:pt x="247" y="1730"/>
                  </a:lnTo>
                  <a:lnTo>
                    <a:pt x="235" y="1763"/>
                  </a:lnTo>
                  <a:lnTo>
                    <a:pt x="222" y="1791"/>
                  </a:lnTo>
                  <a:lnTo>
                    <a:pt x="208" y="1814"/>
                  </a:lnTo>
                  <a:lnTo>
                    <a:pt x="199" y="1824"/>
                  </a:lnTo>
                  <a:lnTo>
                    <a:pt x="190" y="1833"/>
                  </a:lnTo>
                  <a:lnTo>
                    <a:pt x="180" y="1840"/>
                  </a:lnTo>
                  <a:lnTo>
                    <a:pt x="170" y="1847"/>
                  </a:lnTo>
                  <a:lnTo>
                    <a:pt x="159" y="1852"/>
                  </a:lnTo>
                  <a:lnTo>
                    <a:pt x="146" y="1857"/>
                  </a:lnTo>
                  <a:lnTo>
                    <a:pt x="132" y="1860"/>
                  </a:lnTo>
                  <a:lnTo>
                    <a:pt x="116" y="1863"/>
                  </a:lnTo>
                  <a:lnTo>
                    <a:pt x="0" y="1881"/>
                  </a:lnTo>
                  <a:lnTo>
                    <a:pt x="0" y="1846"/>
                  </a:lnTo>
                  <a:lnTo>
                    <a:pt x="104" y="1831"/>
                  </a:lnTo>
                  <a:lnTo>
                    <a:pt x="127" y="1826"/>
                  </a:lnTo>
                  <a:lnTo>
                    <a:pt x="148" y="1817"/>
                  </a:lnTo>
                  <a:lnTo>
                    <a:pt x="157" y="1812"/>
                  </a:lnTo>
                  <a:lnTo>
                    <a:pt x="165" y="1806"/>
                  </a:lnTo>
                  <a:lnTo>
                    <a:pt x="173" y="1799"/>
                  </a:lnTo>
                  <a:lnTo>
                    <a:pt x="180" y="1791"/>
                  </a:lnTo>
                  <a:lnTo>
                    <a:pt x="193" y="1772"/>
                  </a:lnTo>
                  <a:lnTo>
                    <a:pt x="205" y="1749"/>
                  </a:lnTo>
                  <a:lnTo>
                    <a:pt x="215" y="1722"/>
                  </a:lnTo>
                  <a:lnTo>
                    <a:pt x="225" y="1691"/>
                  </a:lnTo>
                  <a:lnTo>
                    <a:pt x="373" y="1146"/>
                  </a:lnTo>
                  <a:lnTo>
                    <a:pt x="0" y="1173"/>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72" name="Freeform 56"/>
            <p:cNvSpPr>
              <a:spLocks/>
            </p:cNvSpPr>
            <p:nvPr/>
          </p:nvSpPr>
          <p:spPr bwMode="auto">
            <a:xfrm>
              <a:off x="4190" y="3553"/>
              <a:ext cx="426" cy="95"/>
            </a:xfrm>
            <a:custGeom>
              <a:avLst/>
              <a:gdLst>
                <a:gd name="T0" fmla="*/ 0 w 426"/>
                <a:gd name="T1" fmla="*/ 94 h 95"/>
                <a:gd name="T2" fmla="*/ 0 w 426"/>
                <a:gd name="T3" fmla="*/ 65 h 95"/>
                <a:gd name="T4" fmla="*/ 405 w 426"/>
                <a:gd name="T5" fmla="*/ 5 h 95"/>
                <a:gd name="T6" fmla="*/ 416 w 426"/>
                <a:gd name="T7" fmla="*/ 2 h 95"/>
                <a:gd name="T8" fmla="*/ 425 w 426"/>
                <a:gd name="T9" fmla="*/ 0 h 95"/>
                <a:gd name="T10" fmla="*/ 425 w 426"/>
                <a:gd name="T11" fmla="*/ 32 h 95"/>
                <a:gd name="T12" fmla="*/ 0 w 426"/>
                <a:gd name="T13" fmla="*/ 94 h 95"/>
                <a:gd name="T14" fmla="*/ 0 60000 65536"/>
                <a:gd name="T15" fmla="*/ 0 60000 65536"/>
                <a:gd name="T16" fmla="*/ 0 60000 65536"/>
                <a:gd name="T17" fmla="*/ 0 60000 65536"/>
                <a:gd name="T18" fmla="*/ 0 60000 65536"/>
                <a:gd name="T19" fmla="*/ 0 60000 65536"/>
                <a:gd name="T20" fmla="*/ 0 60000 65536"/>
                <a:gd name="T21" fmla="*/ 0 w 426"/>
                <a:gd name="T22" fmla="*/ 0 h 95"/>
                <a:gd name="T23" fmla="*/ 426 w 426"/>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6" h="95">
                  <a:moveTo>
                    <a:pt x="0" y="94"/>
                  </a:moveTo>
                  <a:lnTo>
                    <a:pt x="0" y="65"/>
                  </a:lnTo>
                  <a:lnTo>
                    <a:pt x="405" y="5"/>
                  </a:lnTo>
                  <a:lnTo>
                    <a:pt x="416" y="2"/>
                  </a:lnTo>
                  <a:lnTo>
                    <a:pt x="425" y="0"/>
                  </a:lnTo>
                  <a:lnTo>
                    <a:pt x="425" y="32"/>
                  </a:lnTo>
                  <a:lnTo>
                    <a:pt x="0" y="94"/>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73" name="Freeform 57"/>
            <p:cNvSpPr>
              <a:spLocks/>
            </p:cNvSpPr>
            <p:nvPr/>
          </p:nvSpPr>
          <p:spPr bwMode="auto">
            <a:xfrm>
              <a:off x="4622" y="1392"/>
              <a:ext cx="802" cy="2234"/>
            </a:xfrm>
            <a:custGeom>
              <a:avLst/>
              <a:gdLst>
                <a:gd name="T0" fmla="*/ 19 w 802"/>
                <a:gd name="T1" fmla="*/ 147 h 2234"/>
                <a:gd name="T2" fmla="*/ 72 w 802"/>
                <a:gd name="T3" fmla="*/ 301 h 2234"/>
                <a:gd name="T4" fmla="*/ 147 w 802"/>
                <a:gd name="T5" fmla="*/ 413 h 2234"/>
                <a:gd name="T6" fmla="*/ 174 w 802"/>
                <a:gd name="T7" fmla="*/ 449 h 2234"/>
                <a:gd name="T8" fmla="*/ 230 w 802"/>
                <a:gd name="T9" fmla="*/ 451 h 2234"/>
                <a:gd name="T10" fmla="*/ 277 w 802"/>
                <a:gd name="T11" fmla="*/ 445 h 2234"/>
                <a:gd name="T12" fmla="*/ 302 w 802"/>
                <a:gd name="T13" fmla="*/ 436 h 2234"/>
                <a:gd name="T14" fmla="*/ 365 w 802"/>
                <a:gd name="T15" fmla="*/ 382 h 2234"/>
                <a:gd name="T16" fmla="*/ 375 w 802"/>
                <a:gd name="T17" fmla="*/ 244 h 2234"/>
                <a:gd name="T18" fmla="*/ 426 w 802"/>
                <a:gd name="T19" fmla="*/ 57 h 2234"/>
                <a:gd name="T20" fmla="*/ 528 w 802"/>
                <a:gd name="T21" fmla="*/ 1 h 2234"/>
                <a:gd name="T22" fmla="*/ 632 w 802"/>
                <a:gd name="T23" fmla="*/ 37 h 2234"/>
                <a:gd name="T24" fmla="*/ 693 w 802"/>
                <a:gd name="T25" fmla="*/ 102 h 2234"/>
                <a:gd name="T26" fmla="*/ 717 w 802"/>
                <a:gd name="T27" fmla="*/ 285 h 2234"/>
                <a:gd name="T28" fmla="*/ 743 w 802"/>
                <a:gd name="T29" fmla="*/ 398 h 2234"/>
                <a:gd name="T30" fmla="*/ 798 w 802"/>
                <a:gd name="T31" fmla="*/ 471 h 2234"/>
                <a:gd name="T32" fmla="*/ 775 w 802"/>
                <a:gd name="T33" fmla="*/ 624 h 2234"/>
                <a:gd name="T34" fmla="*/ 685 w 802"/>
                <a:gd name="T35" fmla="*/ 782 h 2234"/>
                <a:gd name="T36" fmla="*/ 708 w 802"/>
                <a:gd name="T37" fmla="*/ 915 h 2234"/>
                <a:gd name="T38" fmla="*/ 717 w 802"/>
                <a:gd name="T39" fmla="*/ 1071 h 2234"/>
                <a:gd name="T40" fmla="*/ 723 w 802"/>
                <a:gd name="T41" fmla="*/ 1306 h 2234"/>
                <a:gd name="T42" fmla="*/ 709 w 802"/>
                <a:gd name="T43" fmla="*/ 1629 h 2234"/>
                <a:gd name="T44" fmla="*/ 687 w 802"/>
                <a:gd name="T45" fmla="*/ 1738 h 2234"/>
                <a:gd name="T46" fmla="*/ 622 w 802"/>
                <a:gd name="T47" fmla="*/ 1994 h 2234"/>
                <a:gd name="T48" fmla="*/ 628 w 802"/>
                <a:gd name="T49" fmla="*/ 2088 h 2234"/>
                <a:gd name="T50" fmla="*/ 602 w 802"/>
                <a:gd name="T51" fmla="*/ 2186 h 2234"/>
                <a:gd name="T52" fmla="*/ 501 w 802"/>
                <a:gd name="T53" fmla="*/ 2233 h 2234"/>
                <a:gd name="T54" fmla="*/ 465 w 802"/>
                <a:gd name="T55" fmla="*/ 2162 h 2234"/>
                <a:gd name="T56" fmla="*/ 530 w 802"/>
                <a:gd name="T57" fmla="*/ 2052 h 2234"/>
                <a:gd name="T58" fmla="*/ 555 w 802"/>
                <a:gd name="T59" fmla="*/ 1876 h 2234"/>
                <a:gd name="T60" fmla="*/ 442 w 802"/>
                <a:gd name="T61" fmla="*/ 1804 h 2234"/>
                <a:gd name="T62" fmla="*/ 406 w 802"/>
                <a:gd name="T63" fmla="*/ 2068 h 2234"/>
                <a:gd name="T64" fmla="*/ 369 w 802"/>
                <a:gd name="T65" fmla="*/ 2173 h 2234"/>
                <a:gd name="T66" fmla="*/ 343 w 802"/>
                <a:gd name="T67" fmla="*/ 2143 h 2234"/>
                <a:gd name="T68" fmla="*/ 270 w 802"/>
                <a:gd name="T69" fmla="*/ 2190 h 2234"/>
                <a:gd name="T70" fmla="*/ 210 w 802"/>
                <a:gd name="T71" fmla="*/ 2218 h 2234"/>
                <a:gd name="T72" fmla="*/ 103 w 802"/>
                <a:gd name="T73" fmla="*/ 2173 h 2234"/>
                <a:gd name="T74" fmla="*/ 270 w 802"/>
                <a:gd name="T75" fmla="*/ 2050 h 2234"/>
                <a:gd name="T76" fmla="*/ 309 w 802"/>
                <a:gd name="T77" fmla="*/ 1709 h 2234"/>
                <a:gd name="T78" fmla="*/ 261 w 802"/>
                <a:gd name="T79" fmla="*/ 1471 h 2234"/>
                <a:gd name="T80" fmla="*/ 278 w 802"/>
                <a:gd name="T81" fmla="*/ 1072 h 2234"/>
                <a:gd name="T82" fmla="*/ 273 w 802"/>
                <a:gd name="T83" fmla="*/ 908 h 2234"/>
                <a:gd name="T84" fmla="*/ 210 w 802"/>
                <a:gd name="T85" fmla="*/ 835 h 2234"/>
                <a:gd name="T86" fmla="*/ 127 w 802"/>
                <a:gd name="T87" fmla="*/ 828 h 2234"/>
                <a:gd name="T88" fmla="*/ 83 w 802"/>
                <a:gd name="T89" fmla="*/ 793 h 2234"/>
                <a:gd name="T90" fmla="*/ 72 w 802"/>
                <a:gd name="T91" fmla="*/ 779 h 2234"/>
                <a:gd name="T92" fmla="*/ 48 w 802"/>
                <a:gd name="T93" fmla="*/ 759 h 2234"/>
                <a:gd name="T94" fmla="*/ 257 w 802"/>
                <a:gd name="T95" fmla="*/ 753 h 2234"/>
                <a:gd name="T96" fmla="*/ 208 w 802"/>
                <a:gd name="T97" fmla="*/ 594 h 2234"/>
                <a:gd name="T98" fmla="*/ 60 w 802"/>
                <a:gd name="T99" fmla="*/ 534 h 2234"/>
                <a:gd name="T100" fmla="*/ 110 w 802"/>
                <a:gd name="T101" fmla="*/ 978 h 2234"/>
                <a:gd name="T102" fmla="*/ 112 w 802"/>
                <a:gd name="T103" fmla="*/ 1057 h 2234"/>
                <a:gd name="T104" fmla="*/ 83 w 802"/>
                <a:gd name="T105" fmla="*/ 1347 h 2234"/>
                <a:gd name="T106" fmla="*/ 102 w 802"/>
                <a:gd name="T107" fmla="*/ 2106 h 2234"/>
                <a:gd name="T108" fmla="*/ 21 w 802"/>
                <a:gd name="T109" fmla="*/ 2184 h 2234"/>
                <a:gd name="T110" fmla="*/ 55 w 802"/>
                <a:gd name="T111" fmla="*/ 2116 h 2234"/>
                <a:gd name="T112" fmla="*/ 52 w 802"/>
                <a:gd name="T113" fmla="*/ 1267 h 2234"/>
                <a:gd name="T114" fmla="*/ 8 w 802"/>
                <a:gd name="T115" fmla="*/ 321 h 22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2"/>
                <a:gd name="T175" fmla="*/ 0 h 2234"/>
                <a:gd name="T176" fmla="*/ 802 w 802"/>
                <a:gd name="T177" fmla="*/ 2234 h 22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2" h="2234">
                  <a:moveTo>
                    <a:pt x="0" y="285"/>
                  </a:moveTo>
                  <a:lnTo>
                    <a:pt x="0" y="136"/>
                  </a:lnTo>
                  <a:lnTo>
                    <a:pt x="2" y="136"/>
                  </a:lnTo>
                  <a:lnTo>
                    <a:pt x="8" y="136"/>
                  </a:lnTo>
                  <a:lnTo>
                    <a:pt x="11" y="137"/>
                  </a:lnTo>
                  <a:lnTo>
                    <a:pt x="14" y="138"/>
                  </a:lnTo>
                  <a:lnTo>
                    <a:pt x="16" y="142"/>
                  </a:lnTo>
                  <a:lnTo>
                    <a:pt x="19" y="147"/>
                  </a:lnTo>
                  <a:lnTo>
                    <a:pt x="21" y="156"/>
                  </a:lnTo>
                  <a:lnTo>
                    <a:pt x="25" y="175"/>
                  </a:lnTo>
                  <a:lnTo>
                    <a:pt x="31" y="201"/>
                  </a:lnTo>
                  <a:lnTo>
                    <a:pt x="40" y="229"/>
                  </a:lnTo>
                  <a:lnTo>
                    <a:pt x="45" y="235"/>
                  </a:lnTo>
                  <a:lnTo>
                    <a:pt x="49" y="245"/>
                  </a:lnTo>
                  <a:lnTo>
                    <a:pt x="61" y="269"/>
                  </a:lnTo>
                  <a:lnTo>
                    <a:pt x="72" y="301"/>
                  </a:lnTo>
                  <a:lnTo>
                    <a:pt x="78" y="295"/>
                  </a:lnTo>
                  <a:lnTo>
                    <a:pt x="86" y="309"/>
                  </a:lnTo>
                  <a:lnTo>
                    <a:pt x="97" y="326"/>
                  </a:lnTo>
                  <a:lnTo>
                    <a:pt x="122" y="362"/>
                  </a:lnTo>
                  <a:lnTo>
                    <a:pt x="134" y="382"/>
                  </a:lnTo>
                  <a:lnTo>
                    <a:pt x="139" y="393"/>
                  </a:lnTo>
                  <a:lnTo>
                    <a:pt x="144" y="403"/>
                  </a:lnTo>
                  <a:lnTo>
                    <a:pt x="147" y="413"/>
                  </a:lnTo>
                  <a:lnTo>
                    <a:pt x="149" y="423"/>
                  </a:lnTo>
                  <a:lnTo>
                    <a:pt x="150" y="434"/>
                  </a:lnTo>
                  <a:lnTo>
                    <a:pt x="151" y="445"/>
                  </a:lnTo>
                  <a:lnTo>
                    <a:pt x="156" y="447"/>
                  </a:lnTo>
                  <a:lnTo>
                    <a:pt x="162" y="448"/>
                  </a:lnTo>
                  <a:lnTo>
                    <a:pt x="168" y="447"/>
                  </a:lnTo>
                  <a:lnTo>
                    <a:pt x="171" y="448"/>
                  </a:lnTo>
                  <a:lnTo>
                    <a:pt x="174" y="449"/>
                  </a:lnTo>
                  <a:lnTo>
                    <a:pt x="178" y="450"/>
                  </a:lnTo>
                  <a:lnTo>
                    <a:pt x="181" y="454"/>
                  </a:lnTo>
                  <a:lnTo>
                    <a:pt x="189" y="465"/>
                  </a:lnTo>
                  <a:lnTo>
                    <a:pt x="206" y="463"/>
                  </a:lnTo>
                  <a:lnTo>
                    <a:pt x="225" y="460"/>
                  </a:lnTo>
                  <a:lnTo>
                    <a:pt x="227" y="457"/>
                  </a:lnTo>
                  <a:lnTo>
                    <a:pt x="229" y="454"/>
                  </a:lnTo>
                  <a:lnTo>
                    <a:pt x="230" y="451"/>
                  </a:lnTo>
                  <a:lnTo>
                    <a:pt x="234" y="449"/>
                  </a:lnTo>
                  <a:lnTo>
                    <a:pt x="239" y="449"/>
                  </a:lnTo>
                  <a:lnTo>
                    <a:pt x="246" y="451"/>
                  </a:lnTo>
                  <a:lnTo>
                    <a:pt x="251" y="452"/>
                  </a:lnTo>
                  <a:lnTo>
                    <a:pt x="257" y="452"/>
                  </a:lnTo>
                  <a:lnTo>
                    <a:pt x="264" y="449"/>
                  </a:lnTo>
                  <a:lnTo>
                    <a:pt x="273" y="445"/>
                  </a:lnTo>
                  <a:lnTo>
                    <a:pt x="277" y="445"/>
                  </a:lnTo>
                  <a:lnTo>
                    <a:pt x="279" y="447"/>
                  </a:lnTo>
                  <a:lnTo>
                    <a:pt x="282" y="449"/>
                  </a:lnTo>
                  <a:lnTo>
                    <a:pt x="285" y="449"/>
                  </a:lnTo>
                  <a:lnTo>
                    <a:pt x="289" y="447"/>
                  </a:lnTo>
                  <a:lnTo>
                    <a:pt x="292" y="443"/>
                  </a:lnTo>
                  <a:lnTo>
                    <a:pt x="294" y="439"/>
                  </a:lnTo>
                  <a:lnTo>
                    <a:pt x="297" y="436"/>
                  </a:lnTo>
                  <a:lnTo>
                    <a:pt x="302" y="436"/>
                  </a:lnTo>
                  <a:lnTo>
                    <a:pt x="307" y="438"/>
                  </a:lnTo>
                  <a:lnTo>
                    <a:pt x="312" y="439"/>
                  </a:lnTo>
                  <a:lnTo>
                    <a:pt x="316" y="439"/>
                  </a:lnTo>
                  <a:lnTo>
                    <a:pt x="319" y="437"/>
                  </a:lnTo>
                  <a:lnTo>
                    <a:pt x="320" y="432"/>
                  </a:lnTo>
                  <a:lnTo>
                    <a:pt x="321" y="428"/>
                  </a:lnTo>
                  <a:lnTo>
                    <a:pt x="325" y="426"/>
                  </a:lnTo>
                  <a:lnTo>
                    <a:pt x="365" y="382"/>
                  </a:lnTo>
                  <a:lnTo>
                    <a:pt x="365" y="379"/>
                  </a:lnTo>
                  <a:lnTo>
                    <a:pt x="364" y="377"/>
                  </a:lnTo>
                  <a:lnTo>
                    <a:pt x="361" y="373"/>
                  </a:lnTo>
                  <a:lnTo>
                    <a:pt x="353" y="368"/>
                  </a:lnTo>
                  <a:lnTo>
                    <a:pt x="370" y="314"/>
                  </a:lnTo>
                  <a:lnTo>
                    <a:pt x="387" y="261"/>
                  </a:lnTo>
                  <a:lnTo>
                    <a:pt x="377" y="251"/>
                  </a:lnTo>
                  <a:lnTo>
                    <a:pt x="375" y="244"/>
                  </a:lnTo>
                  <a:lnTo>
                    <a:pt x="374" y="238"/>
                  </a:lnTo>
                  <a:lnTo>
                    <a:pt x="386" y="187"/>
                  </a:lnTo>
                  <a:lnTo>
                    <a:pt x="403" y="126"/>
                  </a:lnTo>
                  <a:lnTo>
                    <a:pt x="421" y="108"/>
                  </a:lnTo>
                  <a:lnTo>
                    <a:pt x="418" y="85"/>
                  </a:lnTo>
                  <a:lnTo>
                    <a:pt x="419" y="74"/>
                  </a:lnTo>
                  <a:lnTo>
                    <a:pt x="422" y="65"/>
                  </a:lnTo>
                  <a:lnTo>
                    <a:pt x="426" y="57"/>
                  </a:lnTo>
                  <a:lnTo>
                    <a:pt x="430" y="49"/>
                  </a:lnTo>
                  <a:lnTo>
                    <a:pt x="436" y="43"/>
                  </a:lnTo>
                  <a:lnTo>
                    <a:pt x="442" y="37"/>
                  </a:lnTo>
                  <a:lnTo>
                    <a:pt x="450" y="31"/>
                  </a:lnTo>
                  <a:lnTo>
                    <a:pt x="458" y="27"/>
                  </a:lnTo>
                  <a:lnTo>
                    <a:pt x="476" y="19"/>
                  </a:lnTo>
                  <a:lnTo>
                    <a:pt x="517" y="4"/>
                  </a:lnTo>
                  <a:lnTo>
                    <a:pt x="528" y="1"/>
                  </a:lnTo>
                  <a:lnTo>
                    <a:pt x="542" y="0"/>
                  </a:lnTo>
                  <a:lnTo>
                    <a:pt x="557" y="0"/>
                  </a:lnTo>
                  <a:lnTo>
                    <a:pt x="575" y="3"/>
                  </a:lnTo>
                  <a:lnTo>
                    <a:pt x="591" y="7"/>
                  </a:lnTo>
                  <a:lnTo>
                    <a:pt x="607" y="14"/>
                  </a:lnTo>
                  <a:lnTo>
                    <a:pt x="621" y="24"/>
                  </a:lnTo>
                  <a:lnTo>
                    <a:pt x="627" y="29"/>
                  </a:lnTo>
                  <a:lnTo>
                    <a:pt x="632" y="37"/>
                  </a:lnTo>
                  <a:lnTo>
                    <a:pt x="643" y="53"/>
                  </a:lnTo>
                  <a:lnTo>
                    <a:pt x="653" y="64"/>
                  </a:lnTo>
                  <a:lnTo>
                    <a:pt x="662" y="72"/>
                  </a:lnTo>
                  <a:lnTo>
                    <a:pt x="669" y="77"/>
                  </a:lnTo>
                  <a:lnTo>
                    <a:pt x="677" y="81"/>
                  </a:lnTo>
                  <a:lnTo>
                    <a:pt x="682" y="87"/>
                  </a:lnTo>
                  <a:lnTo>
                    <a:pt x="689" y="93"/>
                  </a:lnTo>
                  <a:lnTo>
                    <a:pt x="693" y="102"/>
                  </a:lnTo>
                  <a:lnTo>
                    <a:pt x="697" y="118"/>
                  </a:lnTo>
                  <a:lnTo>
                    <a:pt x="699" y="136"/>
                  </a:lnTo>
                  <a:lnTo>
                    <a:pt x="699" y="174"/>
                  </a:lnTo>
                  <a:lnTo>
                    <a:pt x="698" y="213"/>
                  </a:lnTo>
                  <a:lnTo>
                    <a:pt x="698" y="232"/>
                  </a:lnTo>
                  <a:lnTo>
                    <a:pt x="700" y="248"/>
                  </a:lnTo>
                  <a:lnTo>
                    <a:pt x="708" y="266"/>
                  </a:lnTo>
                  <a:lnTo>
                    <a:pt x="717" y="285"/>
                  </a:lnTo>
                  <a:lnTo>
                    <a:pt x="740" y="325"/>
                  </a:lnTo>
                  <a:lnTo>
                    <a:pt x="748" y="344"/>
                  </a:lnTo>
                  <a:lnTo>
                    <a:pt x="752" y="353"/>
                  </a:lnTo>
                  <a:lnTo>
                    <a:pt x="753" y="363"/>
                  </a:lnTo>
                  <a:lnTo>
                    <a:pt x="753" y="372"/>
                  </a:lnTo>
                  <a:lnTo>
                    <a:pt x="752" y="381"/>
                  </a:lnTo>
                  <a:lnTo>
                    <a:pt x="748" y="390"/>
                  </a:lnTo>
                  <a:lnTo>
                    <a:pt x="743" y="398"/>
                  </a:lnTo>
                  <a:lnTo>
                    <a:pt x="748" y="401"/>
                  </a:lnTo>
                  <a:lnTo>
                    <a:pt x="755" y="405"/>
                  </a:lnTo>
                  <a:lnTo>
                    <a:pt x="770" y="419"/>
                  </a:lnTo>
                  <a:lnTo>
                    <a:pt x="785" y="434"/>
                  </a:lnTo>
                  <a:lnTo>
                    <a:pt x="789" y="442"/>
                  </a:lnTo>
                  <a:lnTo>
                    <a:pt x="792" y="448"/>
                  </a:lnTo>
                  <a:lnTo>
                    <a:pt x="796" y="460"/>
                  </a:lnTo>
                  <a:lnTo>
                    <a:pt x="798" y="471"/>
                  </a:lnTo>
                  <a:lnTo>
                    <a:pt x="801" y="492"/>
                  </a:lnTo>
                  <a:lnTo>
                    <a:pt x="800" y="511"/>
                  </a:lnTo>
                  <a:lnTo>
                    <a:pt x="798" y="530"/>
                  </a:lnTo>
                  <a:lnTo>
                    <a:pt x="791" y="565"/>
                  </a:lnTo>
                  <a:lnTo>
                    <a:pt x="789" y="584"/>
                  </a:lnTo>
                  <a:lnTo>
                    <a:pt x="788" y="604"/>
                  </a:lnTo>
                  <a:lnTo>
                    <a:pt x="782" y="612"/>
                  </a:lnTo>
                  <a:lnTo>
                    <a:pt x="775" y="624"/>
                  </a:lnTo>
                  <a:lnTo>
                    <a:pt x="767" y="641"/>
                  </a:lnTo>
                  <a:lnTo>
                    <a:pt x="758" y="668"/>
                  </a:lnTo>
                  <a:lnTo>
                    <a:pt x="748" y="686"/>
                  </a:lnTo>
                  <a:lnTo>
                    <a:pt x="737" y="702"/>
                  </a:lnTo>
                  <a:lnTo>
                    <a:pt x="715" y="729"/>
                  </a:lnTo>
                  <a:lnTo>
                    <a:pt x="697" y="754"/>
                  </a:lnTo>
                  <a:lnTo>
                    <a:pt x="690" y="768"/>
                  </a:lnTo>
                  <a:lnTo>
                    <a:pt x="685" y="782"/>
                  </a:lnTo>
                  <a:lnTo>
                    <a:pt x="685" y="800"/>
                  </a:lnTo>
                  <a:lnTo>
                    <a:pt x="682" y="817"/>
                  </a:lnTo>
                  <a:lnTo>
                    <a:pt x="681" y="833"/>
                  </a:lnTo>
                  <a:lnTo>
                    <a:pt x="681" y="842"/>
                  </a:lnTo>
                  <a:lnTo>
                    <a:pt x="684" y="851"/>
                  </a:lnTo>
                  <a:lnTo>
                    <a:pt x="690" y="867"/>
                  </a:lnTo>
                  <a:lnTo>
                    <a:pt x="697" y="883"/>
                  </a:lnTo>
                  <a:lnTo>
                    <a:pt x="708" y="915"/>
                  </a:lnTo>
                  <a:lnTo>
                    <a:pt x="714" y="946"/>
                  </a:lnTo>
                  <a:lnTo>
                    <a:pt x="720" y="977"/>
                  </a:lnTo>
                  <a:lnTo>
                    <a:pt x="726" y="1028"/>
                  </a:lnTo>
                  <a:lnTo>
                    <a:pt x="730" y="1062"/>
                  </a:lnTo>
                  <a:lnTo>
                    <a:pt x="729" y="1067"/>
                  </a:lnTo>
                  <a:lnTo>
                    <a:pt x="726" y="1071"/>
                  </a:lnTo>
                  <a:lnTo>
                    <a:pt x="722" y="1072"/>
                  </a:lnTo>
                  <a:lnTo>
                    <a:pt x="717" y="1071"/>
                  </a:lnTo>
                  <a:lnTo>
                    <a:pt x="721" y="1088"/>
                  </a:lnTo>
                  <a:lnTo>
                    <a:pt x="724" y="1106"/>
                  </a:lnTo>
                  <a:lnTo>
                    <a:pt x="727" y="1125"/>
                  </a:lnTo>
                  <a:lnTo>
                    <a:pt x="729" y="1145"/>
                  </a:lnTo>
                  <a:lnTo>
                    <a:pt x="731" y="1184"/>
                  </a:lnTo>
                  <a:lnTo>
                    <a:pt x="730" y="1225"/>
                  </a:lnTo>
                  <a:lnTo>
                    <a:pt x="727" y="1266"/>
                  </a:lnTo>
                  <a:lnTo>
                    <a:pt x="723" y="1306"/>
                  </a:lnTo>
                  <a:lnTo>
                    <a:pt x="718" y="1344"/>
                  </a:lnTo>
                  <a:lnTo>
                    <a:pt x="712" y="1380"/>
                  </a:lnTo>
                  <a:lnTo>
                    <a:pt x="708" y="1414"/>
                  </a:lnTo>
                  <a:lnTo>
                    <a:pt x="707" y="1452"/>
                  </a:lnTo>
                  <a:lnTo>
                    <a:pt x="708" y="1531"/>
                  </a:lnTo>
                  <a:lnTo>
                    <a:pt x="709" y="1572"/>
                  </a:lnTo>
                  <a:lnTo>
                    <a:pt x="709" y="1611"/>
                  </a:lnTo>
                  <a:lnTo>
                    <a:pt x="709" y="1629"/>
                  </a:lnTo>
                  <a:lnTo>
                    <a:pt x="708" y="1648"/>
                  </a:lnTo>
                  <a:lnTo>
                    <a:pt x="706" y="1666"/>
                  </a:lnTo>
                  <a:lnTo>
                    <a:pt x="703" y="1683"/>
                  </a:lnTo>
                  <a:lnTo>
                    <a:pt x="701" y="1686"/>
                  </a:lnTo>
                  <a:lnTo>
                    <a:pt x="699" y="1687"/>
                  </a:lnTo>
                  <a:lnTo>
                    <a:pt x="691" y="1688"/>
                  </a:lnTo>
                  <a:lnTo>
                    <a:pt x="690" y="1714"/>
                  </a:lnTo>
                  <a:lnTo>
                    <a:pt x="687" y="1738"/>
                  </a:lnTo>
                  <a:lnTo>
                    <a:pt x="682" y="1760"/>
                  </a:lnTo>
                  <a:lnTo>
                    <a:pt x="678" y="1782"/>
                  </a:lnTo>
                  <a:lnTo>
                    <a:pt x="667" y="1823"/>
                  </a:lnTo>
                  <a:lnTo>
                    <a:pt x="654" y="1859"/>
                  </a:lnTo>
                  <a:lnTo>
                    <a:pt x="632" y="1922"/>
                  </a:lnTo>
                  <a:lnTo>
                    <a:pt x="624" y="1949"/>
                  </a:lnTo>
                  <a:lnTo>
                    <a:pt x="621" y="1974"/>
                  </a:lnTo>
                  <a:lnTo>
                    <a:pt x="622" y="1994"/>
                  </a:lnTo>
                  <a:lnTo>
                    <a:pt x="623" y="2017"/>
                  </a:lnTo>
                  <a:lnTo>
                    <a:pt x="623" y="2024"/>
                  </a:lnTo>
                  <a:lnTo>
                    <a:pt x="621" y="2031"/>
                  </a:lnTo>
                  <a:lnTo>
                    <a:pt x="619" y="2042"/>
                  </a:lnTo>
                  <a:lnTo>
                    <a:pt x="625" y="2059"/>
                  </a:lnTo>
                  <a:lnTo>
                    <a:pt x="628" y="2069"/>
                  </a:lnTo>
                  <a:lnTo>
                    <a:pt x="629" y="2082"/>
                  </a:lnTo>
                  <a:lnTo>
                    <a:pt x="628" y="2088"/>
                  </a:lnTo>
                  <a:lnTo>
                    <a:pt x="625" y="2095"/>
                  </a:lnTo>
                  <a:lnTo>
                    <a:pt x="619" y="2112"/>
                  </a:lnTo>
                  <a:lnTo>
                    <a:pt x="611" y="2129"/>
                  </a:lnTo>
                  <a:lnTo>
                    <a:pt x="608" y="2140"/>
                  </a:lnTo>
                  <a:lnTo>
                    <a:pt x="608" y="2155"/>
                  </a:lnTo>
                  <a:lnTo>
                    <a:pt x="607" y="2167"/>
                  </a:lnTo>
                  <a:lnTo>
                    <a:pt x="605" y="2178"/>
                  </a:lnTo>
                  <a:lnTo>
                    <a:pt x="602" y="2186"/>
                  </a:lnTo>
                  <a:lnTo>
                    <a:pt x="596" y="2199"/>
                  </a:lnTo>
                  <a:lnTo>
                    <a:pt x="588" y="2205"/>
                  </a:lnTo>
                  <a:lnTo>
                    <a:pt x="572" y="2213"/>
                  </a:lnTo>
                  <a:lnTo>
                    <a:pt x="555" y="2219"/>
                  </a:lnTo>
                  <a:lnTo>
                    <a:pt x="540" y="2226"/>
                  </a:lnTo>
                  <a:lnTo>
                    <a:pt x="526" y="2229"/>
                  </a:lnTo>
                  <a:lnTo>
                    <a:pt x="512" y="2231"/>
                  </a:lnTo>
                  <a:lnTo>
                    <a:pt x="501" y="2233"/>
                  </a:lnTo>
                  <a:lnTo>
                    <a:pt x="494" y="2233"/>
                  </a:lnTo>
                  <a:lnTo>
                    <a:pt x="488" y="2232"/>
                  </a:lnTo>
                  <a:lnTo>
                    <a:pt x="483" y="2227"/>
                  </a:lnTo>
                  <a:lnTo>
                    <a:pt x="478" y="2220"/>
                  </a:lnTo>
                  <a:lnTo>
                    <a:pt x="472" y="2204"/>
                  </a:lnTo>
                  <a:lnTo>
                    <a:pt x="467" y="2185"/>
                  </a:lnTo>
                  <a:lnTo>
                    <a:pt x="465" y="2169"/>
                  </a:lnTo>
                  <a:lnTo>
                    <a:pt x="465" y="2162"/>
                  </a:lnTo>
                  <a:lnTo>
                    <a:pt x="469" y="2154"/>
                  </a:lnTo>
                  <a:lnTo>
                    <a:pt x="476" y="2142"/>
                  </a:lnTo>
                  <a:lnTo>
                    <a:pt x="489" y="2128"/>
                  </a:lnTo>
                  <a:lnTo>
                    <a:pt x="506" y="2102"/>
                  </a:lnTo>
                  <a:lnTo>
                    <a:pt x="512" y="2092"/>
                  </a:lnTo>
                  <a:lnTo>
                    <a:pt x="519" y="2081"/>
                  </a:lnTo>
                  <a:lnTo>
                    <a:pt x="524" y="2067"/>
                  </a:lnTo>
                  <a:lnTo>
                    <a:pt x="530" y="2052"/>
                  </a:lnTo>
                  <a:lnTo>
                    <a:pt x="540" y="2017"/>
                  </a:lnTo>
                  <a:lnTo>
                    <a:pt x="541" y="2007"/>
                  </a:lnTo>
                  <a:lnTo>
                    <a:pt x="545" y="1995"/>
                  </a:lnTo>
                  <a:lnTo>
                    <a:pt x="550" y="1982"/>
                  </a:lnTo>
                  <a:lnTo>
                    <a:pt x="552" y="1973"/>
                  </a:lnTo>
                  <a:lnTo>
                    <a:pt x="556" y="1940"/>
                  </a:lnTo>
                  <a:lnTo>
                    <a:pt x="556" y="1907"/>
                  </a:lnTo>
                  <a:lnTo>
                    <a:pt x="555" y="1876"/>
                  </a:lnTo>
                  <a:lnTo>
                    <a:pt x="552" y="1844"/>
                  </a:lnTo>
                  <a:lnTo>
                    <a:pt x="544" y="1786"/>
                  </a:lnTo>
                  <a:lnTo>
                    <a:pt x="542" y="1758"/>
                  </a:lnTo>
                  <a:lnTo>
                    <a:pt x="541" y="1733"/>
                  </a:lnTo>
                  <a:lnTo>
                    <a:pt x="462" y="1734"/>
                  </a:lnTo>
                  <a:lnTo>
                    <a:pt x="460" y="1748"/>
                  </a:lnTo>
                  <a:lnTo>
                    <a:pt x="456" y="1765"/>
                  </a:lnTo>
                  <a:lnTo>
                    <a:pt x="442" y="1804"/>
                  </a:lnTo>
                  <a:lnTo>
                    <a:pt x="427" y="1844"/>
                  </a:lnTo>
                  <a:lnTo>
                    <a:pt x="419" y="1863"/>
                  </a:lnTo>
                  <a:lnTo>
                    <a:pt x="415" y="1881"/>
                  </a:lnTo>
                  <a:lnTo>
                    <a:pt x="397" y="1956"/>
                  </a:lnTo>
                  <a:lnTo>
                    <a:pt x="393" y="1994"/>
                  </a:lnTo>
                  <a:lnTo>
                    <a:pt x="391" y="2037"/>
                  </a:lnTo>
                  <a:lnTo>
                    <a:pt x="401" y="2054"/>
                  </a:lnTo>
                  <a:lnTo>
                    <a:pt x="406" y="2068"/>
                  </a:lnTo>
                  <a:lnTo>
                    <a:pt x="414" y="2098"/>
                  </a:lnTo>
                  <a:lnTo>
                    <a:pt x="411" y="2107"/>
                  </a:lnTo>
                  <a:lnTo>
                    <a:pt x="408" y="2113"/>
                  </a:lnTo>
                  <a:lnTo>
                    <a:pt x="404" y="2119"/>
                  </a:lnTo>
                  <a:lnTo>
                    <a:pt x="396" y="2128"/>
                  </a:lnTo>
                  <a:lnTo>
                    <a:pt x="387" y="2139"/>
                  </a:lnTo>
                  <a:lnTo>
                    <a:pt x="377" y="2154"/>
                  </a:lnTo>
                  <a:lnTo>
                    <a:pt x="369" y="2173"/>
                  </a:lnTo>
                  <a:lnTo>
                    <a:pt x="359" y="2197"/>
                  </a:lnTo>
                  <a:lnTo>
                    <a:pt x="347" y="2200"/>
                  </a:lnTo>
                  <a:lnTo>
                    <a:pt x="339" y="2194"/>
                  </a:lnTo>
                  <a:lnTo>
                    <a:pt x="342" y="2185"/>
                  </a:lnTo>
                  <a:lnTo>
                    <a:pt x="345" y="2172"/>
                  </a:lnTo>
                  <a:lnTo>
                    <a:pt x="346" y="2159"/>
                  </a:lnTo>
                  <a:lnTo>
                    <a:pt x="346" y="2144"/>
                  </a:lnTo>
                  <a:lnTo>
                    <a:pt x="343" y="2143"/>
                  </a:lnTo>
                  <a:lnTo>
                    <a:pt x="340" y="2143"/>
                  </a:lnTo>
                  <a:lnTo>
                    <a:pt x="327" y="2147"/>
                  </a:lnTo>
                  <a:lnTo>
                    <a:pt x="297" y="2163"/>
                  </a:lnTo>
                  <a:lnTo>
                    <a:pt x="291" y="2167"/>
                  </a:lnTo>
                  <a:lnTo>
                    <a:pt x="283" y="2171"/>
                  </a:lnTo>
                  <a:lnTo>
                    <a:pt x="277" y="2177"/>
                  </a:lnTo>
                  <a:lnTo>
                    <a:pt x="271" y="2184"/>
                  </a:lnTo>
                  <a:lnTo>
                    <a:pt x="270" y="2190"/>
                  </a:lnTo>
                  <a:lnTo>
                    <a:pt x="268" y="2195"/>
                  </a:lnTo>
                  <a:lnTo>
                    <a:pt x="262" y="2205"/>
                  </a:lnTo>
                  <a:lnTo>
                    <a:pt x="255" y="2211"/>
                  </a:lnTo>
                  <a:lnTo>
                    <a:pt x="251" y="2212"/>
                  </a:lnTo>
                  <a:lnTo>
                    <a:pt x="247" y="2213"/>
                  </a:lnTo>
                  <a:lnTo>
                    <a:pt x="236" y="2216"/>
                  </a:lnTo>
                  <a:lnTo>
                    <a:pt x="223" y="2217"/>
                  </a:lnTo>
                  <a:lnTo>
                    <a:pt x="210" y="2218"/>
                  </a:lnTo>
                  <a:lnTo>
                    <a:pt x="194" y="2218"/>
                  </a:lnTo>
                  <a:lnTo>
                    <a:pt x="176" y="2216"/>
                  </a:lnTo>
                  <a:lnTo>
                    <a:pt x="155" y="2213"/>
                  </a:lnTo>
                  <a:lnTo>
                    <a:pt x="100" y="2201"/>
                  </a:lnTo>
                  <a:lnTo>
                    <a:pt x="97" y="2195"/>
                  </a:lnTo>
                  <a:lnTo>
                    <a:pt x="95" y="2190"/>
                  </a:lnTo>
                  <a:lnTo>
                    <a:pt x="99" y="2180"/>
                  </a:lnTo>
                  <a:lnTo>
                    <a:pt x="103" y="2173"/>
                  </a:lnTo>
                  <a:lnTo>
                    <a:pt x="113" y="2166"/>
                  </a:lnTo>
                  <a:lnTo>
                    <a:pt x="137" y="2152"/>
                  </a:lnTo>
                  <a:lnTo>
                    <a:pt x="163" y="2140"/>
                  </a:lnTo>
                  <a:lnTo>
                    <a:pt x="176" y="2137"/>
                  </a:lnTo>
                  <a:lnTo>
                    <a:pt x="184" y="2136"/>
                  </a:lnTo>
                  <a:lnTo>
                    <a:pt x="208" y="2117"/>
                  </a:lnTo>
                  <a:lnTo>
                    <a:pt x="229" y="2096"/>
                  </a:lnTo>
                  <a:lnTo>
                    <a:pt x="270" y="2050"/>
                  </a:lnTo>
                  <a:lnTo>
                    <a:pt x="281" y="2027"/>
                  </a:lnTo>
                  <a:lnTo>
                    <a:pt x="289" y="2003"/>
                  </a:lnTo>
                  <a:lnTo>
                    <a:pt x="295" y="1976"/>
                  </a:lnTo>
                  <a:lnTo>
                    <a:pt x="298" y="1946"/>
                  </a:lnTo>
                  <a:lnTo>
                    <a:pt x="303" y="1891"/>
                  </a:lnTo>
                  <a:lnTo>
                    <a:pt x="306" y="1825"/>
                  </a:lnTo>
                  <a:lnTo>
                    <a:pt x="308" y="1760"/>
                  </a:lnTo>
                  <a:lnTo>
                    <a:pt x="309" y="1709"/>
                  </a:lnTo>
                  <a:lnTo>
                    <a:pt x="296" y="1707"/>
                  </a:lnTo>
                  <a:lnTo>
                    <a:pt x="281" y="1700"/>
                  </a:lnTo>
                  <a:lnTo>
                    <a:pt x="268" y="1692"/>
                  </a:lnTo>
                  <a:lnTo>
                    <a:pt x="258" y="1684"/>
                  </a:lnTo>
                  <a:lnTo>
                    <a:pt x="257" y="1642"/>
                  </a:lnTo>
                  <a:lnTo>
                    <a:pt x="257" y="1605"/>
                  </a:lnTo>
                  <a:lnTo>
                    <a:pt x="258" y="1538"/>
                  </a:lnTo>
                  <a:lnTo>
                    <a:pt x="261" y="1471"/>
                  </a:lnTo>
                  <a:lnTo>
                    <a:pt x="262" y="1386"/>
                  </a:lnTo>
                  <a:lnTo>
                    <a:pt x="262" y="1326"/>
                  </a:lnTo>
                  <a:lnTo>
                    <a:pt x="266" y="1276"/>
                  </a:lnTo>
                  <a:lnTo>
                    <a:pt x="272" y="1198"/>
                  </a:lnTo>
                  <a:lnTo>
                    <a:pt x="280" y="1138"/>
                  </a:lnTo>
                  <a:lnTo>
                    <a:pt x="282" y="1113"/>
                  </a:lnTo>
                  <a:lnTo>
                    <a:pt x="282" y="1088"/>
                  </a:lnTo>
                  <a:lnTo>
                    <a:pt x="278" y="1072"/>
                  </a:lnTo>
                  <a:lnTo>
                    <a:pt x="277" y="1052"/>
                  </a:lnTo>
                  <a:lnTo>
                    <a:pt x="278" y="1030"/>
                  </a:lnTo>
                  <a:lnTo>
                    <a:pt x="282" y="1008"/>
                  </a:lnTo>
                  <a:lnTo>
                    <a:pt x="292" y="959"/>
                  </a:lnTo>
                  <a:lnTo>
                    <a:pt x="301" y="911"/>
                  </a:lnTo>
                  <a:lnTo>
                    <a:pt x="294" y="902"/>
                  </a:lnTo>
                  <a:lnTo>
                    <a:pt x="283" y="904"/>
                  </a:lnTo>
                  <a:lnTo>
                    <a:pt x="273" y="908"/>
                  </a:lnTo>
                  <a:lnTo>
                    <a:pt x="267" y="899"/>
                  </a:lnTo>
                  <a:lnTo>
                    <a:pt x="262" y="890"/>
                  </a:lnTo>
                  <a:lnTo>
                    <a:pt x="256" y="869"/>
                  </a:lnTo>
                  <a:lnTo>
                    <a:pt x="251" y="846"/>
                  </a:lnTo>
                  <a:lnTo>
                    <a:pt x="250" y="824"/>
                  </a:lnTo>
                  <a:lnTo>
                    <a:pt x="223" y="826"/>
                  </a:lnTo>
                  <a:lnTo>
                    <a:pt x="217" y="830"/>
                  </a:lnTo>
                  <a:lnTo>
                    <a:pt x="210" y="835"/>
                  </a:lnTo>
                  <a:lnTo>
                    <a:pt x="202" y="838"/>
                  </a:lnTo>
                  <a:lnTo>
                    <a:pt x="194" y="840"/>
                  </a:lnTo>
                  <a:lnTo>
                    <a:pt x="176" y="842"/>
                  </a:lnTo>
                  <a:lnTo>
                    <a:pt x="157" y="842"/>
                  </a:lnTo>
                  <a:lnTo>
                    <a:pt x="151" y="841"/>
                  </a:lnTo>
                  <a:lnTo>
                    <a:pt x="146" y="838"/>
                  </a:lnTo>
                  <a:lnTo>
                    <a:pt x="138" y="828"/>
                  </a:lnTo>
                  <a:lnTo>
                    <a:pt x="127" y="828"/>
                  </a:lnTo>
                  <a:lnTo>
                    <a:pt x="121" y="826"/>
                  </a:lnTo>
                  <a:lnTo>
                    <a:pt x="114" y="820"/>
                  </a:lnTo>
                  <a:lnTo>
                    <a:pt x="108" y="810"/>
                  </a:lnTo>
                  <a:lnTo>
                    <a:pt x="94" y="810"/>
                  </a:lnTo>
                  <a:lnTo>
                    <a:pt x="90" y="809"/>
                  </a:lnTo>
                  <a:lnTo>
                    <a:pt x="87" y="807"/>
                  </a:lnTo>
                  <a:lnTo>
                    <a:pt x="83" y="801"/>
                  </a:lnTo>
                  <a:lnTo>
                    <a:pt x="83" y="793"/>
                  </a:lnTo>
                  <a:lnTo>
                    <a:pt x="86" y="790"/>
                  </a:lnTo>
                  <a:lnTo>
                    <a:pt x="90" y="788"/>
                  </a:lnTo>
                  <a:lnTo>
                    <a:pt x="99" y="783"/>
                  </a:lnTo>
                  <a:lnTo>
                    <a:pt x="108" y="781"/>
                  </a:lnTo>
                  <a:lnTo>
                    <a:pt x="113" y="778"/>
                  </a:lnTo>
                  <a:lnTo>
                    <a:pt x="97" y="779"/>
                  </a:lnTo>
                  <a:lnTo>
                    <a:pt x="87" y="780"/>
                  </a:lnTo>
                  <a:lnTo>
                    <a:pt x="72" y="779"/>
                  </a:lnTo>
                  <a:lnTo>
                    <a:pt x="61" y="782"/>
                  </a:lnTo>
                  <a:lnTo>
                    <a:pt x="50" y="783"/>
                  </a:lnTo>
                  <a:lnTo>
                    <a:pt x="35" y="782"/>
                  </a:lnTo>
                  <a:lnTo>
                    <a:pt x="29" y="778"/>
                  </a:lnTo>
                  <a:lnTo>
                    <a:pt x="25" y="774"/>
                  </a:lnTo>
                  <a:lnTo>
                    <a:pt x="25" y="770"/>
                  </a:lnTo>
                  <a:lnTo>
                    <a:pt x="27" y="767"/>
                  </a:lnTo>
                  <a:lnTo>
                    <a:pt x="48" y="759"/>
                  </a:lnTo>
                  <a:lnTo>
                    <a:pt x="60" y="756"/>
                  </a:lnTo>
                  <a:lnTo>
                    <a:pt x="77" y="755"/>
                  </a:lnTo>
                  <a:lnTo>
                    <a:pt x="137" y="749"/>
                  </a:lnTo>
                  <a:lnTo>
                    <a:pt x="172" y="749"/>
                  </a:lnTo>
                  <a:lnTo>
                    <a:pt x="205" y="749"/>
                  </a:lnTo>
                  <a:lnTo>
                    <a:pt x="232" y="754"/>
                  </a:lnTo>
                  <a:lnTo>
                    <a:pt x="255" y="759"/>
                  </a:lnTo>
                  <a:lnTo>
                    <a:pt x="257" y="753"/>
                  </a:lnTo>
                  <a:lnTo>
                    <a:pt x="271" y="753"/>
                  </a:lnTo>
                  <a:lnTo>
                    <a:pt x="286" y="751"/>
                  </a:lnTo>
                  <a:lnTo>
                    <a:pt x="302" y="750"/>
                  </a:lnTo>
                  <a:lnTo>
                    <a:pt x="318" y="749"/>
                  </a:lnTo>
                  <a:lnTo>
                    <a:pt x="318" y="585"/>
                  </a:lnTo>
                  <a:lnTo>
                    <a:pt x="292" y="586"/>
                  </a:lnTo>
                  <a:lnTo>
                    <a:pt x="267" y="588"/>
                  </a:lnTo>
                  <a:lnTo>
                    <a:pt x="208" y="594"/>
                  </a:lnTo>
                  <a:lnTo>
                    <a:pt x="200" y="595"/>
                  </a:lnTo>
                  <a:lnTo>
                    <a:pt x="191" y="593"/>
                  </a:lnTo>
                  <a:lnTo>
                    <a:pt x="169" y="585"/>
                  </a:lnTo>
                  <a:lnTo>
                    <a:pt x="135" y="572"/>
                  </a:lnTo>
                  <a:lnTo>
                    <a:pt x="111" y="564"/>
                  </a:lnTo>
                  <a:lnTo>
                    <a:pt x="79" y="556"/>
                  </a:lnTo>
                  <a:lnTo>
                    <a:pt x="70" y="546"/>
                  </a:lnTo>
                  <a:lnTo>
                    <a:pt x="60" y="534"/>
                  </a:lnTo>
                  <a:lnTo>
                    <a:pt x="41" y="502"/>
                  </a:lnTo>
                  <a:lnTo>
                    <a:pt x="22" y="470"/>
                  </a:lnTo>
                  <a:lnTo>
                    <a:pt x="10" y="445"/>
                  </a:lnTo>
                  <a:lnTo>
                    <a:pt x="2" y="450"/>
                  </a:lnTo>
                  <a:lnTo>
                    <a:pt x="15" y="767"/>
                  </a:lnTo>
                  <a:lnTo>
                    <a:pt x="27" y="981"/>
                  </a:lnTo>
                  <a:lnTo>
                    <a:pt x="106" y="977"/>
                  </a:lnTo>
                  <a:lnTo>
                    <a:pt x="110" y="978"/>
                  </a:lnTo>
                  <a:lnTo>
                    <a:pt x="113" y="980"/>
                  </a:lnTo>
                  <a:lnTo>
                    <a:pt x="119" y="989"/>
                  </a:lnTo>
                  <a:lnTo>
                    <a:pt x="122" y="1003"/>
                  </a:lnTo>
                  <a:lnTo>
                    <a:pt x="123" y="1018"/>
                  </a:lnTo>
                  <a:lnTo>
                    <a:pt x="122" y="1034"/>
                  </a:lnTo>
                  <a:lnTo>
                    <a:pt x="119" y="1048"/>
                  </a:lnTo>
                  <a:lnTo>
                    <a:pt x="115" y="1053"/>
                  </a:lnTo>
                  <a:lnTo>
                    <a:pt x="112" y="1057"/>
                  </a:lnTo>
                  <a:lnTo>
                    <a:pt x="108" y="1060"/>
                  </a:lnTo>
                  <a:lnTo>
                    <a:pt x="103" y="1062"/>
                  </a:lnTo>
                  <a:lnTo>
                    <a:pt x="86" y="1063"/>
                  </a:lnTo>
                  <a:lnTo>
                    <a:pt x="77" y="1108"/>
                  </a:lnTo>
                  <a:lnTo>
                    <a:pt x="75" y="1114"/>
                  </a:lnTo>
                  <a:lnTo>
                    <a:pt x="74" y="1117"/>
                  </a:lnTo>
                  <a:lnTo>
                    <a:pt x="71" y="1117"/>
                  </a:lnTo>
                  <a:lnTo>
                    <a:pt x="83" y="1347"/>
                  </a:lnTo>
                  <a:lnTo>
                    <a:pt x="93" y="1578"/>
                  </a:lnTo>
                  <a:lnTo>
                    <a:pt x="103" y="1810"/>
                  </a:lnTo>
                  <a:lnTo>
                    <a:pt x="115" y="2041"/>
                  </a:lnTo>
                  <a:lnTo>
                    <a:pt x="114" y="2055"/>
                  </a:lnTo>
                  <a:lnTo>
                    <a:pt x="113" y="2068"/>
                  </a:lnTo>
                  <a:lnTo>
                    <a:pt x="110" y="2082"/>
                  </a:lnTo>
                  <a:lnTo>
                    <a:pt x="106" y="2094"/>
                  </a:lnTo>
                  <a:lnTo>
                    <a:pt x="102" y="2106"/>
                  </a:lnTo>
                  <a:lnTo>
                    <a:pt x="97" y="2117"/>
                  </a:lnTo>
                  <a:lnTo>
                    <a:pt x="84" y="2138"/>
                  </a:lnTo>
                  <a:lnTo>
                    <a:pt x="69" y="2155"/>
                  </a:lnTo>
                  <a:lnTo>
                    <a:pt x="60" y="2162"/>
                  </a:lnTo>
                  <a:lnTo>
                    <a:pt x="50" y="2169"/>
                  </a:lnTo>
                  <a:lnTo>
                    <a:pt x="41" y="2175"/>
                  </a:lnTo>
                  <a:lnTo>
                    <a:pt x="31" y="2180"/>
                  </a:lnTo>
                  <a:lnTo>
                    <a:pt x="21" y="2184"/>
                  </a:lnTo>
                  <a:lnTo>
                    <a:pt x="10" y="2187"/>
                  </a:lnTo>
                  <a:lnTo>
                    <a:pt x="0" y="2189"/>
                  </a:lnTo>
                  <a:lnTo>
                    <a:pt x="0" y="2155"/>
                  </a:lnTo>
                  <a:lnTo>
                    <a:pt x="1" y="2154"/>
                  </a:lnTo>
                  <a:lnTo>
                    <a:pt x="12" y="2149"/>
                  </a:lnTo>
                  <a:lnTo>
                    <a:pt x="21" y="2144"/>
                  </a:lnTo>
                  <a:lnTo>
                    <a:pt x="40" y="2132"/>
                  </a:lnTo>
                  <a:lnTo>
                    <a:pt x="55" y="2116"/>
                  </a:lnTo>
                  <a:lnTo>
                    <a:pt x="67" y="2097"/>
                  </a:lnTo>
                  <a:lnTo>
                    <a:pt x="72" y="2088"/>
                  </a:lnTo>
                  <a:lnTo>
                    <a:pt x="77" y="2077"/>
                  </a:lnTo>
                  <a:lnTo>
                    <a:pt x="80" y="2066"/>
                  </a:lnTo>
                  <a:lnTo>
                    <a:pt x="82" y="2055"/>
                  </a:lnTo>
                  <a:lnTo>
                    <a:pt x="83" y="2044"/>
                  </a:lnTo>
                  <a:lnTo>
                    <a:pt x="83" y="2032"/>
                  </a:lnTo>
                  <a:lnTo>
                    <a:pt x="52" y="1267"/>
                  </a:lnTo>
                  <a:lnTo>
                    <a:pt x="47" y="1114"/>
                  </a:lnTo>
                  <a:lnTo>
                    <a:pt x="35" y="1117"/>
                  </a:lnTo>
                  <a:lnTo>
                    <a:pt x="43" y="1268"/>
                  </a:lnTo>
                  <a:lnTo>
                    <a:pt x="0" y="1271"/>
                  </a:lnTo>
                  <a:lnTo>
                    <a:pt x="0" y="333"/>
                  </a:lnTo>
                  <a:lnTo>
                    <a:pt x="4" y="332"/>
                  </a:lnTo>
                  <a:lnTo>
                    <a:pt x="0" y="325"/>
                  </a:lnTo>
                  <a:lnTo>
                    <a:pt x="8" y="321"/>
                  </a:lnTo>
                  <a:lnTo>
                    <a:pt x="7" y="309"/>
                  </a:lnTo>
                  <a:lnTo>
                    <a:pt x="4" y="300"/>
                  </a:lnTo>
                  <a:lnTo>
                    <a:pt x="2" y="291"/>
                  </a:lnTo>
                  <a:lnTo>
                    <a:pt x="0" y="28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74" name="Freeform 58"/>
            <p:cNvSpPr>
              <a:spLocks/>
            </p:cNvSpPr>
            <p:nvPr/>
          </p:nvSpPr>
          <p:spPr bwMode="auto">
            <a:xfrm>
              <a:off x="4778" y="3109"/>
              <a:ext cx="303" cy="445"/>
            </a:xfrm>
            <a:custGeom>
              <a:avLst/>
              <a:gdLst>
                <a:gd name="T0" fmla="*/ 29 w 303"/>
                <a:gd name="T1" fmla="*/ 419 h 445"/>
                <a:gd name="T2" fmla="*/ 53 w 303"/>
                <a:gd name="T3" fmla="*/ 401 h 445"/>
                <a:gd name="T4" fmla="*/ 74 w 303"/>
                <a:gd name="T5" fmla="*/ 380 h 445"/>
                <a:gd name="T6" fmla="*/ 114 w 303"/>
                <a:gd name="T7" fmla="*/ 335 h 445"/>
                <a:gd name="T8" fmla="*/ 124 w 303"/>
                <a:gd name="T9" fmla="*/ 312 h 445"/>
                <a:gd name="T10" fmla="*/ 132 w 303"/>
                <a:gd name="T11" fmla="*/ 288 h 445"/>
                <a:gd name="T12" fmla="*/ 139 w 303"/>
                <a:gd name="T13" fmla="*/ 261 h 445"/>
                <a:gd name="T14" fmla="*/ 142 w 303"/>
                <a:gd name="T15" fmla="*/ 231 h 445"/>
                <a:gd name="T16" fmla="*/ 146 w 303"/>
                <a:gd name="T17" fmla="*/ 178 h 445"/>
                <a:gd name="T18" fmla="*/ 149 w 303"/>
                <a:gd name="T19" fmla="*/ 114 h 445"/>
                <a:gd name="T20" fmla="*/ 152 w 303"/>
                <a:gd name="T21" fmla="*/ 51 h 445"/>
                <a:gd name="T22" fmla="*/ 153 w 303"/>
                <a:gd name="T23" fmla="*/ 0 h 445"/>
                <a:gd name="T24" fmla="*/ 167 w 303"/>
                <a:gd name="T25" fmla="*/ 5 h 445"/>
                <a:gd name="T26" fmla="*/ 198 w 303"/>
                <a:gd name="T27" fmla="*/ 12 h 445"/>
                <a:gd name="T28" fmla="*/ 244 w 303"/>
                <a:gd name="T29" fmla="*/ 19 h 445"/>
                <a:gd name="T30" fmla="*/ 272 w 303"/>
                <a:gd name="T31" fmla="*/ 21 h 445"/>
                <a:gd name="T32" fmla="*/ 302 w 303"/>
                <a:gd name="T33" fmla="*/ 22 h 445"/>
                <a:gd name="T34" fmla="*/ 302 w 303"/>
                <a:gd name="T35" fmla="*/ 29 h 445"/>
                <a:gd name="T36" fmla="*/ 301 w 303"/>
                <a:gd name="T37" fmla="*/ 36 h 445"/>
                <a:gd name="T38" fmla="*/ 298 w 303"/>
                <a:gd name="T39" fmla="*/ 53 h 445"/>
                <a:gd name="T40" fmla="*/ 284 w 303"/>
                <a:gd name="T41" fmla="*/ 91 h 445"/>
                <a:gd name="T42" fmla="*/ 268 w 303"/>
                <a:gd name="T43" fmla="*/ 131 h 445"/>
                <a:gd name="T44" fmla="*/ 261 w 303"/>
                <a:gd name="T45" fmla="*/ 150 h 445"/>
                <a:gd name="T46" fmla="*/ 257 w 303"/>
                <a:gd name="T47" fmla="*/ 167 h 445"/>
                <a:gd name="T48" fmla="*/ 239 w 303"/>
                <a:gd name="T49" fmla="*/ 242 h 445"/>
                <a:gd name="T50" fmla="*/ 235 w 303"/>
                <a:gd name="T51" fmla="*/ 279 h 445"/>
                <a:gd name="T52" fmla="*/ 233 w 303"/>
                <a:gd name="T53" fmla="*/ 321 h 445"/>
                <a:gd name="T54" fmla="*/ 216 w 303"/>
                <a:gd name="T55" fmla="*/ 332 h 445"/>
                <a:gd name="T56" fmla="*/ 199 w 303"/>
                <a:gd name="T57" fmla="*/ 347 h 445"/>
                <a:gd name="T58" fmla="*/ 167 w 303"/>
                <a:gd name="T59" fmla="*/ 377 h 445"/>
                <a:gd name="T60" fmla="*/ 134 w 303"/>
                <a:gd name="T61" fmla="*/ 407 h 445"/>
                <a:gd name="T62" fmla="*/ 118 w 303"/>
                <a:gd name="T63" fmla="*/ 419 h 445"/>
                <a:gd name="T64" fmla="*/ 102 w 303"/>
                <a:gd name="T65" fmla="*/ 430 h 445"/>
                <a:gd name="T66" fmla="*/ 89 w 303"/>
                <a:gd name="T67" fmla="*/ 435 h 445"/>
                <a:gd name="T68" fmla="*/ 73 w 303"/>
                <a:gd name="T69" fmla="*/ 439 h 445"/>
                <a:gd name="T70" fmla="*/ 56 w 303"/>
                <a:gd name="T71" fmla="*/ 441 h 445"/>
                <a:gd name="T72" fmla="*/ 39 w 303"/>
                <a:gd name="T73" fmla="*/ 443 h 445"/>
                <a:gd name="T74" fmla="*/ 24 w 303"/>
                <a:gd name="T75" fmla="*/ 444 h 445"/>
                <a:gd name="T76" fmla="*/ 12 w 303"/>
                <a:gd name="T77" fmla="*/ 444 h 445"/>
                <a:gd name="T78" fmla="*/ 3 w 303"/>
                <a:gd name="T79" fmla="*/ 442 h 445"/>
                <a:gd name="T80" fmla="*/ 1 w 303"/>
                <a:gd name="T81" fmla="*/ 441 h 445"/>
                <a:gd name="T82" fmla="*/ 0 w 303"/>
                <a:gd name="T83" fmla="*/ 440 h 445"/>
                <a:gd name="T84" fmla="*/ 5 w 303"/>
                <a:gd name="T85" fmla="*/ 434 h 445"/>
                <a:gd name="T86" fmla="*/ 14 w 303"/>
                <a:gd name="T87" fmla="*/ 429 h 445"/>
                <a:gd name="T88" fmla="*/ 29 w 303"/>
                <a:gd name="T89" fmla="*/ 419 h 4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3"/>
                <a:gd name="T136" fmla="*/ 0 h 445"/>
                <a:gd name="T137" fmla="*/ 303 w 303"/>
                <a:gd name="T138" fmla="*/ 445 h 4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3" h="445">
                  <a:moveTo>
                    <a:pt x="29" y="419"/>
                  </a:moveTo>
                  <a:lnTo>
                    <a:pt x="53" y="401"/>
                  </a:lnTo>
                  <a:lnTo>
                    <a:pt x="74" y="380"/>
                  </a:lnTo>
                  <a:lnTo>
                    <a:pt x="114" y="335"/>
                  </a:lnTo>
                  <a:lnTo>
                    <a:pt x="124" y="312"/>
                  </a:lnTo>
                  <a:lnTo>
                    <a:pt x="132" y="288"/>
                  </a:lnTo>
                  <a:lnTo>
                    <a:pt x="139" y="261"/>
                  </a:lnTo>
                  <a:lnTo>
                    <a:pt x="142" y="231"/>
                  </a:lnTo>
                  <a:lnTo>
                    <a:pt x="146" y="178"/>
                  </a:lnTo>
                  <a:lnTo>
                    <a:pt x="149" y="114"/>
                  </a:lnTo>
                  <a:lnTo>
                    <a:pt x="152" y="51"/>
                  </a:lnTo>
                  <a:lnTo>
                    <a:pt x="153" y="0"/>
                  </a:lnTo>
                  <a:lnTo>
                    <a:pt x="167" y="5"/>
                  </a:lnTo>
                  <a:lnTo>
                    <a:pt x="198" y="12"/>
                  </a:lnTo>
                  <a:lnTo>
                    <a:pt x="244" y="19"/>
                  </a:lnTo>
                  <a:lnTo>
                    <a:pt x="272" y="21"/>
                  </a:lnTo>
                  <a:lnTo>
                    <a:pt x="302" y="22"/>
                  </a:lnTo>
                  <a:lnTo>
                    <a:pt x="302" y="29"/>
                  </a:lnTo>
                  <a:lnTo>
                    <a:pt x="301" y="36"/>
                  </a:lnTo>
                  <a:lnTo>
                    <a:pt x="298" y="53"/>
                  </a:lnTo>
                  <a:lnTo>
                    <a:pt x="284" y="91"/>
                  </a:lnTo>
                  <a:lnTo>
                    <a:pt x="268" y="131"/>
                  </a:lnTo>
                  <a:lnTo>
                    <a:pt x="261" y="150"/>
                  </a:lnTo>
                  <a:lnTo>
                    <a:pt x="257" y="167"/>
                  </a:lnTo>
                  <a:lnTo>
                    <a:pt x="239" y="242"/>
                  </a:lnTo>
                  <a:lnTo>
                    <a:pt x="235" y="279"/>
                  </a:lnTo>
                  <a:lnTo>
                    <a:pt x="233" y="321"/>
                  </a:lnTo>
                  <a:lnTo>
                    <a:pt x="216" y="332"/>
                  </a:lnTo>
                  <a:lnTo>
                    <a:pt x="199" y="347"/>
                  </a:lnTo>
                  <a:lnTo>
                    <a:pt x="167" y="377"/>
                  </a:lnTo>
                  <a:lnTo>
                    <a:pt x="134" y="407"/>
                  </a:lnTo>
                  <a:lnTo>
                    <a:pt x="118" y="419"/>
                  </a:lnTo>
                  <a:lnTo>
                    <a:pt x="102" y="430"/>
                  </a:lnTo>
                  <a:lnTo>
                    <a:pt x="89" y="435"/>
                  </a:lnTo>
                  <a:lnTo>
                    <a:pt x="73" y="439"/>
                  </a:lnTo>
                  <a:lnTo>
                    <a:pt x="56" y="441"/>
                  </a:lnTo>
                  <a:lnTo>
                    <a:pt x="39" y="443"/>
                  </a:lnTo>
                  <a:lnTo>
                    <a:pt x="24" y="444"/>
                  </a:lnTo>
                  <a:lnTo>
                    <a:pt x="12" y="444"/>
                  </a:lnTo>
                  <a:lnTo>
                    <a:pt x="3" y="442"/>
                  </a:lnTo>
                  <a:lnTo>
                    <a:pt x="1" y="441"/>
                  </a:lnTo>
                  <a:lnTo>
                    <a:pt x="0" y="440"/>
                  </a:lnTo>
                  <a:lnTo>
                    <a:pt x="5" y="434"/>
                  </a:lnTo>
                  <a:lnTo>
                    <a:pt x="14" y="429"/>
                  </a:lnTo>
                  <a:lnTo>
                    <a:pt x="29" y="419"/>
                  </a:lnTo>
                </a:path>
              </a:pathLst>
            </a:custGeom>
            <a:solidFill>
              <a:srgbClr val="FFBA8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75" name="Freeform 59"/>
            <p:cNvSpPr>
              <a:spLocks/>
            </p:cNvSpPr>
            <p:nvPr/>
          </p:nvSpPr>
          <p:spPr bwMode="auto">
            <a:xfrm>
              <a:off x="5067" y="1475"/>
              <a:ext cx="182" cy="302"/>
            </a:xfrm>
            <a:custGeom>
              <a:avLst/>
              <a:gdLst>
                <a:gd name="T0" fmla="*/ 51 w 182"/>
                <a:gd name="T1" fmla="*/ 1 h 302"/>
                <a:gd name="T2" fmla="*/ 49 w 182"/>
                <a:gd name="T3" fmla="*/ 17 h 302"/>
                <a:gd name="T4" fmla="*/ 45 w 182"/>
                <a:gd name="T5" fmla="*/ 32 h 302"/>
                <a:gd name="T6" fmla="*/ 38 w 182"/>
                <a:gd name="T7" fmla="*/ 44 h 302"/>
                <a:gd name="T8" fmla="*/ 32 w 182"/>
                <a:gd name="T9" fmla="*/ 53 h 302"/>
                <a:gd name="T10" fmla="*/ 23 w 182"/>
                <a:gd name="T11" fmla="*/ 61 h 302"/>
                <a:gd name="T12" fmla="*/ 16 w 182"/>
                <a:gd name="T13" fmla="*/ 68 h 302"/>
                <a:gd name="T14" fmla="*/ 0 w 182"/>
                <a:gd name="T15" fmla="*/ 77 h 302"/>
                <a:gd name="T16" fmla="*/ 0 w 182"/>
                <a:gd name="T17" fmla="*/ 117 h 302"/>
                <a:gd name="T18" fmla="*/ 1 w 182"/>
                <a:gd name="T19" fmla="*/ 138 h 302"/>
                <a:gd name="T20" fmla="*/ 4 w 182"/>
                <a:gd name="T21" fmla="*/ 160 h 302"/>
                <a:gd name="T22" fmla="*/ 9 w 182"/>
                <a:gd name="T23" fmla="*/ 180 h 302"/>
                <a:gd name="T24" fmla="*/ 15 w 182"/>
                <a:gd name="T25" fmla="*/ 198 h 302"/>
                <a:gd name="T26" fmla="*/ 24 w 182"/>
                <a:gd name="T27" fmla="*/ 213 h 302"/>
                <a:gd name="T28" fmla="*/ 32 w 182"/>
                <a:gd name="T29" fmla="*/ 220 h 302"/>
                <a:gd name="T30" fmla="*/ 39 w 182"/>
                <a:gd name="T31" fmla="*/ 224 h 302"/>
                <a:gd name="T32" fmla="*/ 49 w 182"/>
                <a:gd name="T33" fmla="*/ 229 h 302"/>
                <a:gd name="T34" fmla="*/ 61 w 182"/>
                <a:gd name="T35" fmla="*/ 234 h 302"/>
                <a:gd name="T36" fmla="*/ 64 w 182"/>
                <a:gd name="T37" fmla="*/ 243 h 302"/>
                <a:gd name="T38" fmla="*/ 64 w 182"/>
                <a:gd name="T39" fmla="*/ 251 h 302"/>
                <a:gd name="T40" fmla="*/ 61 w 182"/>
                <a:gd name="T41" fmla="*/ 269 h 302"/>
                <a:gd name="T42" fmla="*/ 54 w 182"/>
                <a:gd name="T43" fmla="*/ 286 h 302"/>
                <a:gd name="T44" fmla="*/ 51 w 182"/>
                <a:gd name="T45" fmla="*/ 301 h 302"/>
                <a:gd name="T46" fmla="*/ 60 w 182"/>
                <a:gd name="T47" fmla="*/ 300 h 302"/>
                <a:gd name="T48" fmla="*/ 70 w 182"/>
                <a:gd name="T49" fmla="*/ 297 h 302"/>
                <a:gd name="T50" fmla="*/ 97 w 182"/>
                <a:gd name="T51" fmla="*/ 285 h 302"/>
                <a:gd name="T52" fmla="*/ 124 w 182"/>
                <a:gd name="T53" fmla="*/ 266 h 302"/>
                <a:gd name="T54" fmla="*/ 136 w 182"/>
                <a:gd name="T55" fmla="*/ 254 h 302"/>
                <a:gd name="T56" fmla="*/ 148 w 182"/>
                <a:gd name="T57" fmla="*/ 243 h 302"/>
                <a:gd name="T58" fmla="*/ 147 w 182"/>
                <a:gd name="T59" fmla="*/ 213 h 302"/>
                <a:gd name="T60" fmla="*/ 152 w 182"/>
                <a:gd name="T61" fmla="*/ 207 h 302"/>
                <a:gd name="T62" fmla="*/ 157 w 182"/>
                <a:gd name="T63" fmla="*/ 203 h 302"/>
                <a:gd name="T64" fmla="*/ 161 w 182"/>
                <a:gd name="T65" fmla="*/ 196 h 302"/>
                <a:gd name="T66" fmla="*/ 166 w 182"/>
                <a:gd name="T67" fmla="*/ 186 h 302"/>
                <a:gd name="T68" fmla="*/ 170 w 182"/>
                <a:gd name="T69" fmla="*/ 174 h 302"/>
                <a:gd name="T70" fmla="*/ 174 w 182"/>
                <a:gd name="T71" fmla="*/ 159 h 302"/>
                <a:gd name="T72" fmla="*/ 176 w 182"/>
                <a:gd name="T73" fmla="*/ 139 h 302"/>
                <a:gd name="T74" fmla="*/ 180 w 182"/>
                <a:gd name="T75" fmla="*/ 130 h 302"/>
                <a:gd name="T76" fmla="*/ 181 w 182"/>
                <a:gd name="T77" fmla="*/ 121 h 302"/>
                <a:gd name="T78" fmla="*/ 181 w 182"/>
                <a:gd name="T79" fmla="*/ 113 h 302"/>
                <a:gd name="T80" fmla="*/ 179 w 182"/>
                <a:gd name="T81" fmla="*/ 104 h 302"/>
                <a:gd name="T82" fmla="*/ 170 w 182"/>
                <a:gd name="T83" fmla="*/ 97 h 302"/>
                <a:gd name="T84" fmla="*/ 164 w 182"/>
                <a:gd name="T85" fmla="*/ 87 h 302"/>
                <a:gd name="T86" fmla="*/ 158 w 182"/>
                <a:gd name="T87" fmla="*/ 76 h 302"/>
                <a:gd name="T88" fmla="*/ 153 w 182"/>
                <a:gd name="T89" fmla="*/ 62 h 302"/>
                <a:gd name="T90" fmla="*/ 144 w 182"/>
                <a:gd name="T91" fmla="*/ 37 h 302"/>
                <a:gd name="T92" fmla="*/ 139 w 182"/>
                <a:gd name="T93" fmla="*/ 26 h 302"/>
                <a:gd name="T94" fmla="*/ 134 w 182"/>
                <a:gd name="T95" fmla="*/ 15 h 302"/>
                <a:gd name="T96" fmla="*/ 129 w 182"/>
                <a:gd name="T97" fmla="*/ 9 h 302"/>
                <a:gd name="T98" fmla="*/ 125 w 182"/>
                <a:gd name="T99" fmla="*/ 5 h 302"/>
                <a:gd name="T100" fmla="*/ 121 w 182"/>
                <a:gd name="T101" fmla="*/ 3 h 302"/>
                <a:gd name="T102" fmla="*/ 117 w 182"/>
                <a:gd name="T103" fmla="*/ 2 h 302"/>
                <a:gd name="T104" fmla="*/ 109 w 182"/>
                <a:gd name="T105" fmla="*/ 3 h 302"/>
                <a:gd name="T106" fmla="*/ 97 w 182"/>
                <a:gd name="T107" fmla="*/ 5 h 302"/>
                <a:gd name="T108" fmla="*/ 72 w 182"/>
                <a:gd name="T109" fmla="*/ 2 h 302"/>
                <a:gd name="T110" fmla="*/ 59 w 182"/>
                <a:gd name="T111" fmla="*/ 0 h 302"/>
                <a:gd name="T112" fmla="*/ 54 w 182"/>
                <a:gd name="T113" fmla="*/ 0 h 302"/>
                <a:gd name="T114" fmla="*/ 51 w 182"/>
                <a:gd name="T115" fmla="*/ 1 h 3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2"/>
                <a:gd name="T175" fmla="*/ 0 h 302"/>
                <a:gd name="T176" fmla="*/ 182 w 182"/>
                <a:gd name="T177" fmla="*/ 302 h 3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2" h="302">
                  <a:moveTo>
                    <a:pt x="51" y="1"/>
                  </a:moveTo>
                  <a:lnTo>
                    <a:pt x="49" y="17"/>
                  </a:lnTo>
                  <a:lnTo>
                    <a:pt x="45" y="32"/>
                  </a:lnTo>
                  <a:lnTo>
                    <a:pt x="38" y="44"/>
                  </a:lnTo>
                  <a:lnTo>
                    <a:pt x="32" y="53"/>
                  </a:lnTo>
                  <a:lnTo>
                    <a:pt x="23" y="61"/>
                  </a:lnTo>
                  <a:lnTo>
                    <a:pt x="16" y="68"/>
                  </a:lnTo>
                  <a:lnTo>
                    <a:pt x="0" y="77"/>
                  </a:lnTo>
                  <a:lnTo>
                    <a:pt x="0" y="117"/>
                  </a:lnTo>
                  <a:lnTo>
                    <a:pt x="1" y="138"/>
                  </a:lnTo>
                  <a:lnTo>
                    <a:pt x="4" y="160"/>
                  </a:lnTo>
                  <a:lnTo>
                    <a:pt x="9" y="180"/>
                  </a:lnTo>
                  <a:lnTo>
                    <a:pt x="15" y="198"/>
                  </a:lnTo>
                  <a:lnTo>
                    <a:pt x="24" y="213"/>
                  </a:lnTo>
                  <a:lnTo>
                    <a:pt x="32" y="220"/>
                  </a:lnTo>
                  <a:lnTo>
                    <a:pt x="39" y="224"/>
                  </a:lnTo>
                  <a:lnTo>
                    <a:pt x="49" y="229"/>
                  </a:lnTo>
                  <a:lnTo>
                    <a:pt x="61" y="234"/>
                  </a:lnTo>
                  <a:lnTo>
                    <a:pt x="64" y="243"/>
                  </a:lnTo>
                  <a:lnTo>
                    <a:pt x="64" y="251"/>
                  </a:lnTo>
                  <a:lnTo>
                    <a:pt x="61" y="269"/>
                  </a:lnTo>
                  <a:lnTo>
                    <a:pt x="54" y="286"/>
                  </a:lnTo>
                  <a:lnTo>
                    <a:pt x="51" y="301"/>
                  </a:lnTo>
                  <a:lnTo>
                    <a:pt x="60" y="300"/>
                  </a:lnTo>
                  <a:lnTo>
                    <a:pt x="70" y="297"/>
                  </a:lnTo>
                  <a:lnTo>
                    <a:pt x="97" y="285"/>
                  </a:lnTo>
                  <a:lnTo>
                    <a:pt x="124" y="266"/>
                  </a:lnTo>
                  <a:lnTo>
                    <a:pt x="136" y="254"/>
                  </a:lnTo>
                  <a:lnTo>
                    <a:pt x="148" y="243"/>
                  </a:lnTo>
                  <a:lnTo>
                    <a:pt x="147" y="213"/>
                  </a:lnTo>
                  <a:lnTo>
                    <a:pt x="152" y="207"/>
                  </a:lnTo>
                  <a:lnTo>
                    <a:pt x="157" y="203"/>
                  </a:lnTo>
                  <a:lnTo>
                    <a:pt x="161" y="196"/>
                  </a:lnTo>
                  <a:lnTo>
                    <a:pt x="166" y="186"/>
                  </a:lnTo>
                  <a:lnTo>
                    <a:pt x="170" y="174"/>
                  </a:lnTo>
                  <a:lnTo>
                    <a:pt x="174" y="159"/>
                  </a:lnTo>
                  <a:lnTo>
                    <a:pt x="176" y="139"/>
                  </a:lnTo>
                  <a:lnTo>
                    <a:pt x="180" y="130"/>
                  </a:lnTo>
                  <a:lnTo>
                    <a:pt x="181" y="121"/>
                  </a:lnTo>
                  <a:lnTo>
                    <a:pt x="181" y="113"/>
                  </a:lnTo>
                  <a:lnTo>
                    <a:pt x="179" y="104"/>
                  </a:lnTo>
                  <a:lnTo>
                    <a:pt x="170" y="97"/>
                  </a:lnTo>
                  <a:lnTo>
                    <a:pt x="164" y="87"/>
                  </a:lnTo>
                  <a:lnTo>
                    <a:pt x="158" y="76"/>
                  </a:lnTo>
                  <a:lnTo>
                    <a:pt x="153" y="62"/>
                  </a:lnTo>
                  <a:lnTo>
                    <a:pt x="144" y="37"/>
                  </a:lnTo>
                  <a:lnTo>
                    <a:pt x="139" y="26"/>
                  </a:lnTo>
                  <a:lnTo>
                    <a:pt x="134" y="15"/>
                  </a:lnTo>
                  <a:lnTo>
                    <a:pt x="129" y="9"/>
                  </a:lnTo>
                  <a:lnTo>
                    <a:pt x="125" y="5"/>
                  </a:lnTo>
                  <a:lnTo>
                    <a:pt x="121" y="3"/>
                  </a:lnTo>
                  <a:lnTo>
                    <a:pt x="117" y="2"/>
                  </a:lnTo>
                  <a:lnTo>
                    <a:pt x="109" y="3"/>
                  </a:lnTo>
                  <a:lnTo>
                    <a:pt x="97" y="5"/>
                  </a:lnTo>
                  <a:lnTo>
                    <a:pt x="72" y="2"/>
                  </a:lnTo>
                  <a:lnTo>
                    <a:pt x="59" y="0"/>
                  </a:lnTo>
                  <a:lnTo>
                    <a:pt x="54" y="0"/>
                  </a:lnTo>
                  <a:lnTo>
                    <a:pt x="51" y="1"/>
                  </a:lnTo>
                </a:path>
              </a:pathLst>
            </a:custGeom>
            <a:solidFill>
              <a:srgbClr val="FFBA8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76" name="Freeform 60"/>
            <p:cNvSpPr>
              <a:spLocks/>
            </p:cNvSpPr>
            <p:nvPr/>
          </p:nvSpPr>
          <p:spPr bwMode="auto">
            <a:xfrm>
              <a:off x="5114" y="3123"/>
              <a:ext cx="196" cy="434"/>
            </a:xfrm>
            <a:custGeom>
              <a:avLst/>
              <a:gdLst>
                <a:gd name="T0" fmla="*/ 13 w 196"/>
                <a:gd name="T1" fmla="*/ 433 h 434"/>
                <a:gd name="T2" fmla="*/ 4 w 196"/>
                <a:gd name="T3" fmla="*/ 426 h 434"/>
                <a:gd name="T4" fmla="*/ 1 w 196"/>
                <a:gd name="T5" fmla="*/ 419 h 434"/>
                <a:gd name="T6" fmla="*/ 0 w 196"/>
                <a:gd name="T7" fmla="*/ 409 h 434"/>
                <a:gd name="T8" fmla="*/ 1 w 196"/>
                <a:gd name="T9" fmla="*/ 397 h 434"/>
                <a:gd name="T10" fmla="*/ 17 w 196"/>
                <a:gd name="T11" fmla="*/ 372 h 434"/>
                <a:gd name="T12" fmla="*/ 24 w 196"/>
                <a:gd name="T13" fmla="*/ 362 h 434"/>
                <a:gd name="T14" fmla="*/ 30 w 196"/>
                <a:gd name="T15" fmla="*/ 350 h 434"/>
                <a:gd name="T16" fmla="*/ 35 w 196"/>
                <a:gd name="T17" fmla="*/ 337 h 434"/>
                <a:gd name="T18" fmla="*/ 41 w 196"/>
                <a:gd name="T19" fmla="*/ 322 h 434"/>
                <a:gd name="T20" fmla="*/ 50 w 196"/>
                <a:gd name="T21" fmla="*/ 287 h 434"/>
                <a:gd name="T22" fmla="*/ 51 w 196"/>
                <a:gd name="T23" fmla="*/ 278 h 434"/>
                <a:gd name="T24" fmla="*/ 56 w 196"/>
                <a:gd name="T25" fmla="*/ 266 h 434"/>
                <a:gd name="T26" fmla="*/ 60 w 196"/>
                <a:gd name="T27" fmla="*/ 253 h 434"/>
                <a:gd name="T28" fmla="*/ 62 w 196"/>
                <a:gd name="T29" fmla="*/ 244 h 434"/>
                <a:gd name="T30" fmla="*/ 66 w 196"/>
                <a:gd name="T31" fmla="*/ 211 h 434"/>
                <a:gd name="T32" fmla="*/ 66 w 196"/>
                <a:gd name="T33" fmla="*/ 179 h 434"/>
                <a:gd name="T34" fmla="*/ 65 w 196"/>
                <a:gd name="T35" fmla="*/ 148 h 434"/>
                <a:gd name="T36" fmla="*/ 62 w 196"/>
                <a:gd name="T37" fmla="*/ 117 h 434"/>
                <a:gd name="T38" fmla="*/ 55 w 196"/>
                <a:gd name="T39" fmla="*/ 59 h 434"/>
                <a:gd name="T40" fmla="*/ 53 w 196"/>
                <a:gd name="T41" fmla="*/ 31 h 434"/>
                <a:gd name="T42" fmla="*/ 51 w 196"/>
                <a:gd name="T43" fmla="*/ 6 h 434"/>
                <a:gd name="T44" fmla="*/ 123 w 196"/>
                <a:gd name="T45" fmla="*/ 2 h 434"/>
                <a:gd name="T46" fmla="*/ 195 w 196"/>
                <a:gd name="T47" fmla="*/ 0 h 434"/>
                <a:gd name="T48" fmla="*/ 191 w 196"/>
                <a:gd name="T49" fmla="*/ 28 h 434"/>
                <a:gd name="T50" fmla="*/ 185 w 196"/>
                <a:gd name="T51" fmla="*/ 55 h 434"/>
                <a:gd name="T52" fmla="*/ 175 w 196"/>
                <a:gd name="T53" fmla="*/ 95 h 434"/>
                <a:gd name="T54" fmla="*/ 162 w 196"/>
                <a:gd name="T55" fmla="*/ 131 h 434"/>
                <a:gd name="T56" fmla="*/ 140 w 196"/>
                <a:gd name="T57" fmla="*/ 193 h 434"/>
                <a:gd name="T58" fmla="*/ 133 w 196"/>
                <a:gd name="T59" fmla="*/ 220 h 434"/>
                <a:gd name="T60" fmla="*/ 130 w 196"/>
                <a:gd name="T61" fmla="*/ 245 h 434"/>
                <a:gd name="T62" fmla="*/ 131 w 196"/>
                <a:gd name="T63" fmla="*/ 265 h 434"/>
                <a:gd name="T64" fmla="*/ 132 w 196"/>
                <a:gd name="T65" fmla="*/ 287 h 434"/>
                <a:gd name="T66" fmla="*/ 132 w 196"/>
                <a:gd name="T67" fmla="*/ 295 h 434"/>
                <a:gd name="T68" fmla="*/ 130 w 196"/>
                <a:gd name="T69" fmla="*/ 302 h 434"/>
                <a:gd name="T70" fmla="*/ 128 w 196"/>
                <a:gd name="T71" fmla="*/ 312 h 434"/>
                <a:gd name="T72" fmla="*/ 122 w 196"/>
                <a:gd name="T73" fmla="*/ 331 h 434"/>
                <a:gd name="T74" fmla="*/ 119 w 196"/>
                <a:gd name="T75" fmla="*/ 349 h 434"/>
                <a:gd name="T76" fmla="*/ 115 w 196"/>
                <a:gd name="T77" fmla="*/ 367 h 434"/>
                <a:gd name="T78" fmla="*/ 110 w 196"/>
                <a:gd name="T79" fmla="*/ 382 h 434"/>
                <a:gd name="T80" fmla="*/ 103 w 196"/>
                <a:gd name="T81" fmla="*/ 398 h 434"/>
                <a:gd name="T82" fmla="*/ 93 w 196"/>
                <a:gd name="T83" fmla="*/ 410 h 434"/>
                <a:gd name="T84" fmla="*/ 83 w 196"/>
                <a:gd name="T85" fmla="*/ 419 h 434"/>
                <a:gd name="T86" fmla="*/ 70 w 196"/>
                <a:gd name="T87" fmla="*/ 424 h 434"/>
                <a:gd name="T88" fmla="*/ 56 w 196"/>
                <a:gd name="T89" fmla="*/ 428 h 434"/>
                <a:gd name="T90" fmla="*/ 42 w 196"/>
                <a:gd name="T91" fmla="*/ 430 h 434"/>
                <a:gd name="T92" fmla="*/ 13 w 196"/>
                <a:gd name="T93" fmla="*/ 433 h 4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6"/>
                <a:gd name="T142" fmla="*/ 0 h 434"/>
                <a:gd name="T143" fmla="*/ 196 w 196"/>
                <a:gd name="T144" fmla="*/ 434 h 43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6" h="434">
                  <a:moveTo>
                    <a:pt x="13" y="433"/>
                  </a:moveTo>
                  <a:lnTo>
                    <a:pt x="4" y="426"/>
                  </a:lnTo>
                  <a:lnTo>
                    <a:pt x="1" y="419"/>
                  </a:lnTo>
                  <a:lnTo>
                    <a:pt x="0" y="409"/>
                  </a:lnTo>
                  <a:lnTo>
                    <a:pt x="1" y="397"/>
                  </a:lnTo>
                  <a:lnTo>
                    <a:pt x="17" y="372"/>
                  </a:lnTo>
                  <a:lnTo>
                    <a:pt x="24" y="362"/>
                  </a:lnTo>
                  <a:lnTo>
                    <a:pt x="30" y="350"/>
                  </a:lnTo>
                  <a:lnTo>
                    <a:pt x="35" y="337"/>
                  </a:lnTo>
                  <a:lnTo>
                    <a:pt x="41" y="322"/>
                  </a:lnTo>
                  <a:lnTo>
                    <a:pt x="50" y="287"/>
                  </a:lnTo>
                  <a:lnTo>
                    <a:pt x="51" y="278"/>
                  </a:lnTo>
                  <a:lnTo>
                    <a:pt x="56" y="266"/>
                  </a:lnTo>
                  <a:lnTo>
                    <a:pt x="60" y="253"/>
                  </a:lnTo>
                  <a:lnTo>
                    <a:pt x="62" y="244"/>
                  </a:lnTo>
                  <a:lnTo>
                    <a:pt x="66" y="211"/>
                  </a:lnTo>
                  <a:lnTo>
                    <a:pt x="66" y="179"/>
                  </a:lnTo>
                  <a:lnTo>
                    <a:pt x="65" y="148"/>
                  </a:lnTo>
                  <a:lnTo>
                    <a:pt x="62" y="117"/>
                  </a:lnTo>
                  <a:lnTo>
                    <a:pt x="55" y="59"/>
                  </a:lnTo>
                  <a:lnTo>
                    <a:pt x="53" y="31"/>
                  </a:lnTo>
                  <a:lnTo>
                    <a:pt x="51" y="6"/>
                  </a:lnTo>
                  <a:lnTo>
                    <a:pt x="123" y="2"/>
                  </a:lnTo>
                  <a:lnTo>
                    <a:pt x="195" y="0"/>
                  </a:lnTo>
                  <a:lnTo>
                    <a:pt x="191" y="28"/>
                  </a:lnTo>
                  <a:lnTo>
                    <a:pt x="185" y="55"/>
                  </a:lnTo>
                  <a:lnTo>
                    <a:pt x="175" y="95"/>
                  </a:lnTo>
                  <a:lnTo>
                    <a:pt x="162" y="131"/>
                  </a:lnTo>
                  <a:lnTo>
                    <a:pt x="140" y="193"/>
                  </a:lnTo>
                  <a:lnTo>
                    <a:pt x="133" y="220"/>
                  </a:lnTo>
                  <a:lnTo>
                    <a:pt x="130" y="245"/>
                  </a:lnTo>
                  <a:lnTo>
                    <a:pt x="131" y="265"/>
                  </a:lnTo>
                  <a:lnTo>
                    <a:pt x="132" y="287"/>
                  </a:lnTo>
                  <a:lnTo>
                    <a:pt x="132" y="295"/>
                  </a:lnTo>
                  <a:lnTo>
                    <a:pt x="130" y="302"/>
                  </a:lnTo>
                  <a:lnTo>
                    <a:pt x="128" y="312"/>
                  </a:lnTo>
                  <a:lnTo>
                    <a:pt x="122" y="331"/>
                  </a:lnTo>
                  <a:lnTo>
                    <a:pt x="119" y="349"/>
                  </a:lnTo>
                  <a:lnTo>
                    <a:pt x="115" y="367"/>
                  </a:lnTo>
                  <a:lnTo>
                    <a:pt x="110" y="382"/>
                  </a:lnTo>
                  <a:lnTo>
                    <a:pt x="103" y="398"/>
                  </a:lnTo>
                  <a:lnTo>
                    <a:pt x="93" y="410"/>
                  </a:lnTo>
                  <a:lnTo>
                    <a:pt x="83" y="419"/>
                  </a:lnTo>
                  <a:lnTo>
                    <a:pt x="70" y="424"/>
                  </a:lnTo>
                  <a:lnTo>
                    <a:pt x="56" y="428"/>
                  </a:lnTo>
                  <a:lnTo>
                    <a:pt x="42" y="430"/>
                  </a:lnTo>
                  <a:lnTo>
                    <a:pt x="13" y="433"/>
                  </a:lnTo>
                </a:path>
              </a:pathLst>
            </a:custGeom>
            <a:solidFill>
              <a:srgbClr val="FFBA8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77" name="Freeform 61"/>
            <p:cNvSpPr>
              <a:spLocks/>
            </p:cNvSpPr>
            <p:nvPr/>
          </p:nvSpPr>
          <p:spPr bwMode="auto">
            <a:xfrm>
              <a:off x="4515" y="1521"/>
              <a:ext cx="170" cy="187"/>
            </a:xfrm>
            <a:custGeom>
              <a:avLst/>
              <a:gdLst>
                <a:gd name="T0" fmla="*/ 111 w 170"/>
                <a:gd name="T1" fmla="*/ 186 h 187"/>
                <a:gd name="T2" fmla="*/ 109 w 170"/>
                <a:gd name="T3" fmla="*/ 175 h 187"/>
                <a:gd name="T4" fmla="*/ 107 w 170"/>
                <a:gd name="T5" fmla="*/ 166 h 187"/>
                <a:gd name="T6" fmla="*/ 105 w 170"/>
                <a:gd name="T7" fmla="*/ 158 h 187"/>
                <a:gd name="T8" fmla="*/ 103 w 170"/>
                <a:gd name="T9" fmla="*/ 152 h 187"/>
                <a:gd name="T10" fmla="*/ 99 w 170"/>
                <a:gd name="T11" fmla="*/ 142 h 187"/>
                <a:gd name="T12" fmla="*/ 96 w 170"/>
                <a:gd name="T13" fmla="*/ 129 h 187"/>
                <a:gd name="T14" fmla="*/ 91 w 170"/>
                <a:gd name="T15" fmla="*/ 123 h 187"/>
                <a:gd name="T16" fmla="*/ 89 w 170"/>
                <a:gd name="T17" fmla="*/ 117 h 187"/>
                <a:gd name="T18" fmla="*/ 87 w 170"/>
                <a:gd name="T19" fmla="*/ 112 h 187"/>
                <a:gd name="T20" fmla="*/ 83 w 170"/>
                <a:gd name="T21" fmla="*/ 106 h 187"/>
                <a:gd name="T22" fmla="*/ 82 w 170"/>
                <a:gd name="T23" fmla="*/ 87 h 187"/>
                <a:gd name="T24" fmla="*/ 85 w 170"/>
                <a:gd name="T25" fmla="*/ 78 h 187"/>
                <a:gd name="T26" fmla="*/ 86 w 170"/>
                <a:gd name="T27" fmla="*/ 74 h 187"/>
                <a:gd name="T28" fmla="*/ 88 w 170"/>
                <a:gd name="T29" fmla="*/ 71 h 187"/>
                <a:gd name="T30" fmla="*/ 85 w 170"/>
                <a:gd name="T31" fmla="*/ 59 h 187"/>
                <a:gd name="T32" fmla="*/ 82 w 170"/>
                <a:gd name="T33" fmla="*/ 52 h 187"/>
                <a:gd name="T34" fmla="*/ 78 w 170"/>
                <a:gd name="T35" fmla="*/ 45 h 187"/>
                <a:gd name="T36" fmla="*/ 70 w 170"/>
                <a:gd name="T37" fmla="*/ 42 h 187"/>
                <a:gd name="T38" fmla="*/ 65 w 170"/>
                <a:gd name="T39" fmla="*/ 39 h 187"/>
                <a:gd name="T40" fmla="*/ 58 w 170"/>
                <a:gd name="T41" fmla="*/ 31 h 187"/>
                <a:gd name="T42" fmla="*/ 56 w 170"/>
                <a:gd name="T43" fmla="*/ 23 h 187"/>
                <a:gd name="T44" fmla="*/ 56 w 170"/>
                <a:gd name="T45" fmla="*/ 17 h 187"/>
                <a:gd name="T46" fmla="*/ 0 w 170"/>
                <a:gd name="T47" fmla="*/ 17 h 187"/>
                <a:gd name="T48" fmla="*/ 1 w 170"/>
                <a:gd name="T49" fmla="*/ 14 h 187"/>
                <a:gd name="T50" fmla="*/ 6 w 170"/>
                <a:gd name="T51" fmla="*/ 12 h 187"/>
                <a:gd name="T52" fmla="*/ 22 w 170"/>
                <a:gd name="T53" fmla="*/ 8 h 187"/>
                <a:gd name="T54" fmla="*/ 63 w 170"/>
                <a:gd name="T55" fmla="*/ 0 h 187"/>
                <a:gd name="T56" fmla="*/ 89 w 170"/>
                <a:gd name="T57" fmla="*/ 6 h 187"/>
                <a:gd name="T58" fmla="*/ 105 w 170"/>
                <a:gd name="T59" fmla="*/ 7 h 187"/>
                <a:gd name="T60" fmla="*/ 111 w 170"/>
                <a:gd name="T61" fmla="*/ 7 h 187"/>
                <a:gd name="T62" fmla="*/ 114 w 170"/>
                <a:gd name="T63" fmla="*/ 8 h 187"/>
                <a:gd name="T64" fmla="*/ 117 w 170"/>
                <a:gd name="T65" fmla="*/ 9 h 187"/>
                <a:gd name="T66" fmla="*/ 119 w 170"/>
                <a:gd name="T67" fmla="*/ 13 h 187"/>
                <a:gd name="T68" fmla="*/ 121 w 170"/>
                <a:gd name="T69" fmla="*/ 18 h 187"/>
                <a:gd name="T70" fmla="*/ 123 w 170"/>
                <a:gd name="T71" fmla="*/ 26 h 187"/>
                <a:gd name="T72" fmla="*/ 128 w 170"/>
                <a:gd name="T73" fmla="*/ 45 h 187"/>
                <a:gd name="T74" fmla="*/ 133 w 170"/>
                <a:gd name="T75" fmla="*/ 70 h 187"/>
                <a:gd name="T76" fmla="*/ 141 w 170"/>
                <a:gd name="T77" fmla="*/ 97 h 187"/>
                <a:gd name="T78" fmla="*/ 146 w 170"/>
                <a:gd name="T79" fmla="*/ 103 h 187"/>
                <a:gd name="T80" fmla="*/ 151 w 170"/>
                <a:gd name="T81" fmla="*/ 112 h 187"/>
                <a:gd name="T82" fmla="*/ 160 w 170"/>
                <a:gd name="T83" fmla="*/ 131 h 187"/>
                <a:gd name="T84" fmla="*/ 169 w 170"/>
                <a:gd name="T85" fmla="*/ 155 h 187"/>
                <a:gd name="T86" fmla="*/ 111 w 170"/>
                <a:gd name="T87" fmla="*/ 186 h 1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
                <a:gd name="T133" fmla="*/ 0 h 187"/>
                <a:gd name="T134" fmla="*/ 170 w 170"/>
                <a:gd name="T135" fmla="*/ 187 h 1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 h="187">
                  <a:moveTo>
                    <a:pt x="111" y="186"/>
                  </a:moveTo>
                  <a:lnTo>
                    <a:pt x="109" y="175"/>
                  </a:lnTo>
                  <a:lnTo>
                    <a:pt x="107" y="166"/>
                  </a:lnTo>
                  <a:lnTo>
                    <a:pt x="105" y="158"/>
                  </a:lnTo>
                  <a:lnTo>
                    <a:pt x="103" y="152"/>
                  </a:lnTo>
                  <a:lnTo>
                    <a:pt x="99" y="142"/>
                  </a:lnTo>
                  <a:lnTo>
                    <a:pt x="96" y="129"/>
                  </a:lnTo>
                  <a:lnTo>
                    <a:pt x="91" y="123"/>
                  </a:lnTo>
                  <a:lnTo>
                    <a:pt x="89" y="117"/>
                  </a:lnTo>
                  <a:lnTo>
                    <a:pt x="87" y="112"/>
                  </a:lnTo>
                  <a:lnTo>
                    <a:pt x="83" y="106"/>
                  </a:lnTo>
                  <a:lnTo>
                    <a:pt x="82" y="87"/>
                  </a:lnTo>
                  <a:lnTo>
                    <a:pt x="85" y="78"/>
                  </a:lnTo>
                  <a:lnTo>
                    <a:pt x="86" y="74"/>
                  </a:lnTo>
                  <a:lnTo>
                    <a:pt x="88" y="71"/>
                  </a:lnTo>
                  <a:lnTo>
                    <a:pt x="85" y="59"/>
                  </a:lnTo>
                  <a:lnTo>
                    <a:pt x="82" y="52"/>
                  </a:lnTo>
                  <a:lnTo>
                    <a:pt x="78" y="45"/>
                  </a:lnTo>
                  <a:lnTo>
                    <a:pt x="70" y="42"/>
                  </a:lnTo>
                  <a:lnTo>
                    <a:pt x="65" y="39"/>
                  </a:lnTo>
                  <a:lnTo>
                    <a:pt x="58" y="31"/>
                  </a:lnTo>
                  <a:lnTo>
                    <a:pt x="56" y="23"/>
                  </a:lnTo>
                  <a:lnTo>
                    <a:pt x="56" y="17"/>
                  </a:lnTo>
                  <a:lnTo>
                    <a:pt x="0" y="17"/>
                  </a:lnTo>
                  <a:lnTo>
                    <a:pt x="1" y="14"/>
                  </a:lnTo>
                  <a:lnTo>
                    <a:pt x="6" y="12"/>
                  </a:lnTo>
                  <a:lnTo>
                    <a:pt x="22" y="8"/>
                  </a:lnTo>
                  <a:lnTo>
                    <a:pt x="63" y="0"/>
                  </a:lnTo>
                  <a:lnTo>
                    <a:pt x="89" y="6"/>
                  </a:lnTo>
                  <a:lnTo>
                    <a:pt x="105" y="7"/>
                  </a:lnTo>
                  <a:lnTo>
                    <a:pt x="111" y="7"/>
                  </a:lnTo>
                  <a:lnTo>
                    <a:pt x="114" y="8"/>
                  </a:lnTo>
                  <a:lnTo>
                    <a:pt x="117" y="9"/>
                  </a:lnTo>
                  <a:lnTo>
                    <a:pt x="119" y="13"/>
                  </a:lnTo>
                  <a:lnTo>
                    <a:pt x="121" y="18"/>
                  </a:lnTo>
                  <a:lnTo>
                    <a:pt x="123" y="26"/>
                  </a:lnTo>
                  <a:lnTo>
                    <a:pt x="128" y="45"/>
                  </a:lnTo>
                  <a:lnTo>
                    <a:pt x="133" y="70"/>
                  </a:lnTo>
                  <a:lnTo>
                    <a:pt x="141" y="97"/>
                  </a:lnTo>
                  <a:lnTo>
                    <a:pt x="146" y="103"/>
                  </a:lnTo>
                  <a:lnTo>
                    <a:pt x="151" y="112"/>
                  </a:lnTo>
                  <a:lnTo>
                    <a:pt x="160" y="131"/>
                  </a:lnTo>
                  <a:lnTo>
                    <a:pt x="169" y="155"/>
                  </a:lnTo>
                  <a:lnTo>
                    <a:pt x="111" y="186"/>
                  </a:lnTo>
                </a:path>
              </a:pathLst>
            </a:custGeom>
            <a:solidFill>
              <a:srgbClr val="FFBA8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78" name="Freeform 62"/>
            <p:cNvSpPr>
              <a:spLocks/>
            </p:cNvSpPr>
            <p:nvPr/>
          </p:nvSpPr>
          <p:spPr bwMode="auto">
            <a:xfrm>
              <a:off x="4647" y="2143"/>
              <a:ext cx="226" cy="88"/>
            </a:xfrm>
            <a:custGeom>
              <a:avLst/>
              <a:gdLst>
                <a:gd name="T0" fmla="*/ 221 w 226"/>
                <a:gd name="T1" fmla="*/ 70 h 88"/>
                <a:gd name="T2" fmla="*/ 194 w 226"/>
                <a:gd name="T3" fmla="*/ 72 h 88"/>
                <a:gd name="T4" fmla="*/ 188 w 226"/>
                <a:gd name="T5" fmla="*/ 76 h 88"/>
                <a:gd name="T6" fmla="*/ 181 w 226"/>
                <a:gd name="T7" fmla="*/ 80 h 88"/>
                <a:gd name="T8" fmla="*/ 173 w 226"/>
                <a:gd name="T9" fmla="*/ 83 h 88"/>
                <a:gd name="T10" fmla="*/ 166 w 226"/>
                <a:gd name="T11" fmla="*/ 85 h 88"/>
                <a:gd name="T12" fmla="*/ 147 w 226"/>
                <a:gd name="T13" fmla="*/ 87 h 88"/>
                <a:gd name="T14" fmla="*/ 129 w 226"/>
                <a:gd name="T15" fmla="*/ 87 h 88"/>
                <a:gd name="T16" fmla="*/ 124 w 226"/>
                <a:gd name="T17" fmla="*/ 86 h 88"/>
                <a:gd name="T18" fmla="*/ 118 w 226"/>
                <a:gd name="T19" fmla="*/ 83 h 88"/>
                <a:gd name="T20" fmla="*/ 111 w 226"/>
                <a:gd name="T21" fmla="*/ 74 h 88"/>
                <a:gd name="T22" fmla="*/ 100 w 226"/>
                <a:gd name="T23" fmla="*/ 74 h 88"/>
                <a:gd name="T24" fmla="*/ 94 w 226"/>
                <a:gd name="T25" fmla="*/ 72 h 88"/>
                <a:gd name="T26" fmla="*/ 87 w 226"/>
                <a:gd name="T27" fmla="*/ 66 h 88"/>
                <a:gd name="T28" fmla="*/ 81 w 226"/>
                <a:gd name="T29" fmla="*/ 58 h 88"/>
                <a:gd name="T30" fmla="*/ 68 w 226"/>
                <a:gd name="T31" fmla="*/ 58 h 88"/>
                <a:gd name="T32" fmla="*/ 64 w 226"/>
                <a:gd name="T33" fmla="*/ 57 h 88"/>
                <a:gd name="T34" fmla="*/ 60 w 226"/>
                <a:gd name="T35" fmla="*/ 55 h 88"/>
                <a:gd name="T36" fmla="*/ 57 w 226"/>
                <a:gd name="T37" fmla="*/ 49 h 88"/>
                <a:gd name="T38" fmla="*/ 57 w 226"/>
                <a:gd name="T39" fmla="*/ 41 h 88"/>
                <a:gd name="T40" fmla="*/ 59 w 226"/>
                <a:gd name="T41" fmla="*/ 38 h 88"/>
                <a:gd name="T42" fmla="*/ 64 w 226"/>
                <a:gd name="T43" fmla="*/ 36 h 88"/>
                <a:gd name="T44" fmla="*/ 72 w 226"/>
                <a:gd name="T45" fmla="*/ 32 h 88"/>
                <a:gd name="T46" fmla="*/ 81 w 226"/>
                <a:gd name="T47" fmla="*/ 30 h 88"/>
                <a:gd name="T48" fmla="*/ 86 w 226"/>
                <a:gd name="T49" fmla="*/ 27 h 88"/>
                <a:gd name="T50" fmla="*/ 70 w 226"/>
                <a:gd name="T51" fmla="*/ 28 h 88"/>
                <a:gd name="T52" fmla="*/ 60 w 226"/>
                <a:gd name="T53" fmla="*/ 29 h 88"/>
                <a:gd name="T54" fmla="*/ 46 w 226"/>
                <a:gd name="T55" fmla="*/ 28 h 88"/>
                <a:gd name="T56" fmla="*/ 36 w 226"/>
                <a:gd name="T57" fmla="*/ 31 h 88"/>
                <a:gd name="T58" fmla="*/ 25 w 226"/>
                <a:gd name="T59" fmla="*/ 32 h 88"/>
                <a:gd name="T60" fmla="*/ 10 w 226"/>
                <a:gd name="T61" fmla="*/ 31 h 88"/>
                <a:gd name="T62" fmla="*/ 3 w 226"/>
                <a:gd name="T63" fmla="*/ 27 h 88"/>
                <a:gd name="T64" fmla="*/ 0 w 226"/>
                <a:gd name="T65" fmla="*/ 23 h 88"/>
                <a:gd name="T66" fmla="*/ 0 w 226"/>
                <a:gd name="T67" fmla="*/ 20 h 88"/>
                <a:gd name="T68" fmla="*/ 2 w 226"/>
                <a:gd name="T69" fmla="*/ 17 h 88"/>
                <a:gd name="T70" fmla="*/ 23 w 226"/>
                <a:gd name="T71" fmla="*/ 10 h 88"/>
                <a:gd name="T72" fmla="*/ 34 w 226"/>
                <a:gd name="T73" fmla="*/ 7 h 88"/>
                <a:gd name="T74" fmla="*/ 51 w 226"/>
                <a:gd name="T75" fmla="*/ 6 h 88"/>
                <a:gd name="T76" fmla="*/ 110 w 226"/>
                <a:gd name="T77" fmla="*/ 0 h 88"/>
                <a:gd name="T78" fmla="*/ 144 w 226"/>
                <a:gd name="T79" fmla="*/ 0 h 88"/>
                <a:gd name="T80" fmla="*/ 177 w 226"/>
                <a:gd name="T81" fmla="*/ 0 h 88"/>
                <a:gd name="T82" fmla="*/ 202 w 226"/>
                <a:gd name="T83" fmla="*/ 5 h 88"/>
                <a:gd name="T84" fmla="*/ 225 w 226"/>
                <a:gd name="T85" fmla="*/ 10 h 88"/>
                <a:gd name="T86" fmla="*/ 221 w 226"/>
                <a:gd name="T87" fmla="*/ 25 h 88"/>
                <a:gd name="T88" fmla="*/ 219 w 226"/>
                <a:gd name="T89" fmla="*/ 40 h 88"/>
                <a:gd name="T90" fmla="*/ 219 w 226"/>
                <a:gd name="T91" fmla="*/ 55 h 88"/>
                <a:gd name="T92" fmla="*/ 221 w 226"/>
                <a:gd name="T93" fmla="*/ 70 h 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6"/>
                <a:gd name="T142" fmla="*/ 0 h 88"/>
                <a:gd name="T143" fmla="*/ 226 w 226"/>
                <a:gd name="T144" fmla="*/ 88 h 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6" h="88">
                  <a:moveTo>
                    <a:pt x="221" y="70"/>
                  </a:moveTo>
                  <a:lnTo>
                    <a:pt x="194" y="72"/>
                  </a:lnTo>
                  <a:lnTo>
                    <a:pt x="188" y="76"/>
                  </a:lnTo>
                  <a:lnTo>
                    <a:pt x="181" y="80"/>
                  </a:lnTo>
                  <a:lnTo>
                    <a:pt x="173" y="83"/>
                  </a:lnTo>
                  <a:lnTo>
                    <a:pt x="166" y="85"/>
                  </a:lnTo>
                  <a:lnTo>
                    <a:pt x="147" y="87"/>
                  </a:lnTo>
                  <a:lnTo>
                    <a:pt x="129" y="87"/>
                  </a:lnTo>
                  <a:lnTo>
                    <a:pt x="124" y="86"/>
                  </a:lnTo>
                  <a:lnTo>
                    <a:pt x="118" y="83"/>
                  </a:lnTo>
                  <a:lnTo>
                    <a:pt x="111" y="74"/>
                  </a:lnTo>
                  <a:lnTo>
                    <a:pt x="100" y="74"/>
                  </a:lnTo>
                  <a:lnTo>
                    <a:pt x="94" y="72"/>
                  </a:lnTo>
                  <a:lnTo>
                    <a:pt x="87" y="66"/>
                  </a:lnTo>
                  <a:lnTo>
                    <a:pt x="81" y="58"/>
                  </a:lnTo>
                  <a:lnTo>
                    <a:pt x="68" y="58"/>
                  </a:lnTo>
                  <a:lnTo>
                    <a:pt x="64" y="57"/>
                  </a:lnTo>
                  <a:lnTo>
                    <a:pt x="60" y="55"/>
                  </a:lnTo>
                  <a:lnTo>
                    <a:pt x="57" y="49"/>
                  </a:lnTo>
                  <a:lnTo>
                    <a:pt x="57" y="41"/>
                  </a:lnTo>
                  <a:lnTo>
                    <a:pt x="59" y="38"/>
                  </a:lnTo>
                  <a:lnTo>
                    <a:pt x="64" y="36"/>
                  </a:lnTo>
                  <a:lnTo>
                    <a:pt x="72" y="32"/>
                  </a:lnTo>
                  <a:lnTo>
                    <a:pt x="81" y="30"/>
                  </a:lnTo>
                  <a:lnTo>
                    <a:pt x="86" y="27"/>
                  </a:lnTo>
                  <a:lnTo>
                    <a:pt x="70" y="28"/>
                  </a:lnTo>
                  <a:lnTo>
                    <a:pt x="60" y="29"/>
                  </a:lnTo>
                  <a:lnTo>
                    <a:pt x="46" y="28"/>
                  </a:lnTo>
                  <a:lnTo>
                    <a:pt x="36" y="31"/>
                  </a:lnTo>
                  <a:lnTo>
                    <a:pt x="25" y="32"/>
                  </a:lnTo>
                  <a:lnTo>
                    <a:pt x="10" y="31"/>
                  </a:lnTo>
                  <a:lnTo>
                    <a:pt x="3" y="27"/>
                  </a:lnTo>
                  <a:lnTo>
                    <a:pt x="0" y="23"/>
                  </a:lnTo>
                  <a:lnTo>
                    <a:pt x="0" y="20"/>
                  </a:lnTo>
                  <a:lnTo>
                    <a:pt x="2" y="17"/>
                  </a:lnTo>
                  <a:lnTo>
                    <a:pt x="23" y="10"/>
                  </a:lnTo>
                  <a:lnTo>
                    <a:pt x="34" y="7"/>
                  </a:lnTo>
                  <a:lnTo>
                    <a:pt x="51" y="6"/>
                  </a:lnTo>
                  <a:lnTo>
                    <a:pt x="110" y="0"/>
                  </a:lnTo>
                  <a:lnTo>
                    <a:pt x="144" y="0"/>
                  </a:lnTo>
                  <a:lnTo>
                    <a:pt x="177" y="0"/>
                  </a:lnTo>
                  <a:lnTo>
                    <a:pt x="202" y="5"/>
                  </a:lnTo>
                  <a:lnTo>
                    <a:pt x="225" y="10"/>
                  </a:lnTo>
                  <a:lnTo>
                    <a:pt x="221" y="25"/>
                  </a:lnTo>
                  <a:lnTo>
                    <a:pt x="219" y="40"/>
                  </a:lnTo>
                  <a:lnTo>
                    <a:pt x="219" y="55"/>
                  </a:lnTo>
                  <a:lnTo>
                    <a:pt x="221" y="70"/>
                  </a:lnTo>
                </a:path>
              </a:pathLst>
            </a:custGeom>
            <a:solidFill>
              <a:srgbClr val="FFBA8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79" name="Freeform 63"/>
            <p:cNvSpPr>
              <a:spLocks/>
            </p:cNvSpPr>
            <p:nvPr/>
          </p:nvSpPr>
          <p:spPr bwMode="auto">
            <a:xfrm>
              <a:off x="4808" y="3447"/>
              <a:ext cx="82" cy="83"/>
            </a:xfrm>
            <a:custGeom>
              <a:avLst/>
              <a:gdLst>
                <a:gd name="T0" fmla="*/ 81 w 82"/>
                <a:gd name="T1" fmla="*/ 2 h 83"/>
                <a:gd name="T2" fmla="*/ 81 w 82"/>
                <a:gd name="T3" fmla="*/ 2 h 83"/>
                <a:gd name="T4" fmla="*/ 76 w 82"/>
                <a:gd name="T5" fmla="*/ 7 h 83"/>
                <a:gd name="T6" fmla="*/ 72 w 82"/>
                <a:gd name="T7" fmla="*/ 13 h 83"/>
                <a:gd name="T8" fmla="*/ 67 w 82"/>
                <a:gd name="T9" fmla="*/ 19 h 83"/>
                <a:gd name="T10" fmla="*/ 62 w 82"/>
                <a:gd name="T11" fmla="*/ 23 h 83"/>
                <a:gd name="T12" fmla="*/ 57 w 82"/>
                <a:gd name="T13" fmla="*/ 29 h 83"/>
                <a:gd name="T14" fmla="*/ 52 w 82"/>
                <a:gd name="T15" fmla="*/ 34 h 83"/>
                <a:gd name="T16" fmla="*/ 47 w 82"/>
                <a:gd name="T17" fmla="*/ 39 h 83"/>
                <a:gd name="T18" fmla="*/ 43 w 82"/>
                <a:gd name="T19" fmla="*/ 45 h 83"/>
                <a:gd name="T20" fmla="*/ 38 w 82"/>
                <a:gd name="T21" fmla="*/ 50 h 83"/>
                <a:gd name="T22" fmla="*/ 33 w 82"/>
                <a:gd name="T23" fmla="*/ 55 h 83"/>
                <a:gd name="T24" fmla="*/ 28 w 82"/>
                <a:gd name="T25" fmla="*/ 60 h 83"/>
                <a:gd name="T26" fmla="*/ 23 w 82"/>
                <a:gd name="T27" fmla="*/ 64 h 83"/>
                <a:gd name="T28" fmla="*/ 17 w 82"/>
                <a:gd name="T29" fmla="*/ 69 h 83"/>
                <a:gd name="T30" fmla="*/ 12 w 82"/>
                <a:gd name="T31" fmla="*/ 73 h 83"/>
                <a:gd name="T32" fmla="*/ 6 w 82"/>
                <a:gd name="T33" fmla="*/ 78 h 83"/>
                <a:gd name="T34" fmla="*/ 1 w 82"/>
                <a:gd name="T35" fmla="*/ 82 h 83"/>
                <a:gd name="T36" fmla="*/ 0 w 82"/>
                <a:gd name="T37" fmla="*/ 81 h 83"/>
                <a:gd name="T38" fmla="*/ 5 w 82"/>
                <a:gd name="T39" fmla="*/ 76 h 83"/>
                <a:gd name="T40" fmla="*/ 10 w 82"/>
                <a:gd name="T41" fmla="*/ 72 h 83"/>
                <a:gd name="T42" fmla="*/ 16 w 82"/>
                <a:gd name="T43" fmla="*/ 67 h 83"/>
                <a:gd name="T44" fmla="*/ 22 w 82"/>
                <a:gd name="T45" fmla="*/ 62 h 83"/>
                <a:gd name="T46" fmla="*/ 27 w 82"/>
                <a:gd name="T47" fmla="*/ 59 h 83"/>
                <a:gd name="T48" fmla="*/ 32 w 82"/>
                <a:gd name="T49" fmla="*/ 54 h 83"/>
                <a:gd name="T50" fmla="*/ 37 w 82"/>
                <a:gd name="T51" fmla="*/ 49 h 83"/>
                <a:gd name="T52" fmla="*/ 41 w 82"/>
                <a:gd name="T53" fmla="*/ 43 h 83"/>
                <a:gd name="T54" fmla="*/ 46 w 82"/>
                <a:gd name="T55" fmla="*/ 38 h 83"/>
                <a:gd name="T56" fmla="*/ 51 w 82"/>
                <a:gd name="T57" fmla="*/ 33 h 83"/>
                <a:gd name="T58" fmla="*/ 55 w 82"/>
                <a:gd name="T59" fmla="*/ 27 h 83"/>
                <a:gd name="T60" fmla="*/ 60 w 82"/>
                <a:gd name="T61" fmla="*/ 22 h 83"/>
                <a:gd name="T62" fmla="*/ 66 w 82"/>
                <a:gd name="T63" fmla="*/ 17 h 83"/>
                <a:gd name="T64" fmla="*/ 70 w 82"/>
                <a:gd name="T65" fmla="*/ 12 h 83"/>
                <a:gd name="T66" fmla="*/ 75 w 82"/>
                <a:gd name="T67" fmla="*/ 6 h 83"/>
                <a:gd name="T68" fmla="*/ 80 w 82"/>
                <a:gd name="T69" fmla="*/ 0 h 83"/>
                <a:gd name="T70" fmla="*/ 79 w 82"/>
                <a:gd name="T71" fmla="*/ 1 h 83"/>
                <a:gd name="T72" fmla="*/ 80 w 82"/>
                <a:gd name="T73" fmla="*/ 0 h 83"/>
                <a:gd name="T74" fmla="*/ 81 w 82"/>
                <a:gd name="T75" fmla="*/ 0 h 83"/>
                <a:gd name="T76" fmla="*/ 81 w 82"/>
                <a:gd name="T77" fmla="*/ 1 h 83"/>
                <a:gd name="T78" fmla="*/ 81 w 82"/>
                <a:gd name="T79" fmla="*/ 2 h 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83"/>
                <a:gd name="T122" fmla="*/ 82 w 82"/>
                <a:gd name="T123" fmla="*/ 83 h 8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83">
                  <a:moveTo>
                    <a:pt x="81" y="2"/>
                  </a:moveTo>
                  <a:lnTo>
                    <a:pt x="81" y="2"/>
                  </a:lnTo>
                  <a:lnTo>
                    <a:pt x="76" y="7"/>
                  </a:lnTo>
                  <a:lnTo>
                    <a:pt x="72" y="13"/>
                  </a:lnTo>
                  <a:lnTo>
                    <a:pt x="67" y="19"/>
                  </a:lnTo>
                  <a:lnTo>
                    <a:pt x="62" y="23"/>
                  </a:lnTo>
                  <a:lnTo>
                    <a:pt x="57" y="29"/>
                  </a:lnTo>
                  <a:lnTo>
                    <a:pt x="52" y="34"/>
                  </a:lnTo>
                  <a:lnTo>
                    <a:pt x="47" y="39"/>
                  </a:lnTo>
                  <a:lnTo>
                    <a:pt x="43" y="45"/>
                  </a:lnTo>
                  <a:lnTo>
                    <a:pt x="38" y="50"/>
                  </a:lnTo>
                  <a:lnTo>
                    <a:pt x="33" y="55"/>
                  </a:lnTo>
                  <a:lnTo>
                    <a:pt x="28" y="60"/>
                  </a:lnTo>
                  <a:lnTo>
                    <a:pt x="23" y="64"/>
                  </a:lnTo>
                  <a:lnTo>
                    <a:pt x="17" y="69"/>
                  </a:lnTo>
                  <a:lnTo>
                    <a:pt x="12" y="73"/>
                  </a:lnTo>
                  <a:lnTo>
                    <a:pt x="6" y="78"/>
                  </a:lnTo>
                  <a:lnTo>
                    <a:pt x="1" y="82"/>
                  </a:lnTo>
                  <a:lnTo>
                    <a:pt x="0" y="81"/>
                  </a:lnTo>
                  <a:lnTo>
                    <a:pt x="5" y="76"/>
                  </a:lnTo>
                  <a:lnTo>
                    <a:pt x="10" y="72"/>
                  </a:lnTo>
                  <a:lnTo>
                    <a:pt x="16" y="67"/>
                  </a:lnTo>
                  <a:lnTo>
                    <a:pt x="22" y="62"/>
                  </a:lnTo>
                  <a:lnTo>
                    <a:pt x="27" y="59"/>
                  </a:lnTo>
                  <a:lnTo>
                    <a:pt x="32" y="54"/>
                  </a:lnTo>
                  <a:lnTo>
                    <a:pt x="37" y="49"/>
                  </a:lnTo>
                  <a:lnTo>
                    <a:pt x="41" y="43"/>
                  </a:lnTo>
                  <a:lnTo>
                    <a:pt x="46" y="38"/>
                  </a:lnTo>
                  <a:lnTo>
                    <a:pt x="51" y="33"/>
                  </a:lnTo>
                  <a:lnTo>
                    <a:pt x="55" y="27"/>
                  </a:lnTo>
                  <a:lnTo>
                    <a:pt x="60" y="22"/>
                  </a:lnTo>
                  <a:lnTo>
                    <a:pt x="66" y="17"/>
                  </a:lnTo>
                  <a:lnTo>
                    <a:pt x="70" y="12"/>
                  </a:lnTo>
                  <a:lnTo>
                    <a:pt x="75" y="6"/>
                  </a:lnTo>
                  <a:lnTo>
                    <a:pt x="80" y="0"/>
                  </a:lnTo>
                  <a:lnTo>
                    <a:pt x="79" y="1"/>
                  </a:lnTo>
                  <a:lnTo>
                    <a:pt x="80" y="0"/>
                  </a:lnTo>
                  <a:lnTo>
                    <a:pt x="81" y="0"/>
                  </a:lnTo>
                  <a:lnTo>
                    <a:pt x="81" y="1"/>
                  </a:lnTo>
                  <a:lnTo>
                    <a:pt x="81" y="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80" name="Freeform 64"/>
            <p:cNvSpPr>
              <a:spLocks/>
            </p:cNvSpPr>
            <p:nvPr/>
          </p:nvSpPr>
          <p:spPr bwMode="auto">
            <a:xfrm>
              <a:off x="4893" y="3343"/>
              <a:ext cx="25" cy="101"/>
            </a:xfrm>
            <a:custGeom>
              <a:avLst/>
              <a:gdLst>
                <a:gd name="T0" fmla="*/ 24 w 25"/>
                <a:gd name="T1" fmla="*/ 0 h 101"/>
                <a:gd name="T2" fmla="*/ 23 w 25"/>
                <a:gd name="T3" fmla="*/ 8 h 101"/>
                <a:gd name="T4" fmla="*/ 23 w 25"/>
                <a:gd name="T5" fmla="*/ 15 h 101"/>
                <a:gd name="T6" fmla="*/ 22 w 25"/>
                <a:gd name="T7" fmla="*/ 23 h 101"/>
                <a:gd name="T8" fmla="*/ 21 w 25"/>
                <a:gd name="T9" fmla="*/ 29 h 101"/>
                <a:gd name="T10" fmla="*/ 20 w 25"/>
                <a:gd name="T11" fmla="*/ 36 h 101"/>
                <a:gd name="T12" fmla="*/ 19 w 25"/>
                <a:gd name="T13" fmla="*/ 43 h 101"/>
                <a:gd name="T14" fmla="*/ 18 w 25"/>
                <a:gd name="T15" fmla="*/ 49 h 101"/>
                <a:gd name="T16" fmla="*/ 16 w 25"/>
                <a:gd name="T17" fmla="*/ 54 h 101"/>
                <a:gd name="T18" fmla="*/ 15 w 25"/>
                <a:gd name="T19" fmla="*/ 60 h 101"/>
                <a:gd name="T20" fmla="*/ 14 w 25"/>
                <a:gd name="T21" fmla="*/ 66 h 101"/>
                <a:gd name="T22" fmla="*/ 12 w 25"/>
                <a:gd name="T23" fmla="*/ 71 h 101"/>
                <a:gd name="T24" fmla="*/ 10 w 25"/>
                <a:gd name="T25" fmla="*/ 77 h 101"/>
                <a:gd name="T26" fmla="*/ 9 w 25"/>
                <a:gd name="T27" fmla="*/ 83 h 101"/>
                <a:gd name="T28" fmla="*/ 6 w 25"/>
                <a:gd name="T29" fmla="*/ 88 h 101"/>
                <a:gd name="T30" fmla="*/ 4 w 25"/>
                <a:gd name="T31" fmla="*/ 94 h 101"/>
                <a:gd name="T32" fmla="*/ 2 w 25"/>
                <a:gd name="T33" fmla="*/ 100 h 101"/>
                <a:gd name="T34" fmla="*/ 0 w 25"/>
                <a:gd name="T35" fmla="*/ 99 h 101"/>
                <a:gd name="T36" fmla="*/ 3 w 25"/>
                <a:gd name="T37" fmla="*/ 93 h 101"/>
                <a:gd name="T38" fmla="*/ 4 w 25"/>
                <a:gd name="T39" fmla="*/ 87 h 101"/>
                <a:gd name="T40" fmla="*/ 7 w 25"/>
                <a:gd name="T41" fmla="*/ 82 h 101"/>
                <a:gd name="T42" fmla="*/ 9 w 25"/>
                <a:gd name="T43" fmla="*/ 76 h 101"/>
                <a:gd name="T44" fmla="*/ 10 w 25"/>
                <a:gd name="T45" fmla="*/ 71 h 101"/>
                <a:gd name="T46" fmla="*/ 12 w 25"/>
                <a:gd name="T47" fmla="*/ 65 h 101"/>
                <a:gd name="T48" fmla="*/ 13 w 25"/>
                <a:gd name="T49" fmla="*/ 59 h 101"/>
                <a:gd name="T50" fmla="*/ 15 w 25"/>
                <a:gd name="T51" fmla="*/ 54 h 101"/>
                <a:gd name="T52" fmla="*/ 16 w 25"/>
                <a:gd name="T53" fmla="*/ 48 h 101"/>
                <a:gd name="T54" fmla="*/ 17 w 25"/>
                <a:gd name="T55" fmla="*/ 42 h 101"/>
                <a:gd name="T56" fmla="*/ 19 w 25"/>
                <a:gd name="T57" fmla="*/ 36 h 101"/>
                <a:gd name="T58" fmla="*/ 20 w 25"/>
                <a:gd name="T59" fmla="*/ 29 h 101"/>
                <a:gd name="T60" fmla="*/ 21 w 25"/>
                <a:gd name="T61" fmla="*/ 22 h 101"/>
                <a:gd name="T62" fmla="*/ 21 w 25"/>
                <a:gd name="T63" fmla="*/ 15 h 101"/>
                <a:gd name="T64" fmla="*/ 22 w 25"/>
                <a:gd name="T65" fmla="*/ 8 h 101"/>
                <a:gd name="T66" fmla="*/ 22 w 25"/>
                <a:gd name="T67" fmla="*/ 0 h 101"/>
                <a:gd name="T68" fmla="*/ 24 w 2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
                <a:gd name="T106" fmla="*/ 0 h 101"/>
                <a:gd name="T107" fmla="*/ 25 w 2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 h="101">
                  <a:moveTo>
                    <a:pt x="24" y="0"/>
                  </a:moveTo>
                  <a:lnTo>
                    <a:pt x="23" y="8"/>
                  </a:lnTo>
                  <a:lnTo>
                    <a:pt x="23" y="15"/>
                  </a:lnTo>
                  <a:lnTo>
                    <a:pt x="22" y="23"/>
                  </a:lnTo>
                  <a:lnTo>
                    <a:pt x="21" y="29"/>
                  </a:lnTo>
                  <a:lnTo>
                    <a:pt x="20" y="36"/>
                  </a:lnTo>
                  <a:lnTo>
                    <a:pt x="19" y="43"/>
                  </a:lnTo>
                  <a:lnTo>
                    <a:pt x="18" y="49"/>
                  </a:lnTo>
                  <a:lnTo>
                    <a:pt x="16" y="54"/>
                  </a:lnTo>
                  <a:lnTo>
                    <a:pt x="15" y="60"/>
                  </a:lnTo>
                  <a:lnTo>
                    <a:pt x="14" y="66"/>
                  </a:lnTo>
                  <a:lnTo>
                    <a:pt x="12" y="71"/>
                  </a:lnTo>
                  <a:lnTo>
                    <a:pt x="10" y="77"/>
                  </a:lnTo>
                  <a:lnTo>
                    <a:pt x="9" y="83"/>
                  </a:lnTo>
                  <a:lnTo>
                    <a:pt x="6" y="88"/>
                  </a:lnTo>
                  <a:lnTo>
                    <a:pt x="4" y="94"/>
                  </a:lnTo>
                  <a:lnTo>
                    <a:pt x="2" y="100"/>
                  </a:lnTo>
                  <a:lnTo>
                    <a:pt x="0" y="99"/>
                  </a:lnTo>
                  <a:lnTo>
                    <a:pt x="3" y="93"/>
                  </a:lnTo>
                  <a:lnTo>
                    <a:pt x="4" y="87"/>
                  </a:lnTo>
                  <a:lnTo>
                    <a:pt x="7" y="82"/>
                  </a:lnTo>
                  <a:lnTo>
                    <a:pt x="9" y="76"/>
                  </a:lnTo>
                  <a:lnTo>
                    <a:pt x="10" y="71"/>
                  </a:lnTo>
                  <a:lnTo>
                    <a:pt x="12" y="65"/>
                  </a:lnTo>
                  <a:lnTo>
                    <a:pt x="13" y="59"/>
                  </a:lnTo>
                  <a:lnTo>
                    <a:pt x="15" y="54"/>
                  </a:lnTo>
                  <a:lnTo>
                    <a:pt x="16" y="48"/>
                  </a:lnTo>
                  <a:lnTo>
                    <a:pt x="17" y="42"/>
                  </a:lnTo>
                  <a:lnTo>
                    <a:pt x="19" y="36"/>
                  </a:lnTo>
                  <a:lnTo>
                    <a:pt x="20" y="29"/>
                  </a:lnTo>
                  <a:lnTo>
                    <a:pt x="21" y="22"/>
                  </a:lnTo>
                  <a:lnTo>
                    <a:pt x="21" y="15"/>
                  </a:lnTo>
                  <a:lnTo>
                    <a:pt x="22" y="8"/>
                  </a:lnTo>
                  <a:lnTo>
                    <a:pt x="22" y="0"/>
                  </a:lnTo>
                  <a:lnTo>
                    <a:pt x="24"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81" name="Freeform 65"/>
            <p:cNvSpPr>
              <a:spLocks/>
            </p:cNvSpPr>
            <p:nvPr/>
          </p:nvSpPr>
          <p:spPr bwMode="auto">
            <a:xfrm>
              <a:off x="4922" y="3108"/>
              <a:ext cx="7" cy="230"/>
            </a:xfrm>
            <a:custGeom>
              <a:avLst/>
              <a:gdLst>
                <a:gd name="T0" fmla="*/ 6 w 7"/>
                <a:gd name="T1" fmla="*/ 1 h 230"/>
                <a:gd name="T2" fmla="*/ 6 w 7"/>
                <a:gd name="T3" fmla="*/ 12 h 230"/>
                <a:gd name="T4" fmla="*/ 6 w 7"/>
                <a:gd name="T5" fmla="*/ 23 h 230"/>
                <a:gd name="T6" fmla="*/ 6 w 7"/>
                <a:gd name="T7" fmla="*/ 37 h 230"/>
                <a:gd name="T8" fmla="*/ 6 w 7"/>
                <a:gd name="T9" fmla="*/ 51 h 230"/>
                <a:gd name="T10" fmla="*/ 5 w 7"/>
                <a:gd name="T11" fmla="*/ 65 h 230"/>
                <a:gd name="T12" fmla="*/ 5 w 7"/>
                <a:gd name="T13" fmla="*/ 81 h 230"/>
                <a:gd name="T14" fmla="*/ 5 w 7"/>
                <a:gd name="T15" fmla="*/ 97 h 230"/>
                <a:gd name="T16" fmla="*/ 5 w 7"/>
                <a:gd name="T17" fmla="*/ 113 h 230"/>
                <a:gd name="T18" fmla="*/ 4 w 7"/>
                <a:gd name="T19" fmla="*/ 129 h 230"/>
                <a:gd name="T20" fmla="*/ 4 w 7"/>
                <a:gd name="T21" fmla="*/ 146 h 230"/>
                <a:gd name="T22" fmla="*/ 3 w 7"/>
                <a:gd name="T23" fmla="*/ 161 h 230"/>
                <a:gd name="T24" fmla="*/ 3 w 7"/>
                <a:gd name="T25" fmla="*/ 176 h 230"/>
                <a:gd name="T26" fmla="*/ 3 w 7"/>
                <a:gd name="T27" fmla="*/ 190 h 230"/>
                <a:gd name="T28" fmla="*/ 2 w 7"/>
                <a:gd name="T29" fmla="*/ 205 h 230"/>
                <a:gd name="T30" fmla="*/ 2 w 7"/>
                <a:gd name="T31" fmla="*/ 218 h 230"/>
                <a:gd name="T32" fmla="*/ 1 w 7"/>
                <a:gd name="T33" fmla="*/ 229 h 230"/>
                <a:gd name="T34" fmla="*/ 1 w 7"/>
                <a:gd name="T35" fmla="*/ 223 h 230"/>
                <a:gd name="T36" fmla="*/ 1 w 7"/>
                <a:gd name="T37" fmla="*/ 211 h 230"/>
                <a:gd name="T38" fmla="*/ 1 w 7"/>
                <a:gd name="T39" fmla="*/ 197 h 230"/>
                <a:gd name="T40" fmla="*/ 2 w 7"/>
                <a:gd name="T41" fmla="*/ 183 h 230"/>
                <a:gd name="T42" fmla="*/ 2 w 7"/>
                <a:gd name="T43" fmla="*/ 169 h 230"/>
                <a:gd name="T44" fmla="*/ 3 w 7"/>
                <a:gd name="T45" fmla="*/ 153 h 230"/>
                <a:gd name="T46" fmla="*/ 3 w 7"/>
                <a:gd name="T47" fmla="*/ 137 h 230"/>
                <a:gd name="T48" fmla="*/ 3 w 7"/>
                <a:gd name="T49" fmla="*/ 121 h 230"/>
                <a:gd name="T50" fmla="*/ 4 w 7"/>
                <a:gd name="T51" fmla="*/ 105 h 230"/>
                <a:gd name="T52" fmla="*/ 4 w 7"/>
                <a:gd name="T53" fmla="*/ 89 h 230"/>
                <a:gd name="T54" fmla="*/ 4 w 7"/>
                <a:gd name="T55" fmla="*/ 73 h 230"/>
                <a:gd name="T56" fmla="*/ 5 w 7"/>
                <a:gd name="T57" fmla="*/ 58 h 230"/>
                <a:gd name="T58" fmla="*/ 5 w 7"/>
                <a:gd name="T59" fmla="*/ 44 h 230"/>
                <a:gd name="T60" fmla="*/ 5 w 7"/>
                <a:gd name="T61" fmla="*/ 31 h 230"/>
                <a:gd name="T62" fmla="*/ 5 w 7"/>
                <a:gd name="T63" fmla="*/ 17 h 230"/>
                <a:gd name="T64" fmla="*/ 5 w 7"/>
                <a:gd name="T65" fmla="*/ 6 h 230"/>
                <a:gd name="T66" fmla="*/ 6 w 7"/>
                <a:gd name="T67" fmla="*/ 1 h 230"/>
                <a:gd name="T68" fmla="*/ 6 w 7"/>
                <a:gd name="T69" fmla="*/ 0 h 230"/>
                <a:gd name="T70" fmla="*/ 5 w 7"/>
                <a:gd name="T71" fmla="*/ 2 h 2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
                <a:gd name="T109" fmla="*/ 0 h 230"/>
                <a:gd name="T110" fmla="*/ 7 w 7"/>
                <a:gd name="T111" fmla="*/ 230 h 2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 h="230">
                  <a:moveTo>
                    <a:pt x="5" y="2"/>
                  </a:moveTo>
                  <a:lnTo>
                    <a:pt x="6" y="1"/>
                  </a:lnTo>
                  <a:lnTo>
                    <a:pt x="6" y="6"/>
                  </a:lnTo>
                  <a:lnTo>
                    <a:pt x="6" y="12"/>
                  </a:lnTo>
                  <a:lnTo>
                    <a:pt x="6" y="17"/>
                  </a:lnTo>
                  <a:lnTo>
                    <a:pt x="6" y="23"/>
                  </a:lnTo>
                  <a:lnTo>
                    <a:pt x="6" y="31"/>
                  </a:lnTo>
                  <a:lnTo>
                    <a:pt x="6" y="37"/>
                  </a:lnTo>
                  <a:lnTo>
                    <a:pt x="6" y="44"/>
                  </a:lnTo>
                  <a:lnTo>
                    <a:pt x="6" y="51"/>
                  </a:lnTo>
                  <a:lnTo>
                    <a:pt x="6" y="58"/>
                  </a:lnTo>
                  <a:lnTo>
                    <a:pt x="5" y="65"/>
                  </a:lnTo>
                  <a:lnTo>
                    <a:pt x="5" y="73"/>
                  </a:lnTo>
                  <a:lnTo>
                    <a:pt x="5" y="81"/>
                  </a:lnTo>
                  <a:lnTo>
                    <a:pt x="5" y="89"/>
                  </a:lnTo>
                  <a:lnTo>
                    <a:pt x="5" y="97"/>
                  </a:lnTo>
                  <a:lnTo>
                    <a:pt x="5" y="105"/>
                  </a:lnTo>
                  <a:lnTo>
                    <a:pt x="5" y="113"/>
                  </a:lnTo>
                  <a:lnTo>
                    <a:pt x="4" y="121"/>
                  </a:lnTo>
                  <a:lnTo>
                    <a:pt x="4" y="129"/>
                  </a:lnTo>
                  <a:lnTo>
                    <a:pt x="4" y="137"/>
                  </a:lnTo>
                  <a:lnTo>
                    <a:pt x="4" y="146"/>
                  </a:lnTo>
                  <a:lnTo>
                    <a:pt x="4" y="153"/>
                  </a:lnTo>
                  <a:lnTo>
                    <a:pt x="3" y="161"/>
                  </a:lnTo>
                  <a:lnTo>
                    <a:pt x="3" y="169"/>
                  </a:lnTo>
                  <a:lnTo>
                    <a:pt x="3" y="176"/>
                  </a:lnTo>
                  <a:lnTo>
                    <a:pt x="3" y="183"/>
                  </a:lnTo>
                  <a:lnTo>
                    <a:pt x="3" y="190"/>
                  </a:lnTo>
                  <a:lnTo>
                    <a:pt x="2" y="197"/>
                  </a:lnTo>
                  <a:lnTo>
                    <a:pt x="2" y="205"/>
                  </a:lnTo>
                  <a:lnTo>
                    <a:pt x="2" y="211"/>
                  </a:lnTo>
                  <a:lnTo>
                    <a:pt x="2" y="218"/>
                  </a:lnTo>
                  <a:lnTo>
                    <a:pt x="2" y="223"/>
                  </a:lnTo>
                  <a:lnTo>
                    <a:pt x="1" y="229"/>
                  </a:lnTo>
                  <a:lnTo>
                    <a:pt x="0" y="229"/>
                  </a:lnTo>
                  <a:lnTo>
                    <a:pt x="1" y="223"/>
                  </a:lnTo>
                  <a:lnTo>
                    <a:pt x="1" y="218"/>
                  </a:lnTo>
                  <a:lnTo>
                    <a:pt x="1" y="211"/>
                  </a:lnTo>
                  <a:lnTo>
                    <a:pt x="1" y="205"/>
                  </a:lnTo>
                  <a:lnTo>
                    <a:pt x="1" y="197"/>
                  </a:lnTo>
                  <a:lnTo>
                    <a:pt x="2" y="190"/>
                  </a:lnTo>
                  <a:lnTo>
                    <a:pt x="2" y="183"/>
                  </a:lnTo>
                  <a:lnTo>
                    <a:pt x="2" y="176"/>
                  </a:lnTo>
                  <a:lnTo>
                    <a:pt x="2" y="169"/>
                  </a:lnTo>
                  <a:lnTo>
                    <a:pt x="2" y="161"/>
                  </a:lnTo>
                  <a:lnTo>
                    <a:pt x="3" y="153"/>
                  </a:lnTo>
                  <a:lnTo>
                    <a:pt x="3" y="146"/>
                  </a:lnTo>
                  <a:lnTo>
                    <a:pt x="3" y="137"/>
                  </a:lnTo>
                  <a:lnTo>
                    <a:pt x="3" y="129"/>
                  </a:lnTo>
                  <a:lnTo>
                    <a:pt x="3" y="121"/>
                  </a:lnTo>
                  <a:lnTo>
                    <a:pt x="4" y="113"/>
                  </a:lnTo>
                  <a:lnTo>
                    <a:pt x="4" y="105"/>
                  </a:lnTo>
                  <a:lnTo>
                    <a:pt x="4" y="97"/>
                  </a:lnTo>
                  <a:lnTo>
                    <a:pt x="4" y="89"/>
                  </a:lnTo>
                  <a:lnTo>
                    <a:pt x="4" y="81"/>
                  </a:lnTo>
                  <a:lnTo>
                    <a:pt x="4" y="73"/>
                  </a:lnTo>
                  <a:lnTo>
                    <a:pt x="4" y="65"/>
                  </a:lnTo>
                  <a:lnTo>
                    <a:pt x="5" y="58"/>
                  </a:lnTo>
                  <a:lnTo>
                    <a:pt x="5" y="51"/>
                  </a:lnTo>
                  <a:lnTo>
                    <a:pt x="5" y="44"/>
                  </a:lnTo>
                  <a:lnTo>
                    <a:pt x="5" y="37"/>
                  </a:lnTo>
                  <a:lnTo>
                    <a:pt x="5" y="31"/>
                  </a:lnTo>
                  <a:lnTo>
                    <a:pt x="5" y="23"/>
                  </a:lnTo>
                  <a:lnTo>
                    <a:pt x="5" y="17"/>
                  </a:lnTo>
                  <a:lnTo>
                    <a:pt x="5" y="12"/>
                  </a:lnTo>
                  <a:lnTo>
                    <a:pt x="5" y="6"/>
                  </a:lnTo>
                  <a:lnTo>
                    <a:pt x="5" y="1"/>
                  </a:lnTo>
                  <a:lnTo>
                    <a:pt x="6" y="1"/>
                  </a:lnTo>
                  <a:lnTo>
                    <a:pt x="5" y="1"/>
                  </a:lnTo>
                  <a:lnTo>
                    <a:pt x="6" y="0"/>
                  </a:lnTo>
                  <a:lnTo>
                    <a:pt x="6" y="1"/>
                  </a:lnTo>
                  <a:lnTo>
                    <a:pt x="5" y="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82" name="Freeform 66"/>
            <p:cNvSpPr>
              <a:spLocks/>
            </p:cNvSpPr>
            <p:nvPr/>
          </p:nvSpPr>
          <p:spPr bwMode="auto">
            <a:xfrm>
              <a:off x="4933" y="3109"/>
              <a:ext cx="149" cy="17"/>
            </a:xfrm>
            <a:custGeom>
              <a:avLst/>
              <a:gdLst>
                <a:gd name="T0" fmla="*/ 146 w 149"/>
                <a:gd name="T1" fmla="*/ 15 h 17"/>
                <a:gd name="T2" fmla="*/ 147 w 149"/>
                <a:gd name="T3" fmla="*/ 16 h 17"/>
                <a:gd name="T4" fmla="*/ 132 w 149"/>
                <a:gd name="T5" fmla="*/ 16 h 17"/>
                <a:gd name="T6" fmla="*/ 117 w 149"/>
                <a:gd name="T7" fmla="*/ 15 h 17"/>
                <a:gd name="T8" fmla="*/ 104 w 149"/>
                <a:gd name="T9" fmla="*/ 15 h 17"/>
                <a:gd name="T10" fmla="*/ 90 w 149"/>
                <a:gd name="T11" fmla="*/ 14 h 17"/>
                <a:gd name="T12" fmla="*/ 78 w 149"/>
                <a:gd name="T13" fmla="*/ 13 h 17"/>
                <a:gd name="T14" fmla="*/ 67 w 149"/>
                <a:gd name="T15" fmla="*/ 12 h 17"/>
                <a:gd name="T16" fmla="*/ 55 w 149"/>
                <a:gd name="T17" fmla="*/ 11 h 17"/>
                <a:gd name="T18" fmla="*/ 45 w 149"/>
                <a:gd name="T19" fmla="*/ 9 h 17"/>
                <a:gd name="T20" fmla="*/ 37 w 149"/>
                <a:gd name="T21" fmla="*/ 9 h 17"/>
                <a:gd name="T22" fmla="*/ 29 w 149"/>
                <a:gd name="T23" fmla="*/ 7 h 17"/>
                <a:gd name="T24" fmla="*/ 21 w 149"/>
                <a:gd name="T25" fmla="*/ 6 h 17"/>
                <a:gd name="T26" fmla="*/ 15 w 149"/>
                <a:gd name="T27" fmla="*/ 5 h 17"/>
                <a:gd name="T28" fmla="*/ 10 w 149"/>
                <a:gd name="T29" fmla="*/ 4 h 17"/>
                <a:gd name="T30" fmla="*/ 6 w 149"/>
                <a:gd name="T31" fmla="*/ 2 h 17"/>
                <a:gd name="T32" fmla="*/ 2 w 149"/>
                <a:gd name="T33" fmla="*/ 1 h 17"/>
                <a:gd name="T34" fmla="*/ 0 w 149"/>
                <a:gd name="T35" fmla="*/ 1 h 17"/>
                <a:gd name="T36" fmla="*/ 1 w 149"/>
                <a:gd name="T37" fmla="*/ 0 h 17"/>
                <a:gd name="T38" fmla="*/ 3 w 149"/>
                <a:gd name="T39" fmla="*/ 0 h 17"/>
                <a:gd name="T40" fmla="*/ 6 w 149"/>
                <a:gd name="T41" fmla="*/ 1 h 17"/>
                <a:gd name="T42" fmla="*/ 11 w 149"/>
                <a:gd name="T43" fmla="*/ 2 h 17"/>
                <a:gd name="T44" fmla="*/ 16 w 149"/>
                <a:gd name="T45" fmla="*/ 3 h 17"/>
                <a:gd name="T46" fmla="*/ 22 w 149"/>
                <a:gd name="T47" fmla="*/ 4 h 17"/>
                <a:gd name="T48" fmla="*/ 29 w 149"/>
                <a:gd name="T49" fmla="*/ 6 h 17"/>
                <a:gd name="T50" fmla="*/ 37 w 149"/>
                <a:gd name="T51" fmla="*/ 7 h 17"/>
                <a:gd name="T52" fmla="*/ 45 w 149"/>
                <a:gd name="T53" fmla="*/ 8 h 17"/>
                <a:gd name="T54" fmla="*/ 56 w 149"/>
                <a:gd name="T55" fmla="*/ 9 h 17"/>
                <a:gd name="T56" fmla="*/ 67 w 149"/>
                <a:gd name="T57" fmla="*/ 10 h 17"/>
                <a:gd name="T58" fmla="*/ 78 w 149"/>
                <a:gd name="T59" fmla="*/ 12 h 17"/>
                <a:gd name="T60" fmla="*/ 90 w 149"/>
                <a:gd name="T61" fmla="*/ 12 h 17"/>
                <a:gd name="T62" fmla="*/ 104 w 149"/>
                <a:gd name="T63" fmla="*/ 13 h 17"/>
                <a:gd name="T64" fmla="*/ 117 w 149"/>
                <a:gd name="T65" fmla="*/ 14 h 17"/>
                <a:gd name="T66" fmla="*/ 132 w 149"/>
                <a:gd name="T67" fmla="*/ 15 h 17"/>
                <a:gd name="T68" fmla="*/ 147 w 149"/>
                <a:gd name="T69" fmla="*/ 15 h 17"/>
                <a:gd name="T70" fmla="*/ 148 w 149"/>
                <a:gd name="T71" fmla="*/ 15 h 17"/>
                <a:gd name="T72" fmla="*/ 147 w 149"/>
                <a:gd name="T73" fmla="*/ 15 h 17"/>
                <a:gd name="T74" fmla="*/ 148 w 149"/>
                <a:gd name="T75" fmla="*/ 15 h 17"/>
                <a:gd name="T76" fmla="*/ 148 w 149"/>
                <a:gd name="T77" fmla="*/ 16 h 17"/>
                <a:gd name="T78" fmla="*/ 147 w 149"/>
                <a:gd name="T79" fmla="*/ 16 h 17"/>
                <a:gd name="T80" fmla="*/ 146 w 149"/>
                <a:gd name="T81" fmla="*/ 15 h 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17"/>
                <a:gd name="T125" fmla="*/ 149 w 149"/>
                <a:gd name="T126" fmla="*/ 17 h 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17">
                  <a:moveTo>
                    <a:pt x="146" y="15"/>
                  </a:moveTo>
                  <a:lnTo>
                    <a:pt x="147" y="16"/>
                  </a:lnTo>
                  <a:lnTo>
                    <a:pt x="132" y="16"/>
                  </a:lnTo>
                  <a:lnTo>
                    <a:pt x="117" y="15"/>
                  </a:lnTo>
                  <a:lnTo>
                    <a:pt x="104" y="15"/>
                  </a:lnTo>
                  <a:lnTo>
                    <a:pt x="90" y="14"/>
                  </a:lnTo>
                  <a:lnTo>
                    <a:pt x="78" y="13"/>
                  </a:lnTo>
                  <a:lnTo>
                    <a:pt x="67" y="12"/>
                  </a:lnTo>
                  <a:lnTo>
                    <a:pt x="55" y="11"/>
                  </a:lnTo>
                  <a:lnTo>
                    <a:pt x="45" y="9"/>
                  </a:lnTo>
                  <a:lnTo>
                    <a:pt x="37" y="9"/>
                  </a:lnTo>
                  <a:lnTo>
                    <a:pt x="29" y="7"/>
                  </a:lnTo>
                  <a:lnTo>
                    <a:pt x="21" y="6"/>
                  </a:lnTo>
                  <a:lnTo>
                    <a:pt x="15" y="5"/>
                  </a:lnTo>
                  <a:lnTo>
                    <a:pt x="10" y="4"/>
                  </a:lnTo>
                  <a:lnTo>
                    <a:pt x="6" y="2"/>
                  </a:lnTo>
                  <a:lnTo>
                    <a:pt x="2" y="1"/>
                  </a:lnTo>
                  <a:lnTo>
                    <a:pt x="0" y="1"/>
                  </a:lnTo>
                  <a:lnTo>
                    <a:pt x="1" y="0"/>
                  </a:lnTo>
                  <a:lnTo>
                    <a:pt x="3" y="0"/>
                  </a:lnTo>
                  <a:lnTo>
                    <a:pt x="6" y="1"/>
                  </a:lnTo>
                  <a:lnTo>
                    <a:pt x="11" y="2"/>
                  </a:lnTo>
                  <a:lnTo>
                    <a:pt x="16" y="3"/>
                  </a:lnTo>
                  <a:lnTo>
                    <a:pt x="22" y="4"/>
                  </a:lnTo>
                  <a:lnTo>
                    <a:pt x="29" y="6"/>
                  </a:lnTo>
                  <a:lnTo>
                    <a:pt x="37" y="7"/>
                  </a:lnTo>
                  <a:lnTo>
                    <a:pt x="45" y="8"/>
                  </a:lnTo>
                  <a:lnTo>
                    <a:pt x="56" y="9"/>
                  </a:lnTo>
                  <a:lnTo>
                    <a:pt x="67" y="10"/>
                  </a:lnTo>
                  <a:lnTo>
                    <a:pt x="78" y="12"/>
                  </a:lnTo>
                  <a:lnTo>
                    <a:pt x="90" y="12"/>
                  </a:lnTo>
                  <a:lnTo>
                    <a:pt x="104" y="13"/>
                  </a:lnTo>
                  <a:lnTo>
                    <a:pt x="117" y="14"/>
                  </a:lnTo>
                  <a:lnTo>
                    <a:pt x="132" y="15"/>
                  </a:lnTo>
                  <a:lnTo>
                    <a:pt x="147" y="15"/>
                  </a:lnTo>
                  <a:lnTo>
                    <a:pt x="148" y="15"/>
                  </a:lnTo>
                  <a:lnTo>
                    <a:pt x="147" y="15"/>
                  </a:lnTo>
                  <a:lnTo>
                    <a:pt x="148" y="15"/>
                  </a:lnTo>
                  <a:lnTo>
                    <a:pt x="148" y="16"/>
                  </a:lnTo>
                  <a:lnTo>
                    <a:pt x="147" y="16"/>
                  </a:lnTo>
                  <a:lnTo>
                    <a:pt x="146" y="1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83" name="Freeform 67"/>
            <p:cNvSpPr>
              <a:spLocks/>
            </p:cNvSpPr>
            <p:nvPr/>
          </p:nvSpPr>
          <p:spPr bwMode="auto">
            <a:xfrm>
              <a:off x="5039" y="3131"/>
              <a:ext cx="43" cy="142"/>
            </a:xfrm>
            <a:custGeom>
              <a:avLst/>
              <a:gdLst>
                <a:gd name="T0" fmla="*/ 0 w 43"/>
                <a:gd name="T1" fmla="*/ 141 h 142"/>
                <a:gd name="T2" fmla="*/ 2 w 43"/>
                <a:gd name="T3" fmla="*/ 133 h 142"/>
                <a:gd name="T4" fmla="*/ 4 w 43"/>
                <a:gd name="T5" fmla="*/ 124 h 142"/>
                <a:gd name="T6" fmla="*/ 7 w 43"/>
                <a:gd name="T7" fmla="*/ 115 h 142"/>
                <a:gd name="T8" fmla="*/ 11 w 43"/>
                <a:gd name="T9" fmla="*/ 106 h 142"/>
                <a:gd name="T10" fmla="*/ 13 w 43"/>
                <a:gd name="T11" fmla="*/ 96 h 142"/>
                <a:gd name="T12" fmla="*/ 17 w 43"/>
                <a:gd name="T13" fmla="*/ 87 h 142"/>
                <a:gd name="T14" fmla="*/ 20 w 43"/>
                <a:gd name="T15" fmla="*/ 76 h 142"/>
                <a:gd name="T16" fmla="*/ 24 w 43"/>
                <a:gd name="T17" fmla="*/ 67 h 142"/>
                <a:gd name="T18" fmla="*/ 28 w 43"/>
                <a:gd name="T19" fmla="*/ 57 h 142"/>
                <a:gd name="T20" fmla="*/ 31 w 43"/>
                <a:gd name="T21" fmla="*/ 48 h 142"/>
                <a:gd name="T22" fmla="*/ 33 w 43"/>
                <a:gd name="T23" fmla="*/ 38 h 142"/>
                <a:gd name="T24" fmla="*/ 36 w 43"/>
                <a:gd name="T25" fmla="*/ 30 h 142"/>
                <a:gd name="T26" fmla="*/ 38 w 43"/>
                <a:gd name="T27" fmla="*/ 21 h 142"/>
                <a:gd name="T28" fmla="*/ 39 w 43"/>
                <a:gd name="T29" fmla="*/ 14 h 142"/>
                <a:gd name="T30" fmla="*/ 40 w 43"/>
                <a:gd name="T31" fmla="*/ 7 h 142"/>
                <a:gd name="T32" fmla="*/ 40 w 43"/>
                <a:gd name="T33" fmla="*/ 0 h 142"/>
                <a:gd name="T34" fmla="*/ 42 w 43"/>
                <a:gd name="T35" fmla="*/ 0 h 142"/>
                <a:gd name="T36" fmla="*/ 42 w 43"/>
                <a:gd name="T37" fmla="*/ 7 h 142"/>
                <a:gd name="T38" fmla="*/ 41 w 43"/>
                <a:gd name="T39" fmla="*/ 14 h 142"/>
                <a:gd name="T40" fmla="*/ 40 w 43"/>
                <a:gd name="T41" fmla="*/ 22 h 142"/>
                <a:gd name="T42" fmla="*/ 38 w 43"/>
                <a:gd name="T43" fmla="*/ 30 h 142"/>
                <a:gd name="T44" fmla="*/ 35 w 43"/>
                <a:gd name="T45" fmla="*/ 39 h 142"/>
                <a:gd name="T46" fmla="*/ 32 w 43"/>
                <a:gd name="T47" fmla="*/ 48 h 142"/>
                <a:gd name="T48" fmla="*/ 29 w 43"/>
                <a:gd name="T49" fmla="*/ 58 h 142"/>
                <a:gd name="T50" fmla="*/ 26 w 43"/>
                <a:gd name="T51" fmla="*/ 67 h 142"/>
                <a:gd name="T52" fmla="*/ 22 w 43"/>
                <a:gd name="T53" fmla="*/ 77 h 142"/>
                <a:gd name="T54" fmla="*/ 18 w 43"/>
                <a:gd name="T55" fmla="*/ 87 h 142"/>
                <a:gd name="T56" fmla="*/ 15 w 43"/>
                <a:gd name="T57" fmla="*/ 97 h 142"/>
                <a:gd name="T58" fmla="*/ 11 w 43"/>
                <a:gd name="T59" fmla="*/ 106 h 142"/>
                <a:gd name="T60" fmla="*/ 9 w 43"/>
                <a:gd name="T61" fmla="*/ 115 h 142"/>
                <a:gd name="T62" fmla="*/ 6 w 43"/>
                <a:gd name="T63" fmla="*/ 125 h 142"/>
                <a:gd name="T64" fmla="*/ 4 w 43"/>
                <a:gd name="T65" fmla="*/ 133 h 142"/>
                <a:gd name="T66" fmla="*/ 2 w 43"/>
                <a:gd name="T67" fmla="*/ 141 h 142"/>
                <a:gd name="T68" fmla="*/ 0 w 43"/>
                <a:gd name="T69" fmla="*/ 141 h 1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142"/>
                <a:gd name="T107" fmla="*/ 43 w 43"/>
                <a:gd name="T108" fmla="*/ 142 h 1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142">
                  <a:moveTo>
                    <a:pt x="0" y="141"/>
                  </a:moveTo>
                  <a:lnTo>
                    <a:pt x="2" y="133"/>
                  </a:lnTo>
                  <a:lnTo>
                    <a:pt x="4" y="124"/>
                  </a:lnTo>
                  <a:lnTo>
                    <a:pt x="7" y="115"/>
                  </a:lnTo>
                  <a:lnTo>
                    <a:pt x="11" y="106"/>
                  </a:lnTo>
                  <a:lnTo>
                    <a:pt x="13" y="96"/>
                  </a:lnTo>
                  <a:lnTo>
                    <a:pt x="17" y="87"/>
                  </a:lnTo>
                  <a:lnTo>
                    <a:pt x="20" y="76"/>
                  </a:lnTo>
                  <a:lnTo>
                    <a:pt x="24" y="67"/>
                  </a:lnTo>
                  <a:lnTo>
                    <a:pt x="28" y="57"/>
                  </a:lnTo>
                  <a:lnTo>
                    <a:pt x="31" y="48"/>
                  </a:lnTo>
                  <a:lnTo>
                    <a:pt x="33" y="38"/>
                  </a:lnTo>
                  <a:lnTo>
                    <a:pt x="36" y="30"/>
                  </a:lnTo>
                  <a:lnTo>
                    <a:pt x="38" y="21"/>
                  </a:lnTo>
                  <a:lnTo>
                    <a:pt x="39" y="14"/>
                  </a:lnTo>
                  <a:lnTo>
                    <a:pt x="40" y="7"/>
                  </a:lnTo>
                  <a:lnTo>
                    <a:pt x="40" y="0"/>
                  </a:lnTo>
                  <a:lnTo>
                    <a:pt x="42" y="0"/>
                  </a:lnTo>
                  <a:lnTo>
                    <a:pt x="42" y="7"/>
                  </a:lnTo>
                  <a:lnTo>
                    <a:pt x="41" y="14"/>
                  </a:lnTo>
                  <a:lnTo>
                    <a:pt x="40" y="22"/>
                  </a:lnTo>
                  <a:lnTo>
                    <a:pt x="38" y="30"/>
                  </a:lnTo>
                  <a:lnTo>
                    <a:pt x="35" y="39"/>
                  </a:lnTo>
                  <a:lnTo>
                    <a:pt x="32" y="48"/>
                  </a:lnTo>
                  <a:lnTo>
                    <a:pt x="29" y="58"/>
                  </a:lnTo>
                  <a:lnTo>
                    <a:pt x="26" y="67"/>
                  </a:lnTo>
                  <a:lnTo>
                    <a:pt x="22" y="77"/>
                  </a:lnTo>
                  <a:lnTo>
                    <a:pt x="18" y="87"/>
                  </a:lnTo>
                  <a:lnTo>
                    <a:pt x="15" y="97"/>
                  </a:lnTo>
                  <a:lnTo>
                    <a:pt x="11" y="106"/>
                  </a:lnTo>
                  <a:lnTo>
                    <a:pt x="9" y="115"/>
                  </a:lnTo>
                  <a:lnTo>
                    <a:pt x="6" y="125"/>
                  </a:lnTo>
                  <a:lnTo>
                    <a:pt x="4" y="133"/>
                  </a:lnTo>
                  <a:lnTo>
                    <a:pt x="2" y="141"/>
                  </a:lnTo>
                  <a:lnTo>
                    <a:pt x="0" y="14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84" name="Freeform 68"/>
            <p:cNvSpPr>
              <a:spLocks/>
            </p:cNvSpPr>
            <p:nvPr/>
          </p:nvSpPr>
          <p:spPr bwMode="auto">
            <a:xfrm>
              <a:off x="5015" y="3278"/>
              <a:ext cx="21" cy="152"/>
            </a:xfrm>
            <a:custGeom>
              <a:avLst/>
              <a:gdLst>
                <a:gd name="T0" fmla="*/ 0 w 21"/>
                <a:gd name="T1" fmla="*/ 149 h 152"/>
                <a:gd name="T2" fmla="*/ 0 w 21"/>
                <a:gd name="T3" fmla="*/ 150 h 152"/>
                <a:gd name="T4" fmla="*/ 0 w 21"/>
                <a:gd name="T5" fmla="*/ 139 h 152"/>
                <a:gd name="T6" fmla="*/ 0 w 21"/>
                <a:gd name="T7" fmla="*/ 129 h 152"/>
                <a:gd name="T8" fmla="*/ 1 w 21"/>
                <a:gd name="T9" fmla="*/ 119 h 152"/>
                <a:gd name="T10" fmla="*/ 2 w 21"/>
                <a:gd name="T11" fmla="*/ 109 h 152"/>
                <a:gd name="T12" fmla="*/ 3 w 21"/>
                <a:gd name="T13" fmla="*/ 99 h 152"/>
                <a:gd name="T14" fmla="*/ 3 w 21"/>
                <a:gd name="T15" fmla="*/ 90 h 152"/>
                <a:gd name="T16" fmla="*/ 4 w 21"/>
                <a:gd name="T17" fmla="*/ 81 h 152"/>
                <a:gd name="T18" fmla="*/ 5 w 21"/>
                <a:gd name="T19" fmla="*/ 71 h 152"/>
                <a:gd name="T20" fmla="*/ 7 w 21"/>
                <a:gd name="T21" fmla="*/ 63 h 152"/>
                <a:gd name="T22" fmla="*/ 8 w 21"/>
                <a:gd name="T23" fmla="*/ 54 h 152"/>
                <a:gd name="T24" fmla="*/ 10 w 21"/>
                <a:gd name="T25" fmla="*/ 46 h 152"/>
                <a:gd name="T26" fmla="*/ 11 w 21"/>
                <a:gd name="T27" fmla="*/ 37 h 152"/>
                <a:gd name="T28" fmla="*/ 13 w 21"/>
                <a:gd name="T29" fmla="*/ 28 h 152"/>
                <a:gd name="T30" fmla="*/ 15 w 21"/>
                <a:gd name="T31" fmla="*/ 19 h 152"/>
                <a:gd name="T32" fmla="*/ 17 w 21"/>
                <a:gd name="T33" fmla="*/ 9 h 152"/>
                <a:gd name="T34" fmla="*/ 18 w 21"/>
                <a:gd name="T35" fmla="*/ 0 h 152"/>
                <a:gd name="T36" fmla="*/ 20 w 21"/>
                <a:gd name="T37" fmla="*/ 0 h 152"/>
                <a:gd name="T38" fmla="*/ 18 w 21"/>
                <a:gd name="T39" fmla="*/ 10 h 152"/>
                <a:gd name="T40" fmla="*/ 17 w 21"/>
                <a:gd name="T41" fmla="*/ 19 h 152"/>
                <a:gd name="T42" fmla="*/ 15 w 21"/>
                <a:gd name="T43" fmla="*/ 28 h 152"/>
                <a:gd name="T44" fmla="*/ 13 w 21"/>
                <a:gd name="T45" fmla="*/ 37 h 152"/>
                <a:gd name="T46" fmla="*/ 11 w 21"/>
                <a:gd name="T47" fmla="*/ 46 h 152"/>
                <a:gd name="T48" fmla="*/ 10 w 21"/>
                <a:gd name="T49" fmla="*/ 55 h 152"/>
                <a:gd name="T50" fmla="*/ 8 w 21"/>
                <a:gd name="T51" fmla="*/ 63 h 152"/>
                <a:gd name="T52" fmla="*/ 7 w 21"/>
                <a:gd name="T53" fmla="*/ 72 h 152"/>
                <a:gd name="T54" fmla="*/ 6 w 21"/>
                <a:gd name="T55" fmla="*/ 82 h 152"/>
                <a:gd name="T56" fmla="*/ 5 w 21"/>
                <a:gd name="T57" fmla="*/ 91 h 152"/>
                <a:gd name="T58" fmla="*/ 4 w 21"/>
                <a:gd name="T59" fmla="*/ 99 h 152"/>
                <a:gd name="T60" fmla="*/ 3 w 21"/>
                <a:gd name="T61" fmla="*/ 109 h 152"/>
                <a:gd name="T62" fmla="*/ 3 w 21"/>
                <a:gd name="T63" fmla="*/ 119 h 152"/>
                <a:gd name="T64" fmla="*/ 2 w 21"/>
                <a:gd name="T65" fmla="*/ 129 h 152"/>
                <a:gd name="T66" fmla="*/ 2 w 21"/>
                <a:gd name="T67" fmla="*/ 139 h 152"/>
                <a:gd name="T68" fmla="*/ 2 w 21"/>
                <a:gd name="T69" fmla="*/ 150 h 152"/>
                <a:gd name="T70" fmla="*/ 1 w 21"/>
                <a:gd name="T71" fmla="*/ 151 h 152"/>
                <a:gd name="T72" fmla="*/ 2 w 21"/>
                <a:gd name="T73" fmla="*/ 150 h 152"/>
                <a:gd name="T74" fmla="*/ 1 w 21"/>
                <a:gd name="T75" fmla="*/ 151 h 152"/>
                <a:gd name="T76" fmla="*/ 0 w 21"/>
                <a:gd name="T77" fmla="*/ 151 h 152"/>
                <a:gd name="T78" fmla="*/ 0 w 21"/>
                <a:gd name="T79" fmla="*/ 150 h 152"/>
                <a:gd name="T80" fmla="*/ 0 w 21"/>
                <a:gd name="T81" fmla="*/ 149 h 1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
                <a:gd name="T124" fmla="*/ 0 h 152"/>
                <a:gd name="T125" fmla="*/ 21 w 21"/>
                <a:gd name="T126" fmla="*/ 152 h 1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 h="152">
                  <a:moveTo>
                    <a:pt x="0" y="149"/>
                  </a:moveTo>
                  <a:lnTo>
                    <a:pt x="0" y="150"/>
                  </a:lnTo>
                  <a:lnTo>
                    <a:pt x="0" y="139"/>
                  </a:lnTo>
                  <a:lnTo>
                    <a:pt x="0" y="129"/>
                  </a:lnTo>
                  <a:lnTo>
                    <a:pt x="1" y="119"/>
                  </a:lnTo>
                  <a:lnTo>
                    <a:pt x="2" y="109"/>
                  </a:lnTo>
                  <a:lnTo>
                    <a:pt x="3" y="99"/>
                  </a:lnTo>
                  <a:lnTo>
                    <a:pt x="3" y="90"/>
                  </a:lnTo>
                  <a:lnTo>
                    <a:pt x="4" y="81"/>
                  </a:lnTo>
                  <a:lnTo>
                    <a:pt x="5" y="71"/>
                  </a:lnTo>
                  <a:lnTo>
                    <a:pt x="7" y="63"/>
                  </a:lnTo>
                  <a:lnTo>
                    <a:pt x="8" y="54"/>
                  </a:lnTo>
                  <a:lnTo>
                    <a:pt x="10" y="46"/>
                  </a:lnTo>
                  <a:lnTo>
                    <a:pt x="11" y="37"/>
                  </a:lnTo>
                  <a:lnTo>
                    <a:pt x="13" y="28"/>
                  </a:lnTo>
                  <a:lnTo>
                    <a:pt x="15" y="19"/>
                  </a:lnTo>
                  <a:lnTo>
                    <a:pt x="17" y="9"/>
                  </a:lnTo>
                  <a:lnTo>
                    <a:pt x="18" y="0"/>
                  </a:lnTo>
                  <a:lnTo>
                    <a:pt x="20" y="0"/>
                  </a:lnTo>
                  <a:lnTo>
                    <a:pt x="18" y="10"/>
                  </a:lnTo>
                  <a:lnTo>
                    <a:pt x="17" y="19"/>
                  </a:lnTo>
                  <a:lnTo>
                    <a:pt x="15" y="28"/>
                  </a:lnTo>
                  <a:lnTo>
                    <a:pt x="13" y="37"/>
                  </a:lnTo>
                  <a:lnTo>
                    <a:pt x="11" y="46"/>
                  </a:lnTo>
                  <a:lnTo>
                    <a:pt x="10" y="55"/>
                  </a:lnTo>
                  <a:lnTo>
                    <a:pt x="8" y="63"/>
                  </a:lnTo>
                  <a:lnTo>
                    <a:pt x="7" y="72"/>
                  </a:lnTo>
                  <a:lnTo>
                    <a:pt x="6" y="82"/>
                  </a:lnTo>
                  <a:lnTo>
                    <a:pt x="5" y="91"/>
                  </a:lnTo>
                  <a:lnTo>
                    <a:pt x="4" y="99"/>
                  </a:lnTo>
                  <a:lnTo>
                    <a:pt x="3" y="109"/>
                  </a:lnTo>
                  <a:lnTo>
                    <a:pt x="3" y="119"/>
                  </a:lnTo>
                  <a:lnTo>
                    <a:pt x="2" y="129"/>
                  </a:lnTo>
                  <a:lnTo>
                    <a:pt x="2" y="139"/>
                  </a:lnTo>
                  <a:lnTo>
                    <a:pt x="2" y="150"/>
                  </a:lnTo>
                  <a:lnTo>
                    <a:pt x="1" y="151"/>
                  </a:lnTo>
                  <a:lnTo>
                    <a:pt x="2" y="150"/>
                  </a:lnTo>
                  <a:lnTo>
                    <a:pt x="1" y="151"/>
                  </a:lnTo>
                  <a:lnTo>
                    <a:pt x="0" y="151"/>
                  </a:lnTo>
                  <a:lnTo>
                    <a:pt x="0" y="150"/>
                  </a:lnTo>
                  <a:lnTo>
                    <a:pt x="0" y="149"/>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85" name="Freeform 69"/>
            <p:cNvSpPr>
              <a:spLocks/>
            </p:cNvSpPr>
            <p:nvPr/>
          </p:nvSpPr>
          <p:spPr bwMode="auto">
            <a:xfrm>
              <a:off x="4882" y="3433"/>
              <a:ext cx="128" cy="107"/>
            </a:xfrm>
            <a:custGeom>
              <a:avLst/>
              <a:gdLst>
                <a:gd name="T0" fmla="*/ 0 w 128"/>
                <a:gd name="T1" fmla="*/ 104 h 107"/>
                <a:gd name="T2" fmla="*/ 0 w 128"/>
                <a:gd name="T3" fmla="*/ 105 h 107"/>
                <a:gd name="T4" fmla="*/ 8 w 128"/>
                <a:gd name="T5" fmla="*/ 100 h 107"/>
                <a:gd name="T6" fmla="*/ 16 w 128"/>
                <a:gd name="T7" fmla="*/ 95 h 107"/>
                <a:gd name="T8" fmla="*/ 23 w 128"/>
                <a:gd name="T9" fmla="*/ 89 h 107"/>
                <a:gd name="T10" fmla="*/ 31 w 128"/>
                <a:gd name="T11" fmla="*/ 82 h 107"/>
                <a:gd name="T12" fmla="*/ 39 w 128"/>
                <a:gd name="T13" fmla="*/ 75 h 107"/>
                <a:gd name="T14" fmla="*/ 47 w 128"/>
                <a:gd name="T15" fmla="*/ 68 h 107"/>
                <a:gd name="T16" fmla="*/ 55 w 128"/>
                <a:gd name="T17" fmla="*/ 61 h 107"/>
                <a:gd name="T18" fmla="*/ 63 w 128"/>
                <a:gd name="T19" fmla="*/ 54 h 107"/>
                <a:gd name="T20" fmla="*/ 70 w 128"/>
                <a:gd name="T21" fmla="*/ 47 h 107"/>
                <a:gd name="T22" fmla="*/ 79 w 128"/>
                <a:gd name="T23" fmla="*/ 40 h 107"/>
                <a:gd name="T24" fmla="*/ 86 w 128"/>
                <a:gd name="T25" fmla="*/ 32 h 107"/>
                <a:gd name="T26" fmla="*/ 94 w 128"/>
                <a:gd name="T27" fmla="*/ 25 h 107"/>
                <a:gd name="T28" fmla="*/ 103 w 128"/>
                <a:gd name="T29" fmla="*/ 18 h 107"/>
                <a:gd name="T30" fmla="*/ 110 w 128"/>
                <a:gd name="T31" fmla="*/ 12 h 107"/>
                <a:gd name="T32" fmla="*/ 119 w 128"/>
                <a:gd name="T33" fmla="*/ 6 h 107"/>
                <a:gd name="T34" fmla="*/ 126 w 128"/>
                <a:gd name="T35" fmla="*/ 0 h 107"/>
                <a:gd name="T36" fmla="*/ 127 w 128"/>
                <a:gd name="T37" fmla="*/ 2 h 107"/>
                <a:gd name="T38" fmla="*/ 120 w 128"/>
                <a:gd name="T39" fmla="*/ 7 h 107"/>
                <a:gd name="T40" fmla="*/ 111 w 128"/>
                <a:gd name="T41" fmla="*/ 13 h 107"/>
                <a:gd name="T42" fmla="*/ 104 w 128"/>
                <a:gd name="T43" fmla="*/ 20 h 107"/>
                <a:gd name="T44" fmla="*/ 97 w 128"/>
                <a:gd name="T45" fmla="*/ 26 h 107"/>
                <a:gd name="T46" fmla="*/ 88 w 128"/>
                <a:gd name="T47" fmla="*/ 34 h 107"/>
                <a:gd name="T48" fmla="*/ 80 w 128"/>
                <a:gd name="T49" fmla="*/ 41 h 107"/>
                <a:gd name="T50" fmla="*/ 72 w 128"/>
                <a:gd name="T51" fmla="*/ 49 h 107"/>
                <a:gd name="T52" fmla="*/ 64 w 128"/>
                <a:gd name="T53" fmla="*/ 55 h 107"/>
                <a:gd name="T54" fmla="*/ 57 w 128"/>
                <a:gd name="T55" fmla="*/ 63 h 107"/>
                <a:gd name="T56" fmla="*/ 48 w 128"/>
                <a:gd name="T57" fmla="*/ 70 h 107"/>
                <a:gd name="T58" fmla="*/ 41 w 128"/>
                <a:gd name="T59" fmla="*/ 77 h 107"/>
                <a:gd name="T60" fmla="*/ 33 w 128"/>
                <a:gd name="T61" fmla="*/ 84 h 107"/>
                <a:gd name="T62" fmla="*/ 25 w 128"/>
                <a:gd name="T63" fmla="*/ 90 h 107"/>
                <a:gd name="T64" fmla="*/ 17 w 128"/>
                <a:gd name="T65" fmla="*/ 96 h 107"/>
                <a:gd name="T66" fmla="*/ 8 w 128"/>
                <a:gd name="T67" fmla="*/ 102 h 107"/>
                <a:gd name="T68" fmla="*/ 1 w 128"/>
                <a:gd name="T69" fmla="*/ 106 h 107"/>
                <a:gd name="T70" fmla="*/ 0 w 128"/>
                <a:gd name="T71" fmla="*/ 104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8"/>
                <a:gd name="T109" fmla="*/ 0 h 107"/>
                <a:gd name="T110" fmla="*/ 128 w 128"/>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8" h="107">
                  <a:moveTo>
                    <a:pt x="0" y="104"/>
                  </a:moveTo>
                  <a:lnTo>
                    <a:pt x="0" y="105"/>
                  </a:lnTo>
                  <a:lnTo>
                    <a:pt x="8" y="100"/>
                  </a:lnTo>
                  <a:lnTo>
                    <a:pt x="16" y="95"/>
                  </a:lnTo>
                  <a:lnTo>
                    <a:pt x="23" y="89"/>
                  </a:lnTo>
                  <a:lnTo>
                    <a:pt x="31" y="82"/>
                  </a:lnTo>
                  <a:lnTo>
                    <a:pt x="39" y="75"/>
                  </a:lnTo>
                  <a:lnTo>
                    <a:pt x="47" y="68"/>
                  </a:lnTo>
                  <a:lnTo>
                    <a:pt x="55" y="61"/>
                  </a:lnTo>
                  <a:lnTo>
                    <a:pt x="63" y="54"/>
                  </a:lnTo>
                  <a:lnTo>
                    <a:pt x="70" y="47"/>
                  </a:lnTo>
                  <a:lnTo>
                    <a:pt x="79" y="40"/>
                  </a:lnTo>
                  <a:lnTo>
                    <a:pt x="86" y="32"/>
                  </a:lnTo>
                  <a:lnTo>
                    <a:pt x="94" y="25"/>
                  </a:lnTo>
                  <a:lnTo>
                    <a:pt x="103" y="18"/>
                  </a:lnTo>
                  <a:lnTo>
                    <a:pt x="110" y="12"/>
                  </a:lnTo>
                  <a:lnTo>
                    <a:pt x="119" y="6"/>
                  </a:lnTo>
                  <a:lnTo>
                    <a:pt x="126" y="0"/>
                  </a:lnTo>
                  <a:lnTo>
                    <a:pt x="127" y="2"/>
                  </a:lnTo>
                  <a:lnTo>
                    <a:pt x="120" y="7"/>
                  </a:lnTo>
                  <a:lnTo>
                    <a:pt x="111" y="13"/>
                  </a:lnTo>
                  <a:lnTo>
                    <a:pt x="104" y="20"/>
                  </a:lnTo>
                  <a:lnTo>
                    <a:pt x="97" y="26"/>
                  </a:lnTo>
                  <a:lnTo>
                    <a:pt x="88" y="34"/>
                  </a:lnTo>
                  <a:lnTo>
                    <a:pt x="80" y="41"/>
                  </a:lnTo>
                  <a:lnTo>
                    <a:pt x="72" y="49"/>
                  </a:lnTo>
                  <a:lnTo>
                    <a:pt x="64" y="55"/>
                  </a:lnTo>
                  <a:lnTo>
                    <a:pt x="57" y="63"/>
                  </a:lnTo>
                  <a:lnTo>
                    <a:pt x="48" y="70"/>
                  </a:lnTo>
                  <a:lnTo>
                    <a:pt x="41" y="77"/>
                  </a:lnTo>
                  <a:lnTo>
                    <a:pt x="33" y="84"/>
                  </a:lnTo>
                  <a:lnTo>
                    <a:pt x="25" y="90"/>
                  </a:lnTo>
                  <a:lnTo>
                    <a:pt x="17" y="96"/>
                  </a:lnTo>
                  <a:lnTo>
                    <a:pt x="8" y="102"/>
                  </a:lnTo>
                  <a:lnTo>
                    <a:pt x="1" y="106"/>
                  </a:lnTo>
                  <a:lnTo>
                    <a:pt x="0" y="104"/>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86" name="Freeform 70"/>
            <p:cNvSpPr>
              <a:spLocks/>
            </p:cNvSpPr>
            <p:nvPr/>
          </p:nvSpPr>
          <p:spPr bwMode="auto">
            <a:xfrm>
              <a:off x="4777" y="3543"/>
              <a:ext cx="100" cy="12"/>
            </a:xfrm>
            <a:custGeom>
              <a:avLst/>
              <a:gdLst>
                <a:gd name="T0" fmla="*/ 2 w 100"/>
                <a:gd name="T1" fmla="*/ 8 h 12"/>
                <a:gd name="T2" fmla="*/ 2 w 100"/>
                <a:gd name="T3" fmla="*/ 8 h 12"/>
                <a:gd name="T4" fmla="*/ 4 w 100"/>
                <a:gd name="T5" fmla="*/ 8 h 12"/>
                <a:gd name="T6" fmla="*/ 8 w 100"/>
                <a:gd name="T7" fmla="*/ 9 h 12"/>
                <a:gd name="T8" fmla="*/ 12 w 100"/>
                <a:gd name="T9" fmla="*/ 10 h 12"/>
                <a:gd name="T10" fmla="*/ 18 w 100"/>
                <a:gd name="T11" fmla="*/ 10 h 12"/>
                <a:gd name="T12" fmla="*/ 24 w 100"/>
                <a:gd name="T13" fmla="*/ 10 h 12"/>
                <a:gd name="T14" fmla="*/ 31 w 100"/>
                <a:gd name="T15" fmla="*/ 10 h 12"/>
                <a:gd name="T16" fmla="*/ 38 w 100"/>
                <a:gd name="T17" fmla="*/ 9 h 12"/>
                <a:gd name="T18" fmla="*/ 46 w 100"/>
                <a:gd name="T19" fmla="*/ 9 h 12"/>
                <a:gd name="T20" fmla="*/ 55 w 100"/>
                <a:gd name="T21" fmla="*/ 8 h 12"/>
                <a:gd name="T22" fmla="*/ 62 w 100"/>
                <a:gd name="T23" fmla="*/ 7 h 12"/>
                <a:gd name="T24" fmla="*/ 70 w 100"/>
                <a:gd name="T25" fmla="*/ 6 h 12"/>
                <a:gd name="T26" fmla="*/ 78 w 100"/>
                <a:gd name="T27" fmla="*/ 5 h 12"/>
                <a:gd name="T28" fmla="*/ 86 w 100"/>
                <a:gd name="T29" fmla="*/ 3 h 12"/>
                <a:gd name="T30" fmla="*/ 92 w 100"/>
                <a:gd name="T31" fmla="*/ 2 h 12"/>
                <a:gd name="T32" fmla="*/ 98 w 100"/>
                <a:gd name="T33" fmla="*/ 0 h 12"/>
                <a:gd name="T34" fmla="*/ 99 w 100"/>
                <a:gd name="T35" fmla="*/ 1 h 12"/>
                <a:gd name="T36" fmla="*/ 93 w 100"/>
                <a:gd name="T37" fmla="*/ 3 h 12"/>
                <a:gd name="T38" fmla="*/ 86 w 100"/>
                <a:gd name="T39" fmla="*/ 5 h 12"/>
                <a:gd name="T40" fmla="*/ 78 w 100"/>
                <a:gd name="T41" fmla="*/ 6 h 12"/>
                <a:gd name="T42" fmla="*/ 71 w 100"/>
                <a:gd name="T43" fmla="*/ 8 h 12"/>
                <a:gd name="T44" fmla="*/ 63 w 100"/>
                <a:gd name="T45" fmla="*/ 8 h 12"/>
                <a:gd name="T46" fmla="*/ 55 w 100"/>
                <a:gd name="T47" fmla="*/ 10 h 12"/>
                <a:gd name="T48" fmla="*/ 46 w 100"/>
                <a:gd name="T49" fmla="*/ 10 h 12"/>
                <a:gd name="T50" fmla="*/ 38 w 100"/>
                <a:gd name="T51" fmla="*/ 10 h 12"/>
                <a:gd name="T52" fmla="*/ 31 w 100"/>
                <a:gd name="T53" fmla="*/ 11 h 12"/>
                <a:gd name="T54" fmla="*/ 24 w 100"/>
                <a:gd name="T55" fmla="*/ 11 h 12"/>
                <a:gd name="T56" fmla="*/ 18 w 100"/>
                <a:gd name="T57" fmla="*/ 11 h 12"/>
                <a:gd name="T58" fmla="*/ 12 w 100"/>
                <a:gd name="T59" fmla="*/ 10 h 12"/>
                <a:gd name="T60" fmla="*/ 7 w 100"/>
                <a:gd name="T61" fmla="*/ 10 h 12"/>
                <a:gd name="T62" fmla="*/ 4 w 100"/>
                <a:gd name="T63" fmla="*/ 10 h 12"/>
                <a:gd name="T64" fmla="*/ 1 w 100"/>
                <a:gd name="T65" fmla="*/ 9 h 12"/>
                <a:gd name="T66" fmla="*/ 0 w 100"/>
                <a:gd name="T67" fmla="*/ 8 h 12"/>
                <a:gd name="T68" fmla="*/ 0 w 100"/>
                <a:gd name="T69" fmla="*/ 7 h 12"/>
                <a:gd name="T70" fmla="*/ 0 w 100"/>
                <a:gd name="T71" fmla="*/ 8 h 12"/>
                <a:gd name="T72" fmla="*/ 0 w 100"/>
                <a:gd name="T73" fmla="*/ 7 h 12"/>
                <a:gd name="T74" fmla="*/ 1 w 100"/>
                <a:gd name="T75" fmla="*/ 7 h 12"/>
                <a:gd name="T76" fmla="*/ 2 w 100"/>
                <a:gd name="T77" fmla="*/ 7 h 12"/>
                <a:gd name="T78" fmla="*/ 2 w 100"/>
                <a:gd name="T79" fmla="*/ 8 h 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0"/>
                <a:gd name="T121" fmla="*/ 0 h 12"/>
                <a:gd name="T122" fmla="*/ 100 w 100"/>
                <a:gd name="T123" fmla="*/ 12 h 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0" h="12">
                  <a:moveTo>
                    <a:pt x="2" y="8"/>
                  </a:moveTo>
                  <a:lnTo>
                    <a:pt x="2" y="8"/>
                  </a:lnTo>
                  <a:lnTo>
                    <a:pt x="4" y="8"/>
                  </a:lnTo>
                  <a:lnTo>
                    <a:pt x="8" y="9"/>
                  </a:lnTo>
                  <a:lnTo>
                    <a:pt x="12" y="10"/>
                  </a:lnTo>
                  <a:lnTo>
                    <a:pt x="18" y="10"/>
                  </a:lnTo>
                  <a:lnTo>
                    <a:pt x="24" y="10"/>
                  </a:lnTo>
                  <a:lnTo>
                    <a:pt x="31" y="10"/>
                  </a:lnTo>
                  <a:lnTo>
                    <a:pt x="38" y="9"/>
                  </a:lnTo>
                  <a:lnTo>
                    <a:pt x="46" y="9"/>
                  </a:lnTo>
                  <a:lnTo>
                    <a:pt x="55" y="8"/>
                  </a:lnTo>
                  <a:lnTo>
                    <a:pt x="62" y="7"/>
                  </a:lnTo>
                  <a:lnTo>
                    <a:pt x="70" y="6"/>
                  </a:lnTo>
                  <a:lnTo>
                    <a:pt x="78" y="5"/>
                  </a:lnTo>
                  <a:lnTo>
                    <a:pt x="86" y="3"/>
                  </a:lnTo>
                  <a:lnTo>
                    <a:pt x="92" y="2"/>
                  </a:lnTo>
                  <a:lnTo>
                    <a:pt x="98" y="0"/>
                  </a:lnTo>
                  <a:lnTo>
                    <a:pt x="99" y="1"/>
                  </a:lnTo>
                  <a:lnTo>
                    <a:pt x="93" y="3"/>
                  </a:lnTo>
                  <a:lnTo>
                    <a:pt x="86" y="5"/>
                  </a:lnTo>
                  <a:lnTo>
                    <a:pt x="78" y="6"/>
                  </a:lnTo>
                  <a:lnTo>
                    <a:pt x="71" y="8"/>
                  </a:lnTo>
                  <a:lnTo>
                    <a:pt x="63" y="8"/>
                  </a:lnTo>
                  <a:lnTo>
                    <a:pt x="55" y="10"/>
                  </a:lnTo>
                  <a:lnTo>
                    <a:pt x="46" y="10"/>
                  </a:lnTo>
                  <a:lnTo>
                    <a:pt x="38" y="10"/>
                  </a:lnTo>
                  <a:lnTo>
                    <a:pt x="31" y="11"/>
                  </a:lnTo>
                  <a:lnTo>
                    <a:pt x="24" y="11"/>
                  </a:lnTo>
                  <a:lnTo>
                    <a:pt x="18" y="11"/>
                  </a:lnTo>
                  <a:lnTo>
                    <a:pt x="12" y="10"/>
                  </a:lnTo>
                  <a:lnTo>
                    <a:pt x="7" y="10"/>
                  </a:lnTo>
                  <a:lnTo>
                    <a:pt x="4" y="10"/>
                  </a:lnTo>
                  <a:lnTo>
                    <a:pt x="1" y="9"/>
                  </a:lnTo>
                  <a:lnTo>
                    <a:pt x="0" y="8"/>
                  </a:lnTo>
                  <a:lnTo>
                    <a:pt x="0" y="7"/>
                  </a:lnTo>
                  <a:lnTo>
                    <a:pt x="0" y="8"/>
                  </a:lnTo>
                  <a:lnTo>
                    <a:pt x="0" y="7"/>
                  </a:lnTo>
                  <a:lnTo>
                    <a:pt x="1" y="7"/>
                  </a:lnTo>
                  <a:lnTo>
                    <a:pt x="2" y="7"/>
                  </a:lnTo>
                  <a:lnTo>
                    <a:pt x="2" y="8"/>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87" name="Freeform 71"/>
            <p:cNvSpPr>
              <a:spLocks/>
            </p:cNvSpPr>
            <p:nvPr/>
          </p:nvSpPr>
          <p:spPr bwMode="auto">
            <a:xfrm>
              <a:off x="4777" y="3534"/>
              <a:ext cx="26" cy="16"/>
            </a:xfrm>
            <a:custGeom>
              <a:avLst/>
              <a:gdLst>
                <a:gd name="T0" fmla="*/ 25 w 26"/>
                <a:gd name="T1" fmla="*/ 1 h 16"/>
                <a:gd name="T2" fmla="*/ 22 w 26"/>
                <a:gd name="T3" fmla="*/ 2 h 16"/>
                <a:gd name="T4" fmla="*/ 19 w 26"/>
                <a:gd name="T5" fmla="*/ 4 h 16"/>
                <a:gd name="T6" fmla="*/ 16 w 26"/>
                <a:gd name="T7" fmla="*/ 5 h 16"/>
                <a:gd name="T8" fmla="*/ 12 w 26"/>
                <a:gd name="T9" fmla="*/ 8 h 16"/>
                <a:gd name="T10" fmla="*/ 9 w 26"/>
                <a:gd name="T11" fmla="*/ 9 h 16"/>
                <a:gd name="T12" fmla="*/ 6 w 26"/>
                <a:gd name="T13" fmla="*/ 11 h 16"/>
                <a:gd name="T14" fmla="*/ 3 w 26"/>
                <a:gd name="T15" fmla="*/ 14 h 16"/>
                <a:gd name="T16" fmla="*/ 2 w 26"/>
                <a:gd name="T17" fmla="*/ 15 h 16"/>
                <a:gd name="T18" fmla="*/ 0 w 26"/>
                <a:gd name="T19" fmla="*/ 14 h 16"/>
                <a:gd name="T20" fmla="*/ 2 w 26"/>
                <a:gd name="T21" fmla="*/ 12 h 16"/>
                <a:gd name="T22" fmla="*/ 5 w 26"/>
                <a:gd name="T23" fmla="*/ 10 h 16"/>
                <a:gd name="T24" fmla="*/ 8 w 26"/>
                <a:gd name="T25" fmla="*/ 8 h 16"/>
                <a:gd name="T26" fmla="*/ 11 w 26"/>
                <a:gd name="T27" fmla="*/ 6 h 16"/>
                <a:gd name="T28" fmla="*/ 15 w 26"/>
                <a:gd name="T29" fmla="*/ 5 h 16"/>
                <a:gd name="T30" fmla="*/ 18 w 26"/>
                <a:gd name="T31" fmla="*/ 3 h 16"/>
                <a:gd name="T32" fmla="*/ 22 w 26"/>
                <a:gd name="T33" fmla="*/ 2 h 16"/>
                <a:gd name="T34" fmla="*/ 24 w 26"/>
                <a:gd name="T35" fmla="*/ 0 h 16"/>
                <a:gd name="T36" fmla="*/ 25 w 26"/>
                <a:gd name="T37" fmla="*/ 0 h 16"/>
                <a:gd name="T38" fmla="*/ 25 w 26"/>
                <a:gd name="T39" fmla="*/ 1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6"/>
                <a:gd name="T62" fmla="*/ 26 w 26"/>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6">
                  <a:moveTo>
                    <a:pt x="25" y="1"/>
                  </a:moveTo>
                  <a:lnTo>
                    <a:pt x="22" y="2"/>
                  </a:lnTo>
                  <a:lnTo>
                    <a:pt x="19" y="4"/>
                  </a:lnTo>
                  <a:lnTo>
                    <a:pt x="16" y="5"/>
                  </a:lnTo>
                  <a:lnTo>
                    <a:pt x="12" y="8"/>
                  </a:lnTo>
                  <a:lnTo>
                    <a:pt x="9" y="9"/>
                  </a:lnTo>
                  <a:lnTo>
                    <a:pt x="6" y="11"/>
                  </a:lnTo>
                  <a:lnTo>
                    <a:pt x="3" y="14"/>
                  </a:lnTo>
                  <a:lnTo>
                    <a:pt x="2" y="15"/>
                  </a:lnTo>
                  <a:lnTo>
                    <a:pt x="0" y="14"/>
                  </a:lnTo>
                  <a:lnTo>
                    <a:pt x="2" y="12"/>
                  </a:lnTo>
                  <a:lnTo>
                    <a:pt x="5" y="10"/>
                  </a:lnTo>
                  <a:lnTo>
                    <a:pt x="8" y="8"/>
                  </a:lnTo>
                  <a:lnTo>
                    <a:pt x="11" y="6"/>
                  </a:lnTo>
                  <a:lnTo>
                    <a:pt x="15" y="5"/>
                  </a:lnTo>
                  <a:lnTo>
                    <a:pt x="18" y="3"/>
                  </a:lnTo>
                  <a:lnTo>
                    <a:pt x="22" y="2"/>
                  </a:lnTo>
                  <a:lnTo>
                    <a:pt x="24" y="0"/>
                  </a:lnTo>
                  <a:lnTo>
                    <a:pt x="25" y="0"/>
                  </a:lnTo>
                  <a:lnTo>
                    <a:pt x="25"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88" name="Freeform 72"/>
            <p:cNvSpPr>
              <a:spLocks/>
            </p:cNvSpPr>
            <p:nvPr/>
          </p:nvSpPr>
          <p:spPr bwMode="auto">
            <a:xfrm>
              <a:off x="5066" y="1476"/>
              <a:ext cx="49" cy="73"/>
            </a:xfrm>
            <a:custGeom>
              <a:avLst/>
              <a:gdLst>
                <a:gd name="T0" fmla="*/ 0 w 49"/>
                <a:gd name="T1" fmla="*/ 71 h 73"/>
                <a:gd name="T2" fmla="*/ 1 w 49"/>
                <a:gd name="T3" fmla="*/ 70 h 73"/>
                <a:gd name="T4" fmla="*/ 5 w 49"/>
                <a:gd name="T5" fmla="*/ 68 h 73"/>
                <a:gd name="T6" fmla="*/ 8 w 49"/>
                <a:gd name="T7" fmla="*/ 66 h 73"/>
                <a:gd name="T8" fmla="*/ 12 w 49"/>
                <a:gd name="T9" fmla="*/ 64 h 73"/>
                <a:gd name="T10" fmla="*/ 15 w 49"/>
                <a:gd name="T11" fmla="*/ 61 h 73"/>
                <a:gd name="T12" fmla="*/ 18 w 49"/>
                <a:gd name="T13" fmla="*/ 59 h 73"/>
                <a:gd name="T14" fmla="*/ 22 w 49"/>
                <a:gd name="T15" fmla="*/ 56 h 73"/>
                <a:gd name="T16" fmla="*/ 25 w 49"/>
                <a:gd name="T17" fmla="*/ 52 h 73"/>
                <a:gd name="T18" fmla="*/ 29 w 49"/>
                <a:gd name="T19" fmla="*/ 49 h 73"/>
                <a:gd name="T20" fmla="*/ 32 w 49"/>
                <a:gd name="T21" fmla="*/ 44 h 73"/>
                <a:gd name="T22" fmla="*/ 35 w 49"/>
                <a:gd name="T23" fmla="*/ 39 h 73"/>
                <a:gd name="T24" fmla="*/ 37 w 49"/>
                <a:gd name="T25" fmla="*/ 35 h 73"/>
                <a:gd name="T26" fmla="*/ 40 w 49"/>
                <a:gd name="T27" fmla="*/ 29 h 73"/>
                <a:gd name="T28" fmla="*/ 42 w 49"/>
                <a:gd name="T29" fmla="*/ 23 h 73"/>
                <a:gd name="T30" fmla="*/ 44 w 49"/>
                <a:gd name="T31" fmla="*/ 15 h 73"/>
                <a:gd name="T32" fmla="*/ 45 w 49"/>
                <a:gd name="T33" fmla="*/ 8 h 73"/>
                <a:gd name="T34" fmla="*/ 46 w 49"/>
                <a:gd name="T35" fmla="*/ 0 h 73"/>
                <a:gd name="T36" fmla="*/ 48 w 49"/>
                <a:gd name="T37" fmla="*/ 0 h 73"/>
                <a:gd name="T38" fmla="*/ 47 w 49"/>
                <a:gd name="T39" fmla="*/ 9 h 73"/>
                <a:gd name="T40" fmla="*/ 46 w 49"/>
                <a:gd name="T41" fmla="*/ 16 h 73"/>
                <a:gd name="T42" fmla="*/ 44 w 49"/>
                <a:gd name="T43" fmla="*/ 23 h 73"/>
                <a:gd name="T44" fmla="*/ 42 w 49"/>
                <a:gd name="T45" fmla="*/ 30 h 73"/>
                <a:gd name="T46" fmla="*/ 39 w 49"/>
                <a:gd name="T47" fmla="*/ 36 h 73"/>
                <a:gd name="T48" fmla="*/ 36 w 49"/>
                <a:gd name="T49" fmla="*/ 40 h 73"/>
                <a:gd name="T50" fmla="*/ 34 w 49"/>
                <a:gd name="T51" fmla="*/ 45 h 73"/>
                <a:gd name="T52" fmla="*/ 31 w 49"/>
                <a:gd name="T53" fmla="*/ 50 h 73"/>
                <a:gd name="T54" fmla="*/ 27 w 49"/>
                <a:gd name="T55" fmla="*/ 54 h 73"/>
                <a:gd name="T56" fmla="*/ 23 w 49"/>
                <a:gd name="T57" fmla="*/ 58 h 73"/>
                <a:gd name="T58" fmla="*/ 19 w 49"/>
                <a:gd name="T59" fmla="*/ 60 h 73"/>
                <a:gd name="T60" fmla="*/ 15 w 49"/>
                <a:gd name="T61" fmla="*/ 63 h 73"/>
                <a:gd name="T62" fmla="*/ 12 w 49"/>
                <a:gd name="T63" fmla="*/ 65 h 73"/>
                <a:gd name="T64" fmla="*/ 9 w 49"/>
                <a:gd name="T65" fmla="*/ 67 h 73"/>
                <a:gd name="T66" fmla="*/ 5 w 49"/>
                <a:gd name="T67" fmla="*/ 70 h 73"/>
                <a:gd name="T68" fmla="*/ 2 w 49"/>
                <a:gd name="T69" fmla="*/ 72 h 73"/>
                <a:gd name="T70" fmla="*/ 2 w 49"/>
                <a:gd name="T71" fmla="*/ 71 h 73"/>
                <a:gd name="T72" fmla="*/ 2 w 49"/>
                <a:gd name="T73" fmla="*/ 72 h 73"/>
                <a:gd name="T74" fmla="*/ 1 w 49"/>
                <a:gd name="T75" fmla="*/ 72 h 73"/>
                <a:gd name="T76" fmla="*/ 0 w 49"/>
                <a:gd name="T77" fmla="*/ 71 h 73"/>
                <a:gd name="T78" fmla="*/ 0 w 49"/>
                <a:gd name="T79" fmla="*/ 70 h 73"/>
                <a:gd name="T80" fmla="*/ 1 w 49"/>
                <a:gd name="T81" fmla="*/ 70 h 73"/>
                <a:gd name="T82" fmla="*/ 0 w 49"/>
                <a:gd name="T83" fmla="*/ 71 h 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73"/>
                <a:gd name="T128" fmla="*/ 49 w 49"/>
                <a:gd name="T129" fmla="*/ 73 h 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73">
                  <a:moveTo>
                    <a:pt x="0" y="71"/>
                  </a:moveTo>
                  <a:lnTo>
                    <a:pt x="1" y="70"/>
                  </a:lnTo>
                  <a:lnTo>
                    <a:pt x="5" y="68"/>
                  </a:lnTo>
                  <a:lnTo>
                    <a:pt x="8" y="66"/>
                  </a:lnTo>
                  <a:lnTo>
                    <a:pt x="12" y="64"/>
                  </a:lnTo>
                  <a:lnTo>
                    <a:pt x="15" y="61"/>
                  </a:lnTo>
                  <a:lnTo>
                    <a:pt x="18" y="59"/>
                  </a:lnTo>
                  <a:lnTo>
                    <a:pt x="22" y="56"/>
                  </a:lnTo>
                  <a:lnTo>
                    <a:pt x="25" y="52"/>
                  </a:lnTo>
                  <a:lnTo>
                    <a:pt x="29" y="49"/>
                  </a:lnTo>
                  <a:lnTo>
                    <a:pt x="32" y="44"/>
                  </a:lnTo>
                  <a:lnTo>
                    <a:pt x="35" y="39"/>
                  </a:lnTo>
                  <a:lnTo>
                    <a:pt x="37" y="35"/>
                  </a:lnTo>
                  <a:lnTo>
                    <a:pt x="40" y="29"/>
                  </a:lnTo>
                  <a:lnTo>
                    <a:pt x="42" y="23"/>
                  </a:lnTo>
                  <a:lnTo>
                    <a:pt x="44" y="15"/>
                  </a:lnTo>
                  <a:lnTo>
                    <a:pt x="45" y="8"/>
                  </a:lnTo>
                  <a:lnTo>
                    <a:pt x="46" y="0"/>
                  </a:lnTo>
                  <a:lnTo>
                    <a:pt x="48" y="0"/>
                  </a:lnTo>
                  <a:lnTo>
                    <a:pt x="47" y="9"/>
                  </a:lnTo>
                  <a:lnTo>
                    <a:pt x="46" y="16"/>
                  </a:lnTo>
                  <a:lnTo>
                    <a:pt x="44" y="23"/>
                  </a:lnTo>
                  <a:lnTo>
                    <a:pt x="42" y="30"/>
                  </a:lnTo>
                  <a:lnTo>
                    <a:pt x="39" y="36"/>
                  </a:lnTo>
                  <a:lnTo>
                    <a:pt x="36" y="40"/>
                  </a:lnTo>
                  <a:lnTo>
                    <a:pt x="34" y="45"/>
                  </a:lnTo>
                  <a:lnTo>
                    <a:pt x="31" y="50"/>
                  </a:lnTo>
                  <a:lnTo>
                    <a:pt x="27" y="54"/>
                  </a:lnTo>
                  <a:lnTo>
                    <a:pt x="23" y="58"/>
                  </a:lnTo>
                  <a:lnTo>
                    <a:pt x="19" y="60"/>
                  </a:lnTo>
                  <a:lnTo>
                    <a:pt x="15" y="63"/>
                  </a:lnTo>
                  <a:lnTo>
                    <a:pt x="12" y="65"/>
                  </a:lnTo>
                  <a:lnTo>
                    <a:pt x="9" y="67"/>
                  </a:lnTo>
                  <a:lnTo>
                    <a:pt x="5" y="70"/>
                  </a:lnTo>
                  <a:lnTo>
                    <a:pt x="2" y="72"/>
                  </a:lnTo>
                  <a:lnTo>
                    <a:pt x="2" y="71"/>
                  </a:lnTo>
                  <a:lnTo>
                    <a:pt x="2" y="72"/>
                  </a:lnTo>
                  <a:lnTo>
                    <a:pt x="1" y="72"/>
                  </a:lnTo>
                  <a:lnTo>
                    <a:pt x="0" y="71"/>
                  </a:lnTo>
                  <a:lnTo>
                    <a:pt x="0" y="70"/>
                  </a:lnTo>
                  <a:lnTo>
                    <a:pt x="1" y="70"/>
                  </a:lnTo>
                  <a:lnTo>
                    <a:pt x="0" y="7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89" name="Freeform 73"/>
            <p:cNvSpPr>
              <a:spLocks/>
            </p:cNvSpPr>
            <p:nvPr/>
          </p:nvSpPr>
          <p:spPr bwMode="auto">
            <a:xfrm>
              <a:off x="5066" y="1553"/>
              <a:ext cx="37" cy="147"/>
            </a:xfrm>
            <a:custGeom>
              <a:avLst/>
              <a:gdLst>
                <a:gd name="T0" fmla="*/ 34 w 37"/>
                <a:gd name="T1" fmla="*/ 146 h 147"/>
                <a:gd name="T2" fmla="*/ 28 w 37"/>
                <a:gd name="T3" fmla="*/ 141 h 147"/>
                <a:gd name="T4" fmla="*/ 22 w 37"/>
                <a:gd name="T5" fmla="*/ 135 h 147"/>
                <a:gd name="T6" fmla="*/ 18 w 37"/>
                <a:gd name="T7" fmla="*/ 128 h 147"/>
                <a:gd name="T8" fmla="*/ 13 w 37"/>
                <a:gd name="T9" fmla="*/ 120 h 147"/>
                <a:gd name="T10" fmla="*/ 10 w 37"/>
                <a:gd name="T11" fmla="*/ 111 h 147"/>
                <a:gd name="T12" fmla="*/ 7 w 37"/>
                <a:gd name="T13" fmla="*/ 102 h 147"/>
                <a:gd name="T14" fmla="*/ 5 w 37"/>
                <a:gd name="T15" fmla="*/ 92 h 147"/>
                <a:gd name="T16" fmla="*/ 4 w 37"/>
                <a:gd name="T17" fmla="*/ 82 h 147"/>
                <a:gd name="T18" fmla="*/ 2 w 37"/>
                <a:gd name="T19" fmla="*/ 70 h 147"/>
                <a:gd name="T20" fmla="*/ 1 w 37"/>
                <a:gd name="T21" fmla="*/ 60 h 147"/>
                <a:gd name="T22" fmla="*/ 1 w 37"/>
                <a:gd name="T23" fmla="*/ 49 h 147"/>
                <a:gd name="T24" fmla="*/ 0 w 37"/>
                <a:gd name="T25" fmla="*/ 39 h 147"/>
                <a:gd name="T26" fmla="*/ 0 w 37"/>
                <a:gd name="T27" fmla="*/ 28 h 147"/>
                <a:gd name="T28" fmla="*/ 0 w 37"/>
                <a:gd name="T29" fmla="*/ 18 h 147"/>
                <a:gd name="T30" fmla="*/ 0 w 37"/>
                <a:gd name="T31" fmla="*/ 9 h 147"/>
                <a:gd name="T32" fmla="*/ 0 w 37"/>
                <a:gd name="T33" fmla="*/ 0 h 147"/>
                <a:gd name="T34" fmla="*/ 2 w 37"/>
                <a:gd name="T35" fmla="*/ 0 h 147"/>
                <a:gd name="T36" fmla="*/ 2 w 37"/>
                <a:gd name="T37" fmla="*/ 9 h 147"/>
                <a:gd name="T38" fmla="*/ 2 w 37"/>
                <a:gd name="T39" fmla="*/ 18 h 147"/>
                <a:gd name="T40" fmla="*/ 2 w 37"/>
                <a:gd name="T41" fmla="*/ 28 h 147"/>
                <a:gd name="T42" fmla="*/ 2 w 37"/>
                <a:gd name="T43" fmla="*/ 39 h 147"/>
                <a:gd name="T44" fmla="*/ 3 w 37"/>
                <a:gd name="T45" fmla="*/ 49 h 147"/>
                <a:gd name="T46" fmla="*/ 3 w 37"/>
                <a:gd name="T47" fmla="*/ 60 h 147"/>
                <a:gd name="T48" fmla="*/ 4 w 37"/>
                <a:gd name="T49" fmla="*/ 70 h 147"/>
                <a:gd name="T50" fmla="*/ 5 w 37"/>
                <a:gd name="T51" fmla="*/ 81 h 147"/>
                <a:gd name="T52" fmla="*/ 6 w 37"/>
                <a:gd name="T53" fmla="*/ 92 h 147"/>
                <a:gd name="T54" fmla="*/ 9 w 37"/>
                <a:gd name="T55" fmla="*/ 101 h 147"/>
                <a:gd name="T56" fmla="*/ 12 w 37"/>
                <a:gd name="T57" fmla="*/ 110 h 147"/>
                <a:gd name="T58" fmla="*/ 15 w 37"/>
                <a:gd name="T59" fmla="*/ 119 h 147"/>
                <a:gd name="T60" fmla="*/ 18 w 37"/>
                <a:gd name="T61" fmla="*/ 127 h 147"/>
                <a:gd name="T62" fmla="*/ 24 w 37"/>
                <a:gd name="T63" fmla="*/ 134 h 147"/>
                <a:gd name="T64" fmla="*/ 29 w 37"/>
                <a:gd name="T65" fmla="*/ 140 h 147"/>
                <a:gd name="T66" fmla="*/ 35 w 37"/>
                <a:gd name="T67" fmla="*/ 145 h 147"/>
                <a:gd name="T68" fmla="*/ 36 w 37"/>
                <a:gd name="T69" fmla="*/ 145 h 147"/>
                <a:gd name="T70" fmla="*/ 35 w 37"/>
                <a:gd name="T71" fmla="*/ 146 h 147"/>
                <a:gd name="T72" fmla="*/ 34 w 37"/>
                <a:gd name="T73" fmla="*/ 146 h 1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147"/>
                <a:gd name="T113" fmla="*/ 37 w 37"/>
                <a:gd name="T114" fmla="*/ 147 h 1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147">
                  <a:moveTo>
                    <a:pt x="34" y="146"/>
                  </a:moveTo>
                  <a:lnTo>
                    <a:pt x="28" y="141"/>
                  </a:lnTo>
                  <a:lnTo>
                    <a:pt x="22" y="135"/>
                  </a:lnTo>
                  <a:lnTo>
                    <a:pt x="18" y="128"/>
                  </a:lnTo>
                  <a:lnTo>
                    <a:pt x="13" y="120"/>
                  </a:lnTo>
                  <a:lnTo>
                    <a:pt x="10" y="111"/>
                  </a:lnTo>
                  <a:lnTo>
                    <a:pt x="7" y="102"/>
                  </a:lnTo>
                  <a:lnTo>
                    <a:pt x="5" y="92"/>
                  </a:lnTo>
                  <a:lnTo>
                    <a:pt x="4" y="82"/>
                  </a:lnTo>
                  <a:lnTo>
                    <a:pt x="2" y="70"/>
                  </a:lnTo>
                  <a:lnTo>
                    <a:pt x="1" y="60"/>
                  </a:lnTo>
                  <a:lnTo>
                    <a:pt x="1" y="49"/>
                  </a:lnTo>
                  <a:lnTo>
                    <a:pt x="0" y="39"/>
                  </a:lnTo>
                  <a:lnTo>
                    <a:pt x="0" y="28"/>
                  </a:lnTo>
                  <a:lnTo>
                    <a:pt x="0" y="18"/>
                  </a:lnTo>
                  <a:lnTo>
                    <a:pt x="0" y="9"/>
                  </a:lnTo>
                  <a:lnTo>
                    <a:pt x="0" y="0"/>
                  </a:lnTo>
                  <a:lnTo>
                    <a:pt x="2" y="0"/>
                  </a:lnTo>
                  <a:lnTo>
                    <a:pt x="2" y="9"/>
                  </a:lnTo>
                  <a:lnTo>
                    <a:pt x="2" y="18"/>
                  </a:lnTo>
                  <a:lnTo>
                    <a:pt x="2" y="28"/>
                  </a:lnTo>
                  <a:lnTo>
                    <a:pt x="2" y="39"/>
                  </a:lnTo>
                  <a:lnTo>
                    <a:pt x="3" y="49"/>
                  </a:lnTo>
                  <a:lnTo>
                    <a:pt x="3" y="60"/>
                  </a:lnTo>
                  <a:lnTo>
                    <a:pt x="4" y="70"/>
                  </a:lnTo>
                  <a:lnTo>
                    <a:pt x="5" y="81"/>
                  </a:lnTo>
                  <a:lnTo>
                    <a:pt x="6" y="92"/>
                  </a:lnTo>
                  <a:lnTo>
                    <a:pt x="9" y="101"/>
                  </a:lnTo>
                  <a:lnTo>
                    <a:pt x="12" y="110"/>
                  </a:lnTo>
                  <a:lnTo>
                    <a:pt x="15" y="119"/>
                  </a:lnTo>
                  <a:lnTo>
                    <a:pt x="18" y="127"/>
                  </a:lnTo>
                  <a:lnTo>
                    <a:pt x="24" y="134"/>
                  </a:lnTo>
                  <a:lnTo>
                    <a:pt x="29" y="140"/>
                  </a:lnTo>
                  <a:lnTo>
                    <a:pt x="35" y="145"/>
                  </a:lnTo>
                  <a:lnTo>
                    <a:pt x="36" y="145"/>
                  </a:lnTo>
                  <a:lnTo>
                    <a:pt x="35" y="146"/>
                  </a:lnTo>
                  <a:lnTo>
                    <a:pt x="34" y="146"/>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90" name="Freeform 74"/>
            <p:cNvSpPr>
              <a:spLocks/>
            </p:cNvSpPr>
            <p:nvPr/>
          </p:nvSpPr>
          <p:spPr bwMode="auto">
            <a:xfrm>
              <a:off x="5107" y="1704"/>
              <a:ext cx="18" cy="6"/>
            </a:xfrm>
            <a:custGeom>
              <a:avLst/>
              <a:gdLst>
                <a:gd name="T0" fmla="*/ 15 w 18"/>
                <a:gd name="T1" fmla="*/ 5 h 6"/>
                <a:gd name="T2" fmla="*/ 16 w 18"/>
                <a:gd name="T3" fmla="*/ 5 h 6"/>
                <a:gd name="T4" fmla="*/ 13 w 18"/>
                <a:gd name="T5" fmla="*/ 4 h 6"/>
                <a:gd name="T6" fmla="*/ 11 w 18"/>
                <a:gd name="T7" fmla="*/ 3 h 6"/>
                <a:gd name="T8" fmla="*/ 9 w 18"/>
                <a:gd name="T9" fmla="*/ 3 h 6"/>
                <a:gd name="T10" fmla="*/ 8 w 18"/>
                <a:gd name="T11" fmla="*/ 3 h 6"/>
                <a:gd name="T12" fmla="*/ 5 w 18"/>
                <a:gd name="T13" fmla="*/ 2 h 6"/>
                <a:gd name="T14" fmla="*/ 5 w 18"/>
                <a:gd name="T15" fmla="*/ 2 h 6"/>
                <a:gd name="T16" fmla="*/ 2 w 18"/>
                <a:gd name="T17" fmla="*/ 1 h 6"/>
                <a:gd name="T18" fmla="*/ 0 w 18"/>
                <a:gd name="T19" fmla="*/ 0 h 6"/>
                <a:gd name="T20" fmla="*/ 1 w 18"/>
                <a:gd name="T21" fmla="*/ 0 h 6"/>
                <a:gd name="T22" fmla="*/ 3 w 18"/>
                <a:gd name="T23" fmla="*/ 0 h 6"/>
                <a:gd name="T24" fmla="*/ 5 w 18"/>
                <a:gd name="T25" fmla="*/ 1 h 6"/>
                <a:gd name="T26" fmla="*/ 6 w 18"/>
                <a:gd name="T27" fmla="*/ 1 h 6"/>
                <a:gd name="T28" fmla="*/ 8 w 18"/>
                <a:gd name="T29" fmla="*/ 2 h 6"/>
                <a:gd name="T30" fmla="*/ 9 w 18"/>
                <a:gd name="T31" fmla="*/ 2 h 6"/>
                <a:gd name="T32" fmla="*/ 11 w 18"/>
                <a:gd name="T33" fmla="*/ 2 h 6"/>
                <a:gd name="T34" fmla="*/ 14 w 18"/>
                <a:gd name="T35" fmla="*/ 3 h 6"/>
                <a:gd name="T36" fmla="*/ 17 w 18"/>
                <a:gd name="T37" fmla="*/ 4 h 6"/>
                <a:gd name="T38" fmla="*/ 17 w 18"/>
                <a:gd name="T39" fmla="*/ 5 h 6"/>
                <a:gd name="T40" fmla="*/ 16 w 18"/>
                <a:gd name="T41" fmla="*/ 5 h 6"/>
                <a:gd name="T42" fmla="*/ 15 w 18"/>
                <a:gd name="T43" fmla="*/ 5 h 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6"/>
                <a:gd name="T68" fmla="*/ 18 w 18"/>
                <a:gd name="T69" fmla="*/ 6 h 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6">
                  <a:moveTo>
                    <a:pt x="15" y="5"/>
                  </a:moveTo>
                  <a:lnTo>
                    <a:pt x="16" y="5"/>
                  </a:lnTo>
                  <a:lnTo>
                    <a:pt x="13" y="4"/>
                  </a:lnTo>
                  <a:lnTo>
                    <a:pt x="11" y="3"/>
                  </a:lnTo>
                  <a:lnTo>
                    <a:pt x="9" y="3"/>
                  </a:lnTo>
                  <a:lnTo>
                    <a:pt x="8" y="3"/>
                  </a:lnTo>
                  <a:lnTo>
                    <a:pt x="5" y="2"/>
                  </a:lnTo>
                  <a:lnTo>
                    <a:pt x="2" y="1"/>
                  </a:lnTo>
                  <a:lnTo>
                    <a:pt x="0" y="0"/>
                  </a:lnTo>
                  <a:lnTo>
                    <a:pt x="1" y="0"/>
                  </a:lnTo>
                  <a:lnTo>
                    <a:pt x="3" y="0"/>
                  </a:lnTo>
                  <a:lnTo>
                    <a:pt x="5" y="1"/>
                  </a:lnTo>
                  <a:lnTo>
                    <a:pt x="6" y="1"/>
                  </a:lnTo>
                  <a:lnTo>
                    <a:pt x="8" y="2"/>
                  </a:lnTo>
                  <a:lnTo>
                    <a:pt x="9" y="2"/>
                  </a:lnTo>
                  <a:lnTo>
                    <a:pt x="11" y="2"/>
                  </a:lnTo>
                  <a:lnTo>
                    <a:pt x="14" y="3"/>
                  </a:lnTo>
                  <a:lnTo>
                    <a:pt x="17" y="4"/>
                  </a:lnTo>
                  <a:lnTo>
                    <a:pt x="17" y="5"/>
                  </a:lnTo>
                  <a:lnTo>
                    <a:pt x="16" y="5"/>
                  </a:lnTo>
                  <a:lnTo>
                    <a:pt x="15" y="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91" name="Freeform 75"/>
            <p:cNvSpPr>
              <a:spLocks/>
            </p:cNvSpPr>
            <p:nvPr/>
          </p:nvSpPr>
          <p:spPr bwMode="auto">
            <a:xfrm>
              <a:off x="5119" y="1714"/>
              <a:ext cx="10" cy="64"/>
            </a:xfrm>
            <a:custGeom>
              <a:avLst/>
              <a:gdLst>
                <a:gd name="T0" fmla="*/ 1 w 10"/>
                <a:gd name="T1" fmla="*/ 63 h 64"/>
                <a:gd name="T2" fmla="*/ 0 w 10"/>
                <a:gd name="T3" fmla="*/ 62 h 64"/>
                <a:gd name="T4" fmla="*/ 0 w 10"/>
                <a:gd name="T5" fmla="*/ 58 h 64"/>
                <a:gd name="T6" fmla="*/ 1 w 10"/>
                <a:gd name="T7" fmla="*/ 55 h 64"/>
                <a:gd name="T8" fmla="*/ 1 w 10"/>
                <a:gd name="T9" fmla="*/ 52 h 64"/>
                <a:gd name="T10" fmla="*/ 2 w 10"/>
                <a:gd name="T11" fmla="*/ 48 h 64"/>
                <a:gd name="T12" fmla="*/ 3 w 10"/>
                <a:gd name="T13" fmla="*/ 44 h 64"/>
                <a:gd name="T14" fmla="*/ 4 w 10"/>
                <a:gd name="T15" fmla="*/ 40 h 64"/>
                <a:gd name="T16" fmla="*/ 5 w 10"/>
                <a:gd name="T17" fmla="*/ 37 h 64"/>
                <a:gd name="T18" fmla="*/ 6 w 10"/>
                <a:gd name="T19" fmla="*/ 32 h 64"/>
                <a:gd name="T20" fmla="*/ 6 w 10"/>
                <a:gd name="T21" fmla="*/ 28 h 64"/>
                <a:gd name="T22" fmla="*/ 7 w 10"/>
                <a:gd name="T23" fmla="*/ 24 h 64"/>
                <a:gd name="T24" fmla="*/ 8 w 10"/>
                <a:gd name="T25" fmla="*/ 20 h 64"/>
                <a:gd name="T26" fmla="*/ 8 w 10"/>
                <a:gd name="T27" fmla="*/ 16 h 64"/>
                <a:gd name="T28" fmla="*/ 8 w 10"/>
                <a:gd name="T29" fmla="*/ 12 h 64"/>
                <a:gd name="T30" fmla="*/ 8 w 10"/>
                <a:gd name="T31" fmla="*/ 8 h 64"/>
                <a:gd name="T32" fmla="*/ 7 w 10"/>
                <a:gd name="T33" fmla="*/ 5 h 64"/>
                <a:gd name="T34" fmla="*/ 6 w 10"/>
                <a:gd name="T35" fmla="*/ 1 h 64"/>
                <a:gd name="T36" fmla="*/ 7 w 10"/>
                <a:gd name="T37" fmla="*/ 0 h 64"/>
                <a:gd name="T38" fmla="*/ 8 w 10"/>
                <a:gd name="T39" fmla="*/ 4 h 64"/>
                <a:gd name="T40" fmla="*/ 9 w 10"/>
                <a:gd name="T41" fmla="*/ 8 h 64"/>
                <a:gd name="T42" fmla="*/ 9 w 10"/>
                <a:gd name="T43" fmla="*/ 12 h 64"/>
                <a:gd name="T44" fmla="*/ 9 w 10"/>
                <a:gd name="T45" fmla="*/ 16 h 64"/>
                <a:gd name="T46" fmla="*/ 9 w 10"/>
                <a:gd name="T47" fmla="*/ 21 h 64"/>
                <a:gd name="T48" fmla="*/ 8 w 10"/>
                <a:gd name="T49" fmla="*/ 24 h 64"/>
                <a:gd name="T50" fmla="*/ 8 w 10"/>
                <a:gd name="T51" fmla="*/ 29 h 64"/>
                <a:gd name="T52" fmla="*/ 7 w 10"/>
                <a:gd name="T53" fmla="*/ 33 h 64"/>
                <a:gd name="T54" fmla="*/ 6 w 10"/>
                <a:gd name="T55" fmla="*/ 37 h 64"/>
                <a:gd name="T56" fmla="*/ 5 w 10"/>
                <a:gd name="T57" fmla="*/ 40 h 64"/>
                <a:gd name="T58" fmla="*/ 5 w 10"/>
                <a:gd name="T59" fmla="*/ 44 h 64"/>
                <a:gd name="T60" fmla="*/ 3 w 10"/>
                <a:gd name="T61" fmla="*/ 49 h 64"/>
                <a:gd name="T62" fmla="*/ 3 w 10"/>
                <a:gd name="T63" fmla="*/ 52 h 64"/>
                <a:gd name="T64" fmla="*/ 2 w 10"/>
                <a:gd name="T65" fmla="*/ 55 h 64"/>
                <a:gd name="T66" fmla="*/ 1 w 10"/>
                <a:gd name="T67" fmla="*/ 59 h 64"/>
                <a:gd name="T68" fmla="*/ 1 w 10"/>
                <a:gd name="T69" fmla="*/ 62 h 64"/>
                <a:gd name="T70" fmla="*/ 1 w 10"/>
                <a:gd name="T71" fmla="*/ 61 h 64"/>
                <a:gd name="T72" fmla="*/ 1 w 10"/>
                <a:gd name="T73" fmla="*/ 62 h 64"/>
                <a:gd name="T74" fmla="*/ 1 w 10"/>
                <a:gd name="T75" fmla="*/ 63 h 64"/>
                <a:gd name="T76" fmla="*/ 1 w 10"/>
                <a:gd name="T77" fmla="*/ 63 h 64"/>
                <a:gd name="T78" fmla="*/ 0 w 10"/>
                <a:gd name="T79" fmla="*/ 63 h 64"/>
                <a:gd name="T80" fmla="*/ 0 w 10"/>
                <a:gd name="T81" fmla="*/ 62 h 64"/>
                <a:gd name="T82" fmla="*/ 1 w 10"/>
                <a:gd name="T83" fmla="*/ 63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
                <a:gd name="T127" fmla="*/ 0 h 64"/>
                <a:gd name="T128" fmla="*/ 10 w 10"/>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 h="64">
                  <a:moveTo>
                    <a:pt x="1" y="63"/>
                  </a:moveTo>
                  <a:lnTo>
                    <a:pt x="0" y="62"/>
                  </a:lnTo>
                  <a:lnTo>
                    <a:pt x="0" y="58"/>
                  </a:lnTo>
                  <a:lnTo>
                    <a:pt x="1" y="55"/>
                  </a:lnTo>
                  <a:lnTo>
                    <a:pt x="1" y="52"/>
                  </a:lnTo>
                  <a:lnTo>
                    <a:pt x="2" y="48"/>
                  </a:lnTo>
                  <a:lnTo>
                    <a:pt x="3" y="44"/>
                  </a:lnTo>
                  <a:lnTo>
                    <a:pt x="4" y="40"/>
                  </a:lnTo>
                  <a:lnTo>
                    <a:pt x="5" y="37"/>
                  </a:lnTo>
                  <a:lnTo>
                    <a:pt x="6" y="32"/>
                  </a:lnTo>
                  <a:lnTo>
                    <a:pt x="6" y="28"/>
                  </a:lnTo>
                  <a:lnTo>
                    <a:pt x="7" y="24"/>
                  </a:lnTo>
                  <a:lnTo>
                    <a:pt x="8" y="20"/>
                  </a:lnTo>
                  <a:lnTo>
                    <a:pt x="8" y="16"/>
                  </a:lnTo>
                  <a:lnTo>
                    <a:pt x="8" y="12"/>
                  </a:lnTo>
                  <a:lnTo>
                    <a:pt x="8" y="8"/>
                  </a:lnTo>
                  <a:lnTo>
                    <a:pt x="7" y="5"/>
                  </a:lnTo>
                  <a:lnTo>
                    <a:pt x="6" y="1"/>
                  </a:lnTo>
                  <a:lnTo>
                    <a:pt x="7" y="0"/>
                  </a:lnTo>
                  <a:lnTo>
                    <a:pt x="8" y="4"/>
                  </a:lnTo>
                  <a:lnTo>
                    <a:pt x="9" y="8"/>
                  </a:lnTo>
                  <a:lnTo>
                    <a:pt x="9" y="12"/>
                  </a:lnTo>
                  <a:lnTo>
                    <a:pt x="9" y="16"/>
                  </a:lnTo>
                  <a:lnTo>
                    <a:pt x="9" y="21"/>
                  </a:lnTo>
                  <a:lnTo>
                    <a:pt x="8" y="24"/>
                  </a:lnTo>
                  <a:lnTo>
                    <a:pt x="8" y="29"/>
                  </a:lnTo>
                  <a:lnTo>
                    <a:pt x="7" y="33"/>
                  </a:lnTo>
                  <a:lnTo>
                    <a:pt x="6" y="37"/>
                  </a:lnTo>
                  <a:lnTo>
                    <a:pt x="5" y="40"/>
                  </a:lnTo>
                  <a:lnTo>
                    <a:pt x="5" y="44"/>
                  </a:lnTo>
                  <a:lnTo>
                    <a:pt x="3" y="49"/>
                  </a:lnTo>
                  <a:lnTo>
                    <a:pt x="3" y="52"/>
                  </a:lnTo>
                  <a:lnTo>
                    <a:pt x="2" y="55"/>
                  </a:lnTo>
                  <a:lnTo>
                    <a:pt x="1" y="59"/>
                  </a:lnTo>
                  <a:lnTo>
                    <a:pt x="1" y="62"/>
                  </a:lnTo>
                  <a:lnTo>
                    <a:pt x="1" y="61"/>
                  </a:lnTo>
                  <a:lnTo>
                    <a:pt x="1" y="62"/>
                  </a:lnTo>
                  <a:lnTo>
                    <a:pt x="1" y="63"/>
                  </a:lnTo>
                  <a:lnTo>
                    <a:pt x="0" y="63"/>
                  </a:lnTo>
                  <a:lnTo>
                    <a:pt x="0" y="62"/>
                  </a:lnTo>
                  <a:lnTo>
                    <a:pt x="1" y="63"/>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92" name="Freeform 76"/>
            <p:cNvSpPr>
              <a:spLocks/>
            </p:cNvSpPr>
            <p:nvPr/>
          </p:nvSpPr>
          <p:spPr bwMode="auto">
            <a:xfrm>
              <a:off x="5120" y="1722"/>
              <a:ext cx="96" cy="56"/>
            </a:xfrm>
            <a:custGeom>
              <a:avLst/>
              <a:gdLst>
                <a:gd name="T0" fmla="*/ 95 w 96"/>
                <a:gd name="T1" fmla="*/ 1 h 56"/>
                <a:gd name="T2" fmla="*/ 95 w 96"/>
                <a:gd name="T3" fmla="*/ 1 h 56"/>
                <a:gd name="T4" fmla="*/ 89 w 96"/>
                <a:gd name="T5" fmla="*/ 7 h 56"/>
                <a:gd name="T6" fmla="*/ 84 w 96"/>
                <a:gd name="T7" fmla="*/ 12 h 56"/>
                <a:gd name="T8" fmla="*/ 77 w 96"/>
                <a:gd name="T9" fmla="*/ 18 h 56"/>
                <a:gd name="T10" fmla="*/ 71 w 96"/>
                <a:gd name="T11" fmla="*/ 22 h 56"/>
                <a:gd name="T12" fmla="*/ 65 w 96"/>
                <a:gd name="T13" fmla="*/ 27 h 56"/>
                <a:gd name="T14" fmla="*/ 58 w 96"/>
                <a:gd name="T15" fmla="*/ 32 h 56"/>
                <a:gd name="T16" fmla="*/ 52 w 96"/>
                <a:gd name="T17" fmla="*/ 36 h 56"/>
                <a:gd name="T18" fmla="*/ 44 w 96"/>
                <a:gd name="T19" fmla="*/ 40 h 56"/>
                <a:gd name="T20" fmla="*/ 38 w 96"/>
                <a:gd name="T21" fmla="*/ 44 h 56"/>
                <a:gd name="T22" fmla="*/ 31 w 96"/>
                <a:gd name="T23" fmla="*/ 47 h 56"/>
                <a:gd name="T24" fmla="*/ 25 w 96"/>
                <a:gd name="T25" fmla="*/ 49 h 56"/>
                <a:gd name="T26" fmla="*/ 19 w 96"/>
                <a:gd name="T27" fmla="*/ 51 h 56"/>
                <a:gd name="T28" fmla="*/ 13 w 96"/>
                <a:gd name="T29" fmla="*/ 53 h 56"/>
                <a:gd name="T30" fmla="*/ 8 w 96"/>
                <a:gd name="T31" fmla="*/ 54 h 56"/>
                <a:gd name="T32" fmla="*/ 3 w 96"/>
                <a:gd name="T33" fmla="*/ 55 h 56"/>
                <a:gd name="T34" fmla="*/ 0 w 96"/>
                <a:gd name="T35" fmla="*/ 55 h 56"/>
                <a:gd name="T36" fmla="*/ 0 w 96"/>
                <a:gd name="T37" fmla="*/ 53 h 56"/>
                <a:gd name="T38" fmla="*/ 3 w 96"/>
                <a:gd name="T39" fmla="*/ 53 h 56"/>
                <a:gd name="T40" fmla="*/ 8 w 96"/>
                <a:gd name="T41" fmla="*/ 52 h 56"/>
                <a:gd name="T42" fmla="*/ 12 w 96"/>
                <a:gd name="T43" fmla="*/ 51 h 56"/>
                <a:gd name="T44" fmla="*/ 19 w 96"/>
                <a:gd name="T45" fmla="*/ 49 h 56"/>
                <a:gd name="T46" fmla="*/ 24 w 96"/>
                <a:gd name="T47" fmla="*/ 48 h 56"/>
                <a:gd name="T48" fmla="*/ 30 w 96"/>
                <a:gd name="T49" fmla="*/ 45 h 56"/>
                <a:gd name="T50" fmla="*/ 37 w 96"/>
                <a:gd name="T51" fmla="*/ 42 h 56"/>
                <a:gd name="T52" fmla="*/ 43 w 96"/>
                <a:gd name="T53" fmla="*/ 38 h 56"/>
                <a:gd name="T54" fmla="*/ 51 w 96"/>
                <a:gd name="T55" fmla="*/ 34 h 56"/>
                <a:gd name="T56" fmla="*/ 57 w 96"/>
                <a:gd name="T57" fmla="*/ 31 h 56"/>
                <a:gd name="T58" fmla="*/ 64 w 96"/>
                <a:gd name="T59" fmla="*/ 26 h 56"/>
                <a:gd name="T60" fmla="*/ 70 w 96"/>
                <a:gd name="T61" fmla="*/ 21 h 56"/>
                <a:gd name="T62" fmla="*/ 76 w 96"/>
                <a:gd name="T63" fmla="*/ 17 h 56"/>
                <a:gd name="T64" fmla="*/ 83 w 96"/>
                <a:gd name="T65" fmla="*/ 11 h 56"/>
                <a:gd name="T66" fmla="*/ 88 w 96"/>
                <a:gd name="T67" fmla="*/ 6 h 56"/>
                <a:gd name="T68" fmla="*/ 93 w 96"/>
                <a:gd name="T69" fmla="*/ 0 h 56"/>
                <a:gd name="T70" fmla="*/ 93 w 96"/>
                <a:gd name="T71" fmla="*/ 1 h 56"/>
                <a:gd name="T72" fmla="*/ 93 w 96"/>
                <a:gd name="T73" fmla="*/ 0 h 56"/>
                <a:gd name="T74" fmla="*/ 94 w 96"/>
                <a:gd name="T75" fmla="*/ 0 h 56"/>
                <a:gd name="T76" fmla="*/ 95 w 96"/>
                <a:gd name="T77" fmla="*/ 0 h 56"/>
                <a:gd name="T78" fmla="*/ 95 w 96"/>
                <a:gd name="T79" fmla="*/ 1 h 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
                <a:gd name="T121" fmla="*/ 0 h 56"/>
                <a:gd name="T122" fmla="*/ 96 w 96"/>
                <a:gd name="T123" fmla="*/ 56 h 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 h="56">
                  <a:moveTo>
                    <a:pt x="95" y="1"/>
                  </a:moveTo>
                  <a:lnTo>
                    <a:pt x="95" y="1"/>
                  </a:lnTo>
                  <a:lnTo>
                    <a:pt x="89" y="7"/>
                  </a:lnTo>
                  <a:lnTo>
                    <a:pt x="84" y="12"/>
                  </a:lnTo>
                  <a:lnTo>
                    <a:pt x="77" y="18"/>
                  </a:lnTo>
                  <a:lnTo>
                    <a:pt x="71" y="22"/>
                  </a:lnTo>
                  <a:lnTo>
                    <a:pt x="65" y="27"/>
                  </a:lnTo>
                  <a:lnTo>
                    <a:pt x="58" y="32"/>
                  </a:lnTo>
                  <a:lnTo>
                    <a:pt x="52" y="36"/>
                  </a:lnTo>
                  <a:lnTo>
                    <a:pt x="44" y="40"/>
                  </a:lnTo>
                  <a:lnTo>
                    <a:pt x="38" y="44"/>
                  </a:lnTo>
                  <a:lnTo>
                    <a:pt x="31" y="47"/>
                  </a:lnTo>
                  <a:lnTo>
                    <a:pt x="25" y="49"/>
                  </a:lnTo>
                  <a:lnTo>
                    <a:pt x="19" y="51"/>
                  </a:lnTo>
                  <a:lnTo>
                    <a:pt x="13" y="53"/>
                  </a:lnTo>
                  <a:lnTo>
                    <a:pt x="8" y="54"/>
                  </a:lnTo>
                  <a:lnTo>
                    <a:pt x="3" y="55"/>
                  </a:lnTo>
                  <a:lnTo>
                    <a:pt x="0" y="55"/>
                  </a:lnTo>
                  <a:lnTo>
                    <a:pt x="0" y="53"/>
                  </a:lnTo>
                  <a:lnTo>
                    <a:pt x="3" y="53"/>
                  </a:lnTo>
                  <a:lnTo>
                    <a:pt x="8" y="52"/>
                  </a:lnTo>
                  <a:lnTo>
                    <a:pt x="12" y="51"/>
                  </a:lnTo>
                  <a:lnTo>
                    <a:pt x="19" y="49"/>
                  </a:lnTo>
                  <a:lnTo>
                    <a:pt x="24" y="48"/>
                  </a:lnTo>
                  <a:lnTo>
                    <a:pt x="30" y="45"/>
                  </a:lnTo>
                  <a:lnTo>
                    <a:pt x="37" y="42"/>
                  </a:lnTo>
                  <a:lnTo>
                    <a:pt x="43" y="38"/>
                  </a:lnTo>
                  <a:lnTo>
                    <a:pt x="51" y="34"/>
                  </a:lnTo>
                  <a:lnTo>
                    <a:pt x="57" y="31"/>
                  </a:lnTo>
                  <a:lnTo>
                    <a:pt x="64" y="26"/>
                  </a:lnTo>
                  <a:lnTo>
                    <a:pt x="70" y="21"/>
                  </a:lnTo>
                  <a:lnTo>
                    <a:pt x="76" y="17"/>
                  </a:lnTo>
                  <a:lnTo>
                    <a:pt x="83" y="11"/>
                  </a:lnTo>
                  <a:lnTo>
                    <a:pt x="88" y="6"/>
                  </a:lnTo>
                  <a:lnTo>
                    <a:pt x="93" y="0"/>
                  </a:lnTo>
                  <a:lnTo>
                    <a:pt x="93" y="1"/>
                  </a:lnTo>
                  <a:lnTo>
                    <a:pt x="93" y="0"/>
                  </a:lnTo>
                  <a:lnTo>
                    <a:pt x="94" y="0"/>
                  </a:lnTo>
                  <a:lnTo>
                    <a:pt x="95" y="0"/>
                  </a:lnTo>
                  <a:lnTo>
                    <a:pt x="95"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93" name="Freeform 77"/>
            <p:cNvSpPr>
              <a:spLocks/>
            </p:cNvSpPr>
            <p:nvPr/>
          </p:nvSpPr>
          <p:spPr bwMode="auto">
            <a:xfrm>
              <a:off x="5215" y="1692"/>
              <a:ext cx="4" cy="26"/>
            </a:xfrm>
            <a:custGeom>
              <a:avLst/>
              <a:gdLst>
                <a:gd name="T0" fmla="*/ 1 w 4"/>
                <a:gd name="T1" fmla="*/ 1 h 26"/>
                <a:gd name="T2" fmla="*/ 2 w 4"/>
                <a:gd name="T3" fmla="*/ 1 h 26"/>
                <a:gd name="T4" fmla="*/ 3 w 4"/>
                <a:gd name="T5" fmla="*/ 25 h 26"/>
                <a:gd name="T6" fmla="*/ 1 w 4"/>
                <a:gd name="T7" fmla="*/ 25 h 26"/>
                <a:gd name="T8" fmla="*/ 0 w 4"/>
                <a:gd name="T9" fmla="*/ 1 h 26"/>
                <a:gd name="T10" fmla="*/ 0 w 4"/>
                <a:gd name="T11" fmla="*/ 0 h 26"/>
                <a:gd name="T12" fmla="*/ 0 w 4"/>
                <a:gd name="T13" fmla="*/ 1 h 26"/>
                <a:gd name="T14" fmla="*/ 0 w 4"/>
                <a:gd name="T15" fmla="*/ 0 h 26"/>
                <a:gd name="T16" fmla="*/ 1 w 4"/>
                <a:gd name="T17" fmla="*/ 0 h 26"/>
                <a:gd name="T18" fmla="*/ 2 w 4"/>
                <a:gd name="T19" fmla="*/ 1 h 26"/>
                <a:gd name="T20" fmla="*/ 1 w 4"/>
                <a:gd name="T21" fmla="*/ 1 h 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26"/>
                <a:gd name="T35" fmla="*/ 4 w 4"/>
                <a:gd name="T36" fmla="*/ 26 h 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26">
                  <a:moveTo>
                    <a:pt x="1" y="1"/>
                  </a:moveTo>
                  <a:lnTo>
                    <a:pt x="2" y="1"/>
                  </a:lnTo>
                  <a:lnTo>
                    <a:pt x="3" y="25"/>
                  </a:lnTo>
                  <a:lnTo>
                    <a:pt x="1" y="25"/>
                  </a:lnTo>
                  <a:lnTo>
                    <a:pt x="0" y="1"/>
                  </a:lnTo>
                  <a:lnTo>
                    <a:pt x="0" y="0"/>
                  </a:lnTo>
                  <a:lnTo>
                    <a:pt x="0" y="1"/>
                  </a:lnTo>
                  <a:lnTo>
                    <a:pt x="0" y="0"/>
                  </a:lnTo>
                  <a:lnTo>
                    <a:pt x="1" y="0"/>
                  </a:lnTo>
                  <a:lnTo>
                    <a:pt x="2" y="1"/>
                  </a:lnTo>
                  <a:lnTo>
                    <a:pt x="1"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94" name="Freeform 78"/>
            <p:cNvSpPr>
              <a:spLocks/>
            </p:cNvSpPr>
            <p:nvPr/>
          </p:nvSpPr>
          <p:spPr bwMode="auto">
            <a:xfrm>
              <a:off x="5218" y="1616"/>
              <a:ext cx="27" cy="71"/>
            </a:xfrm>
            <a:custGeom>
              <a:avLst/>
              <a:gdLst>
                <a:gd name="T0" fmla="*/ 26 w 27"/>
                <a:gd name="T1" fmla="*/ 2 h 71"/>
                <a:gd name="T2" fmla="*/ 26 w 27"/>
                <a:gd name="T3" fmla="*/ 1 h 71"/>
                <a:gd name="T4" fmla="*/ 25 w 27"/>
                <a:gd name="T5" fmla="*/ 11 h 71"/>
                <a:gd name="T6" fmla="*/ 24 w 27"/>
                <a:gd name="T7" fmla="*/ 19 h 71"/>
                <a:gd name="T8" fmla="*/ 23 w 27"/>
                <a:gd name="T9" fmla="*/ 27 h 71"/>
                <a:gd name="T10" fmla="*/ 22 w 27"/>
                <a:gd name="T11" fmla="*/ 35 h 71"/>
                <a:gd name="T12" fmla="*/ 20 w 27"/>
                <a:gd name="T13" fmla="*/ 40 h 71"/>
                <a:gd name="T14" fmla="*/ 18 w 27"/>
                <a:gd name="T15" fmla="*/ 46 h 71"/>
                <a:gd name="T16" fmla="*/ 16 w 27"/>
                <a:gd name="T17" fmla="*/ 50 h 71"/>
                <a:gd name="T18" fmla="*/ 13 w 27"/>
                <a:gd name="T19" fmla="*/ 55 h 71"/>
                <a:gd name="T20" fmla="*/ 12 w 27"/>
                <a:gd name="T21" fmla="*/ 58 h 71"/>
                <a:gd name="T22" fmla="*/ 10 w 27"/>
                <a:gd name="T23" fmla="*/ 60 h 71"/>
                <a:gd name="T24" fmla="*/ 8 w 27"/>
                <a:gd name="T25" fmla="*/ 63 h 71"/>
                <a:gd name="T26" fmla="*/ 6 w 27"/>
                <a:gd name="T27" fmla="*/ 65 h 71"/>
                <a:gd name="T28" fmla="*/ 4 w 27"/>
                <a:gd name="T29" fmla="*/ 67 h 71"/>
                <a:gd name="T30" fmla="*/ 4 w 27"/>
                <a:gd name="T31" fmla="*/ 68 h 71"/>
                <a:gd name="T32" fmla="*/ 2 w 27"/>
                <a:gd name="T33" fmla="*/ 69 h 71"/>
                <a:gd name="T34" fmla="*/ 1 w 27"/>
                <a:gd name="T35" fmla="*/ 70 h 71"/>
                <a:gd name="T36" fmla="*/ 0 w 27"/>
                <a:gd name="T37" fmla="*/ 69 h 71"/>
                <a:gd name="T38" fmla="*/ 1 w 27"/>
                <a:gd name="T39" fmla="*/ 68 h 71"/>
                <a:gd name="T40" fmla="*/ 2 w 27"/>
                <a:gd name="T41" fmla="*/ 67 h 71"/>
                <a:gd name="T42" fmla="*/ 4 w 27"/>
                <a:gd name="T43" fmla="*/ 66 h 71"/>
                <a:gd name="T44" fmla="*/ 4 w 27"/>
                <a:gd name="T45" fmla="*/ 64 h 71"/>
                <a:gd name="T46" fmla="*/ 6 w 27"/>
                <a:gd name="T47" fmla="*/ 62 h 71"/>
                <a:gd name="T48" fmla="*/ 8 w 27"/>
                <a:gd name="T49" fmla="*/ 59 h 71"/>
                <a:gd name="T50" fmla="*/ 11 w 27"/>
                <a:gd name="T51" fmla="*/ 57 h 71"/>
                <a:gd name="T52" fmla="*/ 13 w 27"/>
                <a:gd name="T53" fmla="*/ 54 h 71"/>
                <a:gd name="T54" fmla="*/ 14 w 27"/>
                <a:gd name="T55" fmla="*/ 50 h 71"/>
                <a:gd name="T56" fmla="*/ 16 w 27"/>
                <a:gd name="T57" fmla="*/ 45 h 71"/>
                <a:gd name="T58" fmla="*/ 18 w 27"/>
                <a:gd name="T59" fmla="*/ 39 h 71"/>
                <a:gd name="T60" fmla="*/ 20 w 27"/>
                <a:gd name="T61" fmla="*/ 34 h 71"/>
                <a:gd name="T62" fmla="*/ 22 w 27"/>
                <a:gd name="T63" fmla="*/ 27 h 71"/>
                <a:gd name="T64" fmla="*/ 22 w 27"/>
                <a:gd name="T65" fmla="*/ 19 h 71"/>
                <a:gd name="T66" fmla="*/ 23 w 27"/>
                <a:gd name="T67" fmla="*/ 11 h 71"/>
                <a:gd name="T68" fmla="*/ 24 w 27"/>
                <a:gd name="T69" fmla="*/ 1 h 71"/>
                <a:gd name="T70" fmla="*/ 25 w 27"/>
                <a:gd name="T71" fmla="*/ 0 h 71"/>
                <a:gd name="T72" fmla="*/ 26 w 27"/>
                <a:gd name="T73" fmla="*/ 1 h 71"/>
                <a:gd name="T74" fmla="*/ 26 w 27"/>
                <a:gd name="T75" fmla="*/ 2 h 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
                <a:gd name="T115" fmla="*/ 0 h 71"/>
                <a:gd name="T116" fmla="*/ 27 w 27"/>
                <a:gd name="T117" fmla="*/ 71 h 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 h="71">
                  <a:moveTo>
                    <a:pt x="26" y="2"/>
                  </a:moveTo>
                  <a:lnTo>
                    <a:pt x="26" y="1"/>
                  </a:lnTo>
                  <a:lnTo>
                    <a:pt x="25" y="11"/>
                  </a:lnTo>
                  <a:lnTo>
                    <a:pt x="24" y="19"/>
                  </a:lnTo>
                  <a:lnTo>
                    <a:pt x="23" y="27"/>
                  </a:lnTo>
                  <a:lnTo>
                    <a:pt x="22" y="35"/>
                  </a:lnTo>
                  <a:lnTo>
                    <a:pt x="20" y="40"/>
                  </a:lnTo>
                  <a:lnTo>
                    <a:pt x="18" y="46"/>
                  </a:lnTo>
                  <a:lnTo>
                    <a:pt x="16" y="50"/>
                  </a:lnTo>
                  <a:lnTo>
                    <a:pt x="13" y="55"/>
                  </a:lnTo>
                  <a:lnTo>
                    <a:pt x="12" y="58"/>
                  </a:lnTo>
                  <a:lnTo>
                    <a:pt x="10" y="60"/>
                  </a:lnTo>
                  <a:lnTo>
                    <a:pt x="8" y="63"/>
                  </a:lnTo>
                  <a:lnTo>
                    <a:pt x="6" y="65"/>
                  </a:lnTo>
                  <a:lnTo>
                    <a:pt x="4" y="67"/>
                  </a:lnTo>
                  <a:lnTo>
                    <a:pt x="4" y="68"/>
                  </a:lnTo>
                  <a:lnTo>
                    <a:pt x="2" y="69"/>
                  </a:lnTo>
                  <a:lnTo>
                    <a:pt x="1" y="70"/>
                  </a:lnTo>
                  <a:lnTo>
                    <a:pt x="0" y="69"/>
                  </a:lnTo>
                  <a:lnTo>
                    <a:pt x="1" y="68"/>
                  </a:lnTo>
                  <a:lnTo>
                    <a:pt x="2" y="67"/>
                  </a:lnTo>
                  <a:lnTo>
                    <a:pt x="4" y="66"/>
                  </a:lnTo>
                  <a:lnTo>
                    <a:pt x="4" y="64"/>
                  </a:lnTo>
                  <a:lnTo>
                    <a:pt x="6" y="62"/>
                  </a:lnTo>
                  <a:lnTo>
                    <a:pt x="8" y="59"/>
                  </a:lnTo>
                  <a:lnTo>
                    <a:pt x="11" y="57"/>
                  </a:lnTo>
                  <a:lnTo>
                    <a:pt x="13" y="54"/>
                  </a:lnTo>
                  <a:lnTo>
                    <a:pt x="14" y="50"/>
                  </a:lnTo>
                  <a:lnTo>
                    <a:pt x="16" y="45"/>
                  </a:lnTo>
                  <a:lnTo>
                    <a:pt x="18" y="39"/>
                  </a:lnTo>
                  <a:lnTo>
                    <a:pt x="20" y="34"/>
                  </a:lnTo>
                  <a:lnTo>
                    <a:pt x="22" y="27"/>
                  </a:lnTo>
                  <a:lnTo>
                    <a:pt x="22" y="19"/>
                  </a:lnTo>
                  <a:lnTo>
                    <a:pt x="23" y="11"/>
                  </a:lnTo>
                  <a:lnTo>
                    <a:pt x="24" y="1"/>
                  </a:lnTo>
                  <a:lnTo>
                    <a:pt x="25" y="0"/>
                  </a:lnTo>
                  <a:lnTo>
                    <a:pt x="26" y="1"/>
                  </a:lnTo>
                  <a:lnTo>
                    <a:pt x="26" y="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95" name="Freeform 79"/>
            <p:cNvSpPr>
              <a:spLocks/>
            </p:cNvSpPr>
            <p:nvPr/>
          </p:nvSpPr>
          <p:spPr bwMode="auto">
            <a:xfrm>
              <a:off x="5248" y="1581"/>
              <a:ext cx="2" cy="32"/>
            </a:xfrm>
            <a:custGeom>
              <a:avLst/>
              <a:gdLst>
                <a:gd name="T0" fmla="*/ 1 w 2"/>
                <a:gd name="T1" fmla="*/ 1 h 32"/>
                <a:gd name="T2" fmla="*/ 1 w 2"/>
                <a:gd name="T3" fmla="*/ 1 h 32"/>
                <a:gd name="T4" fmla="*/ 1 w 2"/>
                <a:gd name="T5" fmla="*/ 4 h 32"/>
                <a:gd name="T6" fmla="*/ 1 w 2"/>
                <a:gd name="T7" fmla="*/ 8 h 32"/>
                <a:gd name="T8" fmla="*/ 1 w 2"/>
                <a:gd name="T9" fmla="*/ 11 h 32"/>
                <a:gd name="T10" fmla="*/ 1 w 2"/>
                <a:gd name="T11" fmla="*/ 15 h 32"/>
                <a:gd name="T12" fmla="*/ 1 w 2"/>
                <a:gd name="T13" fmla="*/ 19 h 32"/>
                <a:gd name="T14" fmla="*/ 1 w 2"/>
                <a:gd name="T15" fmla="*/ 22 h 32"/>
                <a:gd name="T16" fmla="*/ 1 w 2"/>
                <a:gd name="T17" fmla="*/ 27 h 32"/>
                <a:gd name="T18" fmla="*/ 0 w 2"/>
                <a:gd name="T19" fmla="*/ 31 h 32"/>
                <a:gd name="T20" fmla="*/ 0 w 2"/>
                <a:gd name="T21" fmla="*/ 30 h 32"/>
                <a:gd name="T22" fmla="*/ 0 w 2"/>
                <a:gd name="T23" fmla="*/ 27 h 32"/>
                <a:gd name="T24" fmla="*/ 0 w 2"/>
                <a:gd name="T25" fmla="*/ 22 h 32"/>
                <a:gd name="T26" fmla="*/ 1 w 2"/>
                <a:gd name="T27" fmla="*/ 18 h 32"/>
                <a:gd name="T28" fmla="*/ 1 w 2"/>
                <a:gd name="T29" fmla="*/ 15 h 32"/>
                <a:gd name="T30" fmla="*/ 1 w 2"/>
                <a:gd name="T31" fmla="*/ 11 h 32"/>
                <a:gd name="T32" fmla="*/ 1 w 2"/>
                <a:gd name="T33" fmla="*/ 8 h 32"/>
                <a:gd name="T34" fmla="*/ 1 w 2"/>
                <a:gd name="T35" fmla="*/ 4 h 32"/>
                <a:gd name="T36" fmla="*/ 0 w 2"/>
                <a:gd name="T37" fmla="*/ 2 h 32"/>
                <a:gd name="T38" fmla="*/ 0 w 2"/>
                <a:gd name="T39" fmla="*/ 1 h 32"/>
                <a:gd name="T40" fmla="*/ 0 w 2"/>
                <a:gd name="T41" fmla="*/ 0 h 32"/>
                <a:gd name="T42" fmla="*/ 1 w 2"/>
                <a:gd name="T43" fmla="*/ 0 h 32"/>
                <a:gd name="T44" fmla="*/ 1 w 2"/>
                <a:gd name="T45" fmla="*/ 1 h 32"/>
                <a:gd name="T46" fmla="*/ 1 w 2"/>
                <a:gd name="T47" fmla="*/ 1 h 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
                <a:gd name="T73" fmla="*/ 0 h 32"/>
                <a:gd name="T74" fmla="*/ 2 w 2"/>
                <a:gd name="T75" fmla="*/ 32 h 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 h="32">
                  <a:moveTo>
                    <a:pt x="1" y="1"/>
                  </a:moveTo>
                  <a:lnTo>
                    <a:pt x="1" y="1"/>
                  </a:lnTo>
                  <a:lnTo>
                    <a:pt x="1" y="4"/>
                  </a:lnTo>
                  <a:lnTo>
                    <a:pt x="1" y="8"/>
                  </a:lnTo>
                  <a:lnTo>
                    <a:pt x="1" y="11"/>
                  </a:lnTo>
                  <a:lnTo>
                    <a:pt x="1" y="15"/>
                  </a:lnTo>
                  <a:lnTo>
                    <a:pt x="1" y="19"/>
                  </a:lnTo>
                  <a:lnTo>
                    <a:pt x="1" y="22"/>
                  </a:lnTo>
                  <a:lnTo>
                    <a:pt x="1" y="27"/>
                  </a:lnTo>
                  <a:lnTo>
                    <a:pt x="0" y="31"/>
                  </a:lnTo>
                  <a:lnTo>
                    <a:pt x="0" y="30"/>
                  </a:lnTo>
                  <a:lnTo>
                    <a:pt x="0" y="27"/>
                  </a:lnTo>
                  <a:lnTo>
                    <a:pt x="0" y="22"/>
                  </a:lnTo>
                  <a:lnTo>
                    <a:pt x="1" y="18"/>
                  </a:lnTo>
                  <a:lnTo>
                    <a:pt x="1" y="15"/>
                  </a:lnTo>
                  <a:lnTo>
                    <a:pt x="1" y="11"/>
                  </a:lnTo>
                  <a:lnTo>
                    <a:pt x="1" y="8"/>
                  </a:lnTo>
                  <a:lnTo>
                    <a:pt x="1" y="4"/>
                  </a:lnTo>
                  <a:lnTo>
                    <a:pt x="0" y="2"/>
                  </a:lnTo>
                  <a:lnTo>
                    <a:pt x="0" y="1"/>
                  </a:lnTo>
                  <a:lnTo>
                    <a:pt x="0" y="0"/>
                  </a:lnTo>
                  <a:lnTo>
                    <a:pt x="1" y="0"/>
                  </a:lnTo>
                  <a:lnTo>
                    <a:pt x="1"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96" name="Freeform 80"/>
            <p:cNvSpPr>
              <a:spLocks/>
            </p:cNvSpPr>
            <p:nvPr/>
          </p:nvSpPr>
          <p:spPr bwMode="auto">
            <a:xfrm>
              <a:off x="5205" y="1489"/>
              <a:ext cx="42" cy="88"/>
            </a:xfrm>
            <a:custGeom>
              <a:avLst/>
              <a:gdLst>
                <a:gd name="T0" fmla="*/ 1 w 42"/>
                <a:gd name="T1" fmla="*/ 1 h 88"/>
                <a:gd name="T2" fmla="*/ 4 w 42"/>
                <a:gd name="T3" fmla="*/ 5 h 88"/>
                <a:gd name="T4" fmla="*/ 7 w 42"/>
                <a:gd name="T5" fmla="*/ 11 h 88"/>
                <a:gd name="T6" fmla="*/ 9 w 42"/>
                <a:gd name="T7" fmla="*/ 16 h 88"/>
                <a:gd name="T8" fmla="*/ 11 w 42"/>
                <a:gd name="T9" fmla="*/ 22 h 88"/>
                <a:gd name="T10" fmla="*/ 13 w 42"/>
                <a:gd name="T11" fmla="*/ 28 h 88"/>
                <a:gd name="T12" fmla="*/ 15 w 42"/>
                <a:gd name="T13" fmla="*/ 34 h 88"/>
                <a:gd name="T14" fmla="*/ 17 w 42"/>
                <a:gd name="T15" fmla="*/ 40 h 88"/>
                <a:gd name="T16" fmla="*/ 19 w 42"/>
                <a:gd name="T17" fmla="*/ 46 h 88"/>
                <a:gd name="T18" fmla="*/ 21 w 42"/>
                <a:gd name="T19" fmla="*/ 53 h 88"/>
                <a:gd name="T20" fmla="*/ 23 w 42"/>
                <a:gd name="T21" fmla="*/ 59 h 88"/>
                <a:gd name="T22" fmla="*/ 26 w 42"/>
                <a:gd name="T23" fmla="*/ 64 h 88"/>
                <a:gd name="T24" fmla="*/ 28 w 42"/>
                <a:gd name="T25" fmla="*/ 69 h 88"/>
                <a:gd name="T26" fmla="*/ 31 w 42"/>
                <a:gd name="T27" fmla="*/ 74 h 88"/>
                <a:gd name="T28" fmla="*/ 34 w 42"/>
                <a:gd name="T29" fmla="*/ 78 h 88"/>
                <a:gd name="T30" fmla="*/ 37 w 42"/>
                <a:gd name="T31" fmla="*/ 82 h 88"/>
                <a:gd name="T32" fmla="*/ 41 w 42"/>
                <a:gd name="T33" fmla="*/ 86 h 88"/>
                <a:gd name="T34" fmla="*/ 40 w 42"/>
                <a:gd name="T35" fmla="*/ 87 h 88"/>
                <a:gd name="T36" fmla="*/ 36 w 42"/>
                <a:gd name="T37" fmla="*/ 84 h 88"/>
                <a:gd name="T38" fmla="*/ 32 w 42"/>
                <a:gd name="T39" fmla="*/ 80 h 88"/>
                <a:gd name="T40" fmla="*/ 30 w 42"/>
                <a:gd name="T41" fmla="*/ 75 h 88"/>
                <a:gd name="T42" fmla="*/ 27 w 42"/>
                <a:gd name="T43" fmla="*/ 70 h 88"/>
                <a:gd name="T44" fmla="*/ 24 w 42"/>
                <a:gd name="T45" fmla="*/ 65 h 88"/>
                <a:gd name="T46" fmla="*/ 21 w 42"/>
                <a:gd name="T47" fmla="*/ 59 h 88"/>
                <a:gd name="T48" fmla="*/ 19 w 42"/>
                <a:gd name="T49" fmla="*/ 53 h 88"/>
                <a:gd name="T50" fmla="*/ 17 w 42"/>
                <a:gd name="T51" fmla="*/ 47 h 88"/>
                <a:gd name="T52" fmla="*/ 15 w 42"/>
                <a:gd name="T53" fmla="*/ 40 h 88"/>
                <a:gd name="T54" fmla="*/ 13 w 42"/>
                <a:gd name="T55" fmla="*/ 34 h 88"/>
                <a:gd name="T56" fmla="*/ 11 w 42"/>
                <a:gd name="T57" fmla="*/ 28 h 88"/>
                <a:gd name="T58" fmla="*/ 10 w 42"/>
                <a:gd name="T59" fmla="*/ 22 h 88"/>
                <a:gd name="T60" fmla="*/ 7 w 42"/>
                <a:gd name="T61" fmla="*/ 17 h 88"/>
                <a:gd name="T62" fmla="*/ 5 w 42"/>
                <a:gd name="T63" fmla="*/ 12 h 88"/>
                <a:gd name="T64" fmla="*/ 2 w 42"/>
                <a:gd name="T65" fmla="*/ 6 h 88"/>
                <a:gd name="T66" fmla="*/ 0 w 42"/>
                <a:gd name="T67" fmla="*/ 2 h 88"/>
                <a:gd name="T68" fmla="*/ 0 w 42"/>
                <a:gd name="T69" fmla="*/ 1 h 88"/>
                <a:gd name="T70" fmla="*/ 1 w 42"/>
                <a:gd name="T71" fmla="*/ 0 h 88"/>
                <a:gd name="T72" fmla="*/ 1 w 42"/>
                <a:gd name="T73" fmla="*/ 1 h 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88"/>
                <a:gd name="T113" fmla="*/ 42 w 42"/>
                <a:gd name="T114" fmla="*/ 88 h 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88">
                  <a:moveTo>
                    <a:pt x="1" y="1"/>
                  </a:moveTo>
                  <a:lnTo>
                    <a:pt x="4" y="5"/>
                  </a:lnTo>
                  <a:lnTo>
                    <a:pt x="7" y="11"/>
                  </a:lnTo>
                  <a:lnTo>
                    <a:pt x="9" y="16"/>
                  </a:lnTo>
                  <a:lnTo>
                    <a:pt x="11" y="22"/>
                  </a:lnTo>
                  <a:lnTo>
                    <a:pt x="13" y="28"/>
                  </a:lnTo>
                  <a:lnTo>
                    <a:pt x="15" y="34"/>
                  </a:lnTo>
                  <a:lnTo>
                    <a:pt x="17" y="40"/>
                  </a:lnTo>
                  <a:lnTo>
                    <a:pt x="19" y="46"/>
                  </a:lnTo>
                  <a:lnTo>
                    <a:pt x="21" y="53"/>
                  </a:lnTo>
                  <a:lnTo>
                    <a:pt x="23" y="59"/>
                  </a:lnTo>
                  <a:lnTo>
                    <a:pt x="26" y="64"/>
                  </a:lnTo>
                  <a:lnTo>
                    <a:pt x="28" y="69"/>
                  </a:lnTo>
                  <a:lnTo>
                    <a:pt x="31" y="74"/>
                  </a:lnTo>
                  <a:lnTo>
                    <a:pt x="34" y="78"/>
                  </a:lnTo>
                  <a:lnTo>
                    <a:pt x="37" y="82"/>
                  </a:lnTo>
                  <a:lnTo>
                    <a:pt x="41" y="86"/>
                  </a:lnTo>
                  <a:lnTo>
                    <a:pt x="40" y="87"/>
                  </a:lnTo>
                  <a:lnTo>
                    <a:pt x="36" y="84"/>
                  </a:lnTo>
                  <a:lnTo>
                    <a:pt x="32" y="80"/>
                  </a:lnTo>
                  <a:lnTo>
                    <a:pt x="30" y="75"/>
                  </a:lnTo>
                  <a:lnTo>
                    <a:pt x="27" y="70"/>
                  </a:lnTo>
                  <a:lnTo>
                    <a:pt x="24" y="65"/>
                  </a:lnTo>
                  <a:lnTo>
                    <a:pt x="21" y="59"/>
                  </a:lnTo>
                  <a:lnTo>
                    <a:pt x="19" y="53"/>
                  </a:lnTo>
                  <a:lnTo>
                    <a:pt x="17" y="47"/>
                  </a:lnTo>
                  <a:lnTo>
                    <a:pt x="15" y="40"/>
                  </a:lnTo>
                  <a:lnTo>
                    <a:pt x="13" y="34"/>
                  </a:lnTo>
                  <a:lnTo>
                    <a:pt x="11" y="28"/>
                  </a:lnTo>
                  <a:lnTo>
                    <a:pt x="10" y="22"/>
                  </a:lnTo>
                  <a:lnTo>
                    <a:pt x="7" y="17"/>
                  </a:lnTo>
                  <a:lnTo>
                    <a:pt x="5" y="12"/>
                  </a:lnTo>
                  <a:lnTo>
                    <a:pt x="2" y="6"/>
                  </a:lnTo>
                  <a:lnTo>
                    <a:pt x="0" y="2"/>
                  </a:lnTo>
                  <a:lnTo>
                    <a:pt x="0" y="1"/>
                  </a:lnTo>
                  <a:lnTo>
                    <a:pt x="1" y="0"/>
                  </a:lnTo>
                  <a:lnTo>
                    <a:pt x="1"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97" name="Freeform 81"/>
            <p:cNvSpPr>
              <a:spLocks/>
            </p:cNvSpPr>
            <p:nvPr/>
          </p:nvSpPr>
          <p:spPr bwMode="auto">
            <a:xfrm>
              <a:off x="5166" y="1476"/>
              <a:ext cx="34" cy="10"/>
            </a:xfrm>
            <a:custGeom>
              <a:avLst/>
              <a:gdLst>
                <a:gd name="T0" fmla="*/ 1 w 34"/>
                <a:gd name="T1" fmla="*/ 2 h 10"/>
                <a:gd name="T2" fmla="*/ 6 w 34"/>
                <a:gd name="T3" fmla="*/ 2 h 10"/>
                <a:gd name="T4" fmla="*/ 11 w 34"/>
                <a:gd name="T5" fmla="*/ 1 h 10"/>
                <a:gd name="T6" fmla="*/ 15 w 34"/>
                <a:gd name="T7" fmla="*/ 1 h 10"/>
                <a:gd name="T8" fmla="*/ 18 w 34"/>
                <a:gd name="T9" fmla="*/ 0 h 10"/>
                <a:gd name="T10" fmla="*/ 22 w 34"/>
                <a:gd name="T11" fmla="*/ 1 h 10"/>
                <a:gd name="T12" fmla="*/ 26 w 34"/>
                <a:gd name="T13" fmla="*/ 2 h 10"/>
                <a:gd name="T14" fmla="*/ 29 w 34"/>
                <a:gd name="T15" fmla="*/ 4 h 10"/>
                <a:gd name="T16" fmla="*/ 33 w 34"/>
                <a:gd name="T17" fmla="*/ 8 h 10"/>
                <a:gd name="T18" fmla="*/ 32 w 34"/>
                <a:gd name="T19" fmla="*/ 9 h 10"/>
                <a:gd name="T20" fmla="*/ 28 w 34"/>
                <a:gd name="T21" fmla="*/ 5 h 10"/>
                <a:gd name="T22" fmla="*/ 24 w 34"/>
                <a:gd name="T23" fmla="*/ 3 h 10"/>
                <a:gd name="T24" fmla="*/ 21 w 34"/>
                <a:gd name="T25" fmla="*/ 2 h 10"/>
                <a:gd name="T26" fmla="*/ 18 w 34"/>
                <a:gd name="T27" fmla="*/ 1 h 10"/>
                <a:gd name="T28" fmla="*/ 15 w 34"/>
                <a:gd name="T29" fmla="*/ 2 h 10"/>
                <a:gd name="T30" fmla="*/ 12 w 34"/>
                <a:gd name="T31" fmla="*/ 2 h 10"/>
                <a:gd name="T32" fmla="*/ 7 w 34"/>
                <a:gd name="T33" fmla="*/ 2 h 10"/>
                <a:gd name="T34" fmla="*/ 1 w 34"/>
                <a:gd name="T35" fmla="*/ 3 h 10"/>
                <a:gd name="T36" fmla="*/ 0 w 34"/>
                <a:gd name="T37" fmla="*/ 3 h 10"/>
                <a:gd name="T38" fmla="*/ 0 w 34"/>
                <a:gd name="T39" fmla="*/ 2 h 10"/>
                <a:gd name="T40" fmla="*/ 1 w 34"/>
                <a:gd name="T41" fmla="*/ 2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10"/>
                <a:gd name="T65" fmla="*/ 34 w 34"/>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10">
                  <a:moveTo>
                    <a:pt x="1" y="2"/>
                  </a:moveTo>
                  <a:lnTo>
                    <a:pt x="6" y="2"/>
                  </a:lnTo>
                  <a:lnTo>
                    <a:pt x="11" y="1"/>
                  </a:lnTo>
                  <a:lnTo>
                    <a:pt x="15" y="1"/>
                  </a:lnTo>
                  <a:lnTo>
                    <a:pt x="18" y="0"/>
                  </a:lnTo>
                  <a:lnTo>
                    <a:pt x="22" y="1"/>
                  </a:lnTo>
                  <a:lnTo>
                    <a:pt x="26" y="2"/>
                  </a:lnTo>
                  <a:lnTo>
                    <a:pt x="29" y="4"/>
                  </a:lnTo>
                  <a:lnTo>
                    <a:pt x="33" y="8"/>
                  </a:lnTo>
                  <a:lnTo>
                    <a:pt x="32" y="9"/>
                  </a:lnTo>
                  <a:lnTo>
                    <a:pt x="28" y="5"/>
                  </a:lnTo>
                  <a:lnTo>
                    <a:pt x="24" y="3"/>
                  </a:lnTo>
                  <a:lnTo>
                    <a:pt x="21" y="2"/>
                  </a:lnTo>
                  <a:lnTo>
                    <a:pt x="18" y="1"/>
                  </a:lnTo>
                  <a:lnTo>
                    <a:pt x="15" y="2"/>
                  </a:lnTo>
                  <a:lnTo>
                    <a:pt x="12" y="2"/>
                  </a:lnTo>
                  <a:lnTo>
                    <a:pt x="7" y="2"/>
                  </a:lnTo>
                  <a:lnTo>
                    <a:pt x="1" y="3"/>
                  </a:lnTo>
                  <a:lnTo>
                    <a:pt x="0" y="3"/>
                  </a:lnTo>
                  <a:lnTo>
                    <a:pt x="0" y="2"/>
                  </a:lnTo>
                  <a:lnTo>
                    <a:pt x="1" y="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98" name="Freeform 82"/>
            <p:cNvSpPr>
              <a:spLocks/>
            </p:cNvSpPr>
            <p:nvPr/>
          </p:nvSpPr>
          <p:spPr bwMode="auto">
            <a:xfrm>
              <a:off x="5119" y="1474"/>
              <a:ext cx="43" cy="2"/>
            </a:xfrm>
            <a:custGeom>
              <a:avLst/>
              <a:gdLst>
                <a:gd name="T0" fmla="*/ 0 w 43"/>
                <a:gd name="T1" fmla="*/ 0 h 2"/>
                <a:gd name="T2" fmla="*/ 1 w 43"/>
                <a:gd name="T3" fmla="*/ 0 h 2"/>
                <a:gd name="T4" fmla="*/ 2 w 43"/>
                <a:gd name="T5" fmla="*/ 0 h 2"/>
                <a:gd name="T6" fmla="*/ 4 w 43"/>
                <a:gd name="T7" fmla="*/ 0 h 2"/>
                <a:gd name="T8" fmla="*/ 6 w 43"/>
                <a:gd name="T9" fmla="*/ 0 h 2"/>
                <a:gd name="T10" fmla="*/ 9 w 43"/>
                <a:gd name="T11" fmla="*/ 0 h 2"/>
                <a:gd name="T12" fmla="*/ 11 w 43"/>
                <a:gd name="T13" fmla="*/ 0 h 2"/>
                <a:gd name="T14" fmla="*/ 13 w 43"/>
                <a:gd name="T15" fmla="*/ 0 h 2"/>
                <a:gd name="T16" fmla="*/ 17 w 43"/>
                <a:gd name="T17" fmla="*/ 0 h 2"/>
                <a:gd name="T18" fmla="*/ 21 w 43"/>
                <a:gd name="T19" fmla="*/ 0 h 2"/>
                <a:gd name="T20" fmla="*/ 24 w 43"/>
                <a:gd name="T21" fmla="*/ 0 h 2"/>
                <a:gd name="T22" fmla="*/ 28 w 43"/>
                <a:gd name="T23" fmla="*/ 0 h 2"/>
                <a:gd name="T24" fmla="*/ 31 w 43"/>
                <a:gd name="T25" fmla="*/ 1 h 2"/>
                <a:gd name="T26" fmla="*/ 33 w 43"/>
                <a:gd name="T27" fmla="*/ 1 h 2"/>
                <a:gd name="T28" fmla="*/ 36 w 43"/>
                <a:gd name="T29" fmla="*/ 1 h 2"/>
                <a:gd name="T30" fmla="*/ 38 w 43"/>
                <a:gd name="T31" fmla="*/ 1 h 2"/>
                <a:gd name="T32" fmla="*/ 40 w 43"/>
                <a:gd name="T33" fmla="*/ 1 h 2"/>
                <a:gd name="T34" fmla="*/ 42 w 43"/>
                <a:gd name="T35" fmla="*/ 1 h 2"/>
                <a:gd name="T36" fmla="*/ 42 w 43"/>
                <a:gd name="T37" fmla="*/ 1 h 2"/>
                <a:gd name="T38" fmla="*/ 40 w 43"/>
                <a:gd name="T39" fmla="*/ 1 h 2"/>
                <a:gd name="T40" fmla="*/ 38 w 43"/>
                <a:gd name="T41" fmla="*/ 1 h 2"/>
                <a:gd name="T42" fmla="*/ 36 w 43"/>
                <a:gd name="T43" fmla="*/ 1 h 2"/>
                <a:gd name="T44" fmla="*/ 33 w 43"/>
                <a:gd name="T45" fmla="*/ 1 h 2"/>
                <a:gd name="T46" fmla="*/ 30 w 43"/>
                <a:gd name="T47" fmla="*/ 1 h 2"/>
                <a:gd name="T48" fmla="*/ 27 w 43"/>
                <a:gd name="T49" fmla="*/ 1 h 2"/>
                <a:gd name="T50" fmla="*/ 24 w 43"/>
                <a:gd name="T51" fmla="*/ 1 h 2"/>
                <a:gd name="T52" fmla="*/ 20 w 43"/>
                <a:gd name="T53" fmla="*/ 1 h 2"/>
                <a:gd name="T54" fmla="*/ 17 w 43"/>
                <a:gd name="T55" fmla="*/ 0 h 2"/>
                <a:gd name="T56" fmla="*/ 13 w 43"/>
                <a:gd name="T57" fmla="*/ 0 h 2"/>
                <a:gd name="T58" fmla="*/ 11 w 43"/>
                <a:gd name="T59" fmla="*/ 0 h 2"/>
                <a:gd name="T60" fmla="*/ 9 w 43"/>
                <a:gd name="T61" fmla="*/ 0 h 2"/>
                <a:gd name="T62" fmla="*/ 6 w 43"/>
                <a:gd name="T63" fmla="*/ 0 h 2"/>
                <a:gd name="T64" fmla="*/ 4 w 43"/>
                <a:gd name="T65" fmla="*/ 0 h 2"/>
                <a:gd name="T66" fmla="*/ 3 w 43"/>
                <a:gd name="T67" fmla="*/ 0 h 2"/>
                <a:gd name="T68" fmla="*/ 2 w 43"/>
                <a:gd name="T69" fmla="*/ 0 h 2"/>
                <a:gd name="T70" fmla="*/ 2 w 43"/>
                <a:gd name="T71" fmla="*/ 0 h 2"/>
                <a:gd name="T72" fmla="*/ 2 w 43"/>
                <a:gd name="T73" fmla="*/ 0 h 2"/>
                <a:gd name="T74" fmla="*/ 1 w 43"/>
                <a:gd name="T75" fmla="*/ 0 h 2"/>
                <a:gd name="T76" fmla="*/ 0 w 43"/>
                <a:gd name="T77" fmla="*/ 0 h 2"/>
                <a:gd name="T78" fmla="*/ 1 w 43"/>
                <a:gd name="T79" fmla="*/ 0 h 2"/>
                <a:gd name="T80" fmla="*/ 0 w 43"/>
                <a:gd name="T81" fmla="*/ 0 h 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
                <a:gd name="T124" fmla="*/ 0 h 2"/>
                <a:gd name="T125" fmla="*/ 43 w 43"/>
                <a:gd name="T126" fmla="*/ 2 h 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 h="2">
                  <a:moveTo>
                    <a:pt x="0" y="0"/>
                  </a:moveTo>
                  <a:lnTo>
                    <a:pt x="1" y="0"/>
                  </a:lnTo>
                  <a:lnTo>
                    <a:pt x="2" y="0"/>
                  </a:lnTo>
                  <a:lnTo>
                    <a:pt x="4" y="0"/>
                  </a:lnTo>
                  <a:lnTo>
                    <a:pt x="6" y="0"/>
                  </a:lnTo>
                  <a:lnTo>
                    <a:pt x="9" y="0"/>
                  </a:lnTo>
                  <a:lnTo>
                    <a:pt x="11" y="0"/>
                  </a:lnTo>
                  <a:lnTo>
                    <a:pt x="13" y="0"/>
                  </a:lnTo>
                  <a:lnTo>
                    <a:pt x="17" y="0"/>
                  </a:lnTo>
                  <a:lnTo>
                    <a:pt x="21" y="0"/>
                  </a:lnTo>
                  <a:lnTo>
                    <a:pt x="24" y="0"/>
                  </a:lnTo>
                  <a:lnTo>
                    <a:pt x="28" y="0"/>
                  </a:lnTo>
                  <a:lnTo>
                    <a:pt x="31" y="1"/>
                  </a:lnTo>
                  <a:lnTo>
                    <a:pt x="33" y="1"/>
                  </a:lnTo>
                  <a:lnTo>
                    <a:pt x="36" y="1"/>
                  </a:lnTo>
                  <a:lnTo>
                    <a:pt x="38" y="1"/>
                  </a:lnTo>
                  <a:lnTo>
                    <a:pt x="40" y="1"/>
                  </a:lnTo>
                  <a:lnTo>
                    <a:pt x="42" y="1"/>
                  </a:lnTo>
                  <a:lnTo>
                    <a:pt x="40" y="1"/>
                  </a:lnTo>
                  <a:lnTo>
                    <a:pt x="38" y="1"/>
                  </a:lnTo>
                  <a:lnTo>
                    <a:pt x="36" y="1"/>
                  </a:lnTo>
                  <a:lnTo>
                    <a:pt x="33" y="1"/>
                  </a:lnTo>
                  <a:lnTo>
                    <a:pt x="30" y="1"/>
                  </a:lnTo>
                  <a:lnTo>
                    <a:pt x="27" y="1"/>
                  </a:lnTo>
                  <a:lnTo>
                    <a:pt x="24" y="1"/>
                  </a:lnTo>
                  <a:lnTo>
                    <a:pt x="20" y="1"/>
                  </a:lnTo>
                  <a:lnTo>
                    <a:pt x="17" y="0"/>
                  </a:lnTo>
                  <a:lnTo>
                    <a:pt x="13" y="0"/>
                  </a:lnTo>
                  <a:lnTo>
                    <a:pt x="11" y="0"/>
                  </a:lnTo>
                  <a:lnTo>
                    <a:pt x="9" y="0"/>
                  </a:lnTo>
                  <a:lnTo>
                    <a:pt x="6" y="0"/>
                  </a:lnTo>
                  <a:lnTo>
                    <a:pt x="4" y="0"/>
                  </a:lnTo>
                  <a:lnTo>
                    <a:pt x="3" y="0"/>
                  </a:lnTo>
                  <a:lnTo>
                    <a:pt x="2" y="0"/>
                  </a:lnTo>
                  <a:lnTo>
                    <a:pt x="1" y="0"/>
                  </a:lnTo>
                  <a:lnTo>
                    <a:pt x="0" y="0"/>
                  </a:lnTo>
                  <a:lnTo>
                    <a:pt x="1" y="0"/>
                  </a:lnTo>
                  <a:lnTo>
                    <a:pt x="0"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199" name="Freeform 83"/>
            <p:cNvSpPr>
              <a:spLocks/>
            </p:cNvSpPr>
            <p:nvPr/>
          </p:nvSpPr>
          <p:spPr bwMode="auto">
            <a:xfrm>
              <a:off x="5113" y="3525"/>
              <a:ext cx="9" cy="33"/>
            </a:xfrm>
            <a:custGeom>
              <a:avLst/>
              <a:gdLst>
                <a:gd name="T0" fmla="*/ 2 w 9"/>
                <a:gd name="T1" fmla="*/ 1 h 33"/>
                <a:gd name="T2" fmla="*/ 2 w 9"/>
                <a:gd name="T3" fmla="*/ 1 h 33"/>
                <a:gd name="T4" fmla="*/ 2 w 9"/>
                <a:gd name="T5" fmla="*/ 6 h 33"/>
                <a:gd name="T6" fmla="*/ 2 w 9"/>
                <a:gd name="T7" fmla="*/ 11 h 33"/>
                <a:gd name="T8" fmla="*/ 1 w 9"/>
                <a:gd name="T9" fmla="*/ 16 h 33"/>
                <a:gd name="T10" fmla="*/ 2 w 9"/>
                <a:gd name="T11" fmla="*/ 19 h 33"/>
                <a:gd name="T12" fmla="*/ 2 w 9"/>
                <a:gd name="T13" fmla="*/ 22 h 33"/>
                <a:gd name="T14" fmla="*/ 4 w 9"/>
                <a:gd name="T15" fmla="*/ 25 h 33"/>
                <a:gd name="T16" fmla="*/ 6 w 9"/>
                <a:gd name="T17" fmla="*/ 28 h 33"/>
                <a:gd name="T18" fmla="*/ 8 w 9"/>
                <a:gd name="T19" fmla="*/ 30 h 33"/>
                <a:gd name="T20" fmla="*/ 7 w 9"/>
                <a:gd name="T21" fmla="*/ 32 h 33"/>
                <a:gd name="T22" fmla="*/ 4 w 9"/>
                <a:gd name="T23" fmla="*/ 29 h 33"/>
                <a:gd name="T24" fmla="*/ 2 w 9"/>
                <a:gd name="T25" fmla="*/ 26 h 33"/>
                <a:gd name="T26" fmla="*/ 1 w 9"/>
                <a:gd name="T27" fmla="*/ 22 h 33"/>
                <a:gd name="T28" fmla="*/ 1 w 9"/>
                <a:gd name="T29" fmla="*/ 19 h 33"/>
                <a:gd name="T30" fmla="*/ 0 w 9"/>
                <a:gd name="T31" fmla="*/ 16 h 33"/>
                <a:gd name="T32" fmla="*/ 1 w 9"/>
                <a:gd name="T33" fmla="*/ 11 h 33"/>
                <a:gd name="T34" fmla="*/ 1 w 9"/>
                <a:gd name="T35" fmla="*/ 6 h 33"/>
                <a:gd name="T36" fmla="*/ 1 w 9"/>
                <a:gd name="T37" fmla="*/ 1 h 33"/>
                <a:gd name="T38" fmla="*/ 1 w 9"/>
                <a:gd name="T39" fmla="*/ 0 h 33"/>
                <a:gd name="T40" fmla="*/ 1 w 9"/>
                <a:gd name="T41" fmla="*/ 1 h 33"/>
                <a:gd name="T42" fmla="*/ 1 w 9"/>
                <a:gd name="T43" fmla="*/ 0 h 33"/>
                <a:gd name="T44" fmla="*/ 1 w 9"/>
                <a:gd name="T45" fmla="*/ 0 h 33"/>
                <a:gd name="T46" fmla="*/ 2 w 9"/>
                <a:gd name="T47" fmla="*/ 0 h 33"/>
                <a:gd name="T48" fmla="*/ 2 w 9"/>
                <a:gd name="T49" fmla="*/ 1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
                <a:gd name="T76" fmla="*/ 0 h 33"/>
                <a:gd name="T77" fmla="*/ 9 w 9"/>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 h="33">
                  <a:moveTo>
                    <a:pt x="2" y="1"/>
                  </a:moveTo>
                  <a:lnTo>
                    <a:pt x="2" y="1"/>
                  </a:lnTo>
                  <a:lnTo>
                    <a:pt x="2" y="6"/>
                  </a:lnTo>
                  <a:lnTo>
                    <a:pt x="2" y="11"/>
                  </a:lnTo>
                  <a:lnTo>
                    <a:pt x="1" y="16"/>
                  </a:lnTo>
                  <a:lnTo>
                    <a:pt x="2" y="19"/>
                  </a:lnTo>
                  <a:lnTo>
                    <a:pt x="2" y="22"/>
                  </a:lnTo>
                  <a:lnTo>
                    <a:pt x="4" y="25"/>
                  </a:lnTo>
                  <a:lnTo>
                    <a:pt x="6" y="28"/>
                  </a:lnTo>
                  <a:lnTo>
                    <a:pt x="8" y="30"/>
                  </a:lnTo>
                  <a:lnTo>
                    <a:pt x="7" y="32"/>
                  </a:lnTo>
                  <a:lnTo>
                    <a:pt x="4" y="29"/>
                  </a:lnTo>
                  <a:lnTo>
                    <a:pt x="2" y="26"/>
                  </a:lnTo>
                  <a:lnTo>
                    <a:pt x="1" y="22"/>
                  </a:lnTo>
                  <a:lnTo>
                    <a:pt x="1" y="19"/>
                  </a:lnTo>
                  <a:lnTo>
                    <a:pt x="0" y="16"/>
                  </a:lnTo>
                  <a:lnTo>
                    <a:pt x="1" y="11"/>
                  </a:lnTo>
                  <a:lnTo>
                    <a:pt x="1" y="6"/>
                  </a:lnTo>
                  <a:lnTo>
                    <a:pt x="1" y="1"/>
                  </a:lnTo>
                  <a:lnTo>
                    <a:pt x="1" y="0"/>
                  </a:lnTo>
                  <a:lnTo>
                    <a:pt x="1" y="1"/>
                  </a:lnTo>
                  <a:lnTo>
                    <a:pt x="1" y="0"/>
                  </a:lnTo>
                  <a:lnTo>
                    <a:pt x="2" y="0"/>
                  </a:lnTo>
                  <a:lnTo>
                    <a:pt x="2"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00" name="Freeform 84"/>
            <p:cNvSpPr>
              <a:spLocks/>
            </p:cNvSpPr>
            <p:nvPr/>
          </p:nvSpPr>
          <p:spPr bwMode="auto">
            <a:xfrm>
              <a:off x="5114" y="3478"/>
              <a:ext cx="27" cy="42"/>
            </a:xfrm>
            <a:custGeom>
              <a:avLst/>
              <a:gdLst>
                <a:gd name="T0" fmla="*/ 26 w 27"/>
                <a:gd name="T1" fmla="*/ 1 h 42"/>
                <a:gd name="T2" fmla="*/ 25 w 27"/>
                <a:gd name="T3" fmla="*/ 4 h 42"/>
                <a:gd name="T4" fmla="*/ 23 w 27"/>
                <a:gd name="T5" fmla="*/ 6 h 42"/>
                <a:gd name="T6" fmla="*/ 22 w 27"/>
                <a:gd name="T7" fmla="*/ 8 h 42"/>
                <a:gd name="T8" fmla="*/ 21 w 27"/>
                <a:gd name="T9" fmla="*/ 11 h 42"/>
                <a:gd name="T10" fmla="*/ 20 w 27"/>
                <a:gd name="T11" fmla="*/ 13 h 42"/>
                <a:gd name="T12" fmla="*/ 18 w 27"/>
                <a:gd name="T13" fmla="*/ 15 h 42"/>
                <a:gd name="T14" fmla="*/ 16 w 27"/>
                <a:gd name="T15" fmla="*/ 18 h 42"/>
                <a:gd name="T16" fmla="*/ 15 w 27"/>
                <a:gd name="T17" fmla="*/ 20 h 42"/>
                <a:gd name="T18" fmla="*/ 13 w 27"/>
                <a:gd name="T19" fmla="*/ 22 h 42"/>
                <a:gd name="T20" fmla="*/ 12 w 27"/>
                <a:gd name="T21" fmla="*/ 25 h 42"/>
                <a:gd name="T22" fmla="*/ 10 w 27"/>
                <a:gd name="T23" fmla="*/ 27 h 42"/>
                <a:gd name="T24" fmla="*/ 8 w 27"/>
                <a:gd name="T25" fmla="*/ 29 h 42"/>
                <a:gd name="T26" fmla="*/ 6 w 27"/>
                <a:gd name="T27" fmla="*/ 33 h 42"/>
                <a:gd name="T28" fmla="*/ 5 w 27"/>
                <a:gd name="T29" fmla="*/ 35 h 42"/>
                <a:gd name="T30" fmla="*/ 4 w 27"/>
                <a:gd name="T31" fmla="*/ 38 h 42"/>
                <a:gd name="T32" fmla="*/ 2 w 27"/>
                <a:gd name="T33" fmla="*/ 41 h 42"/>
                <a:gd name="T34" fmla="*/ 0 w 27"/>
                <a:gd name="T35" fmla="*/ 40 h 42"/>
                <a:gd name="T36" fmla="*/ 2 w 27"/>
                <a:gd name="T37" fmla="*/ 37 h 42"/>
                <a:gd name="T38" fmla="*/ 4 w 27"/>
                <a:gd name="T39" fmla="*/ 35 h 42"/>
                <a:gd name="T40" fmla="*/ 5 w 27"/>
                <a:gd name="T41" fmla="*/ 32 h 42"/>
                <a:gd name="T42" fmla="*/ 7 w 27"/>
                <a:gd name="T43" fmla="*/ 29 h 42"/>
                <a:gd name="T44" fmla="*/ 9 w 27"/>
                <a:gd name="T45" fmla="*/ 26 h 42"/>
                <a:gd name="T46" fmla="*/ 11 w 27"/>
                <a:gd name="T47" fmla="*/ 24 h 42"/>
                <a:gd name="T48" fmla="*/ 12 w 27"/>
                <a:gd name="T49" fmla="*/ 21 h 42"/>
                <a:gd name="T50" fmla="*/ 13 w 27"/>
                <a:gd name="T51" fmla="*/ 19 h 42"/>
                <a:gd name="T52" fmla="*/ 15 w 27"/>
                <a:gd name="T53" fmla="*/ 17 h 42"/>
                <a:gd name="T54" fmla="*/ 16 w 27"/>
                <a:gd name="T55" fmla="*/ 15 h 42"/>
                <a:gd name="T56" fmla="*/ 18 w 27"/>
                <a:gd name="T57" fmla="*/ 12 h 42"/>
                <a:gd name="T58" fmla="*/ 20 w 27"/>
                <a:gd name="T59" fmla="*/ 10 h 42"/>
                <a:gd name="T60" fmla="*/ 21 w 27"/>
                <a:gd name="T61" fmla="*/ 7 h 42"/>
                <a:gd name="T62" fmla="*/ 22 w 27"/>
                <a:gd name="T63" fmla="*/ 5 h 42"/>
                <a:gd name="T64" fmla="*/ 23 w 27"/>
                <a:gd name="T65" fmla="*/ 3 h 42"/>
                <a:gd name="T66" fmla="*/ 24 w 27"/>
                <a:gd name="T67" fmla="*/ 0 h 42"/>
                <a:gd name="T68" fmla="*/ 26 w 27"/>
                <a:gd name="T69" fmla="*/ 1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
                <a:gd name="T106" fmla="*/ 0 h 42"/>
                <a:gd name="T107" fmla="*/ 27 w 27"/>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 h="42">
                  <a:moveTo>
                    <a:pt x="26" y="1"/>
                  </a:moveTo>
                  <a:lnTo>
                    <a:pt x="25" y="4"/>
                  </a:lnTo>
                  <a:lnTo>
                    <a:pt x="23" y="6"/>
                  </a:lnTo>
                  <a:lnTo>
                    <a:pt x="22" y="8"/>
                  </a:lnTo>
                  <a:lnTo>
                    <a:pt x="21" y="11"/>
                  </a:lnTo>
                  <a:lnTo>
                    <a:pt x="20" y="13"/>
                  </a:lnTo>
                  <a:lnTo>
                    <a:pt x="18" y="15"/>
                  </a:lnTo>
                  <a:lnTo>
                    <a:pt x="16" y="18"/>
                  </a:lnTo>
                  <a:lnTo>
                    <a:pt x="15" y="20"/>
                  </a:lnTo>
                  <a:lnTo>
                    <a:pt x="13" y="22"/>
                  </a:lnTo>
                  <a:lnTo>
                    <a:pt x="12" y="25"/>
                  </a:lnTo>
                  <a:lnTo>
                    <a:pt x="10" y="27"/>
                  </a:lnTo>
                  <a:lnTo>
                    <a:pt x="8" y="29"/>
                  </a:lnTo>
                  <a:lnTo>
                    <a:pt x="6" y="33"/>
                  </a:lnTo>
                  <a:lnTo>
                    <a:pt x="5" y="35"/>
                  </a:lnTo>
                  <a:lnTo>
                    <a:pt x="4" y="38"/>
                  </a:lnTo>
                  <a:lnTo>
                    <a:pt x="2" y="41"/>
                  </a:lnTo>
                  <a:lnTo>
                    <a:pt x="0" y="40"/>
                  </a:lnTo>
                  <a:lnTo>
                    <a:pt x="2" y="37"/>
                  </a:lnTo>
                  <a:lnTo>
                    <a:pt x="4" y="35"/>
                  </a:lnTo>
                  <a:lnTo>
                    <a:pt x="5" y="32"/>
                  </a:lnTo>
                  <a:lnTo>
                    <a:pt x="7" y="29"/>
                  </a:lnTo>
                  <a:lnTo>
                    <a:pt x="9" y="26"/>
                  </a:lnTo>
                  <a:lnTo>
                    <a:pt x="11" y="24"/>
                  </a:lnTo>
                  <a:lnTo>
                    <a:pt x="12" y="21"/>
                  </a:lnTo>
                  <a:lnTo>
                    <a:pt x="13" y="19"/>
                  </a:lnTo>
                  <a:lnTo>
                    <a:pt x="15" y="17"/>
                  </a:lnTo>
                  <a:lnTo>
                    <a:pt x="16" y="15"/>
                  </a:lnTo>
                  <a:lnTo>
                    <a:pt x="18" y="12"/>
                  </a:lnTo>
                  <a:lnTo>
                    <a:pt x="20" y="10"/>
                  </a:lnTo>
                  <a:lnTo>
                    <a:pt x="21" y="7"/>
                  </a:lnTo>
                  <a:lnTo>
                    <a:pt x="22" y="5"/>
                  </a:lnTo>
                  <a:lnTo>
                    <a:pt x="23" y="3"/>
                  </a:lnTo>
                  <a:lnTo>
                    <a:pt x="24" y="0"/>
                  </a:lnTo>
                  <a:lnTo>
                    <a:pt x="26"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01" name="Freeform 85"/>
            <p:cNvSpPr>
              <a:spLocks/>
            </p:cNvSpPr>
            <p:nvPr/>
          </p:nvSpPr>
          <p:spPr bwMode="auto">
            <a:xfrm>
              <a:off x="5144" y="3413"/>
              <a:ext cx="18" cy="61"/>
            </a:xfrm>
            <a:custGeom>
              <a:avLst/>
              <a:gdLst>
                <a:gd name="T0" fmla="*/ 17 w 18"/>
                <a:gd name="T1" fmla="*/ 1 h 61"/>
                <a:gd name="T2" fmla="*/ 17 w 18"/>
                <a:gd name="T3" fmla="*/ 1 h 61"/>
                <a:gd name="T4" fmla="*/ 16 w 18"/>
                <a:gd name="T5" fmla="*/ 6 h 61"/>
                <a:gd name="T6" fmla="*/ 15 w 18"/>
                <a:gd name="T7" fmla="*/ 10 h 61"/>
                <a:gd name="T8" fmla="*/ 14 w 18"/>
                <a:gd name="T9" fmla="*/ 14 h 61"/>
                <a:gd name="T10" fmla="*/ 13 w 18"/>
                <a:gd name="T11" fmla="*/ 18 h 61"/>
                <a:gd name="T12" fmla="*/ 12 w 18"/>
                <a:gd name="T13" fmla="*/ 22 h 61"/>
                <a:gd name="T14" fmla="*/ 11 w 18"/>
                <a:gd name="T15" fmla="*/ 26 h 61"/>
                <a:gd name="T16" fmla="*/ 11 w 18"/>
                <a:gd name="T17" fmla="*/ 30 h 61"/>
                <a:gd name="T18" fmla="*/ 10 w 18"/>
                <a:gd name="T19" fmla="*/ 33 h 61"/>
                <a:gd name="T20" fmla="*/ 9 w 18"/>
                <a:gd name="T21" fmla="*/ 37 h 61"/>
                <a:gd name="T22" fmla="*/ 7 w 18"/>
                <a:gd name="T23" fmla="*/ 41 h 61"/>
                <a:gd name="T24" fmla="*/ 6 w 18"/>
                <a:gd name="T25" fmla="*/ 44 h 61"/>
                <a:gd name="T26" fmla="*/ 6 w 18"/>
                <a:gd name="T27" fmla="*/ 48 h 61"/>
                <a:gd name="T28" fmla="*/ 5 w 18"/>
                <a:gd name="T29" fmla="*/ 50 h 61"/>
                <a:gd name="T30" fmla="*/ 4 w 18"/>
                <a:gd name="T31" fmla="*/ 53 h 61"/>
                <a:gd name="T32" fmla="*/ 3 w 18"/>
                <a:gd name="T33" fmla="*/ 57 h 61"/>
                <a:gd name="T34" fmla="*/ 2 w 18"/>
                <a:gd name="T35" fmla="*/ 60 h 61"/>
                <a:gd name="T36" fmla="*/ 0 w 18"/>
                <a:gd name="T37" fmla="*/ 59 h 61"/>
                <a:gd name="T38" fmla="*/ 2 w 18"/>
                <a:gd name="T39" fmla="*/ 56 h 61"/>
                <a:gd name="T40" fmla="*/ 2 w 18"/>
                <a:gd name="T41" fmla="*/ 53 h 61"/>
                <a:gd name="T42" fmla="*/ 3 w 18"/>
                <a:gd name="T43" fmla="*/ 50 h 61"/>
                <a:gd name="T44" fmla="*/ 4 w 18"/>
                <a:gd name="T45" fmla="*/ 47 h 61"/>
                <a:gd name="T46" fmla="*/ 6 w 18"/>
                <a:gd name="T47" fmla="*/ 44 h 61"/>
                <a:gd name="T48" fmla="*/ 6 w 18"/>
                <a:gd name="T49" fmla="*/ 40 h 61"/>
                <a:gd name="T50" fmla="*/ 7 w 18"/>
                <a:gd name="T51" fmla="*/ 37 h 61"/>
                <a:gd name="T52" fmla="*/ 8 w 18"/>
                <a:gd name="T53" fmla="*/ 33 h 61"/>
                <a:gd name="T54" fmla="*/ 9 w 18"/>
                <a:gd name="T55" fmla="*/ 30 h 61"/>
                <a:gd name="T56" fmla="*/ 10 w 18"/>
                <a:gd name="T57" fmla="*/ 26 h 61"/>
                <a:gd name="T58" fmla="*/ 11 w 18"/>
                <a:gd name="T59" fmla="*/ 22 h 61"/>
                <a:gd name="T60" fmla="*/ 11 w 18"/>
                <a:gd name="T61" fmla="*/ 18 h 61"/>
                <a:gd name="T62" fmla="*/ 12 w 18"/>
                <a:gd name="T63" fmla="*/ 13 h 61"/>
                <a:gd name="T64" fmla="*/ 13 w 18"/>
                <a:gd name="T65" fmla="*/ 10 h 61"/>
                <a:gd name="T66" fmla="*/ 15 w 18"/>
                <a:gd name="T67" fmla="*/ 5 h 61"/>
                <a:gd name="T68" fmla="*/ 15 w 18"/>
                <a:gd name="T69" fmla="*/ 1 h 61"/>
                <a:gd name="T70" fmla="*/ 15 w 18"/>
                <a:gd name="T71" fmla="*/ 0 h 61"/>
                <a:gd name="T72" fmla="*/ 16 w 18"/>
                <a:gd name="T73" fmla="*/ 0 h 61"/>
                <a:gd name="T74" fmla="*/ 17 w 18"/>
                <a:gd name="T75" fmla="*/ 0 h 61"/>
                <a:gd name="T76" fmla="*/ 17 w 18"/>
                <a:gd name="T77" fmla="*/ 1 h 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
                <a:gd name="T118" fmla="*/ 0 h 61"/>
                <a:gd name="T119" fmla="*/ 18 w 18"/>
                <a:gd name="T120" fmla="*/ 61 h 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 h="61">
                  <a:moveTo>
                    <a:pt x="17" y="1"/>
                  </a:moveTo>
                  <a:lnTo>
                    <a:pt x="17" y="1"/>
                  </a:lnTo>
                  <a:lnTo>
                    <a:pt x="16" y="6"/>
                  </a:lnTo>
                  <a:lnTo>
                    <a:pt x="15" y="10"/>
                  </a:lnTo>
                  <a:lnTo>
                    <a:pt x="14" y="14"/>
                  </a:lnTo>
                  <a:lnTo>
                    <a:pt x="13" y="18"/>
                  </a:lnTo>
                  <a:lnTo>
                    <a:pt x="12" y="22"/>
                  </a:lnTo>
                  <a:lnTo>
                    <a:pt x="11" y="26"/>
                  </a:lnTo>
                  <a:lnTo>
                    <a:pt x="11" y="30"/>
                  </a:lnTo>
                  <a:lnTo>
                    <a:pt x="10" y="33"/>
                  </a:lnTo>
                  <a:lnTo>
                    <a:pt x="9" y="37"/>
                  </a:lnTo>
                  <a:lnTo>
                    <a:pt x="7" y="41"/>
                  </a:lnTo>
                  <a:lnTo>
                    <a:pt x="6" y="44"/>
                  </a:lnTo>
                  <a:lnTo>
                    <a:pt x="6" y="48"/>
                  </a:lnTo>
                  <a:lnTo>
                    <a:pt x="5" y="50"/>
                  </a:lnTo>
                  <a:lnTo>
                    <a:pt x="4" y="53"/>
                  </a:lnTo>
                  <a:lnTo>
                    <a:pt x="3" y="57"/>
                  </a:lnTo>
                  <a:lnTo>
                    <a:pt x="2" y="60"/>
                  </a:lnTo>
                  <a:lnTo>
                    <a:pt x="0" y="59"/>
                  </a:lnTo>
                  <a:lnTo>
                    <a:pt x="2" y="56"/>
                  </a:lnTo>
                  <a:lnTo>
                    <a:pt x="2" y="53"/>
                  </a:lnTo>
                  <a:lnTo>
                    <a:pt x="3" y="50"/>
                  </a:lnTo>
                  <a:lnTo>
                    <a:pt x="4" y="47"/>
                  </a:lnTo>
                  <a:lnTo>
                    <a:pt x="6" y="44"/>
                  </a:lnTo>
                  <a:lnTo>
                    <a:pt x="6" y="40"/>
                  </a:lnTo>
                  <a:lnTo>
                    <a:pt x="7" y="37"/>
                  </a:lnTo>
                  <a:lnTo>
                    <a:pt x="8" y="33"/>
                  </a:lnTo>
                  <a:lnTo>
                    <a:pt x="9" y="30"/>
                  </a:lnTo>
                  <a:lnTo>
                    <a:pt x="10" y="26"/>
                  </a:lnTo>
                  <a:lnTo>
                    <a:pt x="11" y="22"/>
                  </a:lnTo>
                  <a:lnTo>
                    <a:pt x="11" y="18"/>
                  </a:lnTo>
                  <a:lnTo>
                    <a:pt x="12" y="13"/>
                  </a:lnTo>
                  <a:lnTo>
                    <a:pt x="13" y="10"/>
                  </a:lnTo>
                  <a:lnTo>
                    <a:pt x="15" y="5"/>
                  </a:lnTo>
                  <a:lnTo>
                    <a:pt x="15" y="1"/>
                  </a:lnTo>
                  <a:lnTo>
                    <a:pt x="15" y="0"/>
                  </a:lnTo>
                  <a:lnTo>
                    <a:pt x="16" y="0"/>
                  </a:lnTo>
                  <a:lnTo>
                    <a:pt x="17" y="0"/>
                  </a:lnTo>
                  <a:lnTo>
                    <a:pt x="17"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02" name="Freeform 86"/>
            <p:cNvSpPr>
              <a:spLocks/>
            </p:cNvSpPr>
            <p:nvPr/>
          </p:nvSpPr>
          <p:spPr bwMode="auto">
            <a:xfrm>
              <a:off x="5165" y="3369"/>
              <a:ext cx="9" cy="40"/>
            </a:xfrm>
            <a:custGeom>
              <a:avLst/>
              <a:gdLst>
                <a:gd name="T0" fmla="*/ 8 w 9"/>
                <a:gd name="T1" fmla="*/ 1 h 40"/>
                <a:gd name="T2" fmla="*/ 8 w 9"/>
                <a:gd name="T3" fmla="*/ 3 h 40"/>
                <a:gd name="T4" fmla="*/ 7 w 9"/>
                <a:gd name="T5" fmla="*/ 5 h 40"/>
                <a:gd name="T6" fmla="*/ 7 w 9"/>
                <a:gd name="T7" fmla="*/ 6 h 40"/>
                <a:gd name="T8" fmla="*/ 7 w 9"/>
                <a:gd name="T9" fmla="*/ 9 h 40"/>
                <a:gd name="T10" fmla="*/ 6 w 9"/>
                <a:gd name="T11" fmla="*/ 12 h 40"/>
                <a:gd name="T12" fmla="*/ 6 w 9"/>
                <a:gd name="T13" fmla="*/ 15 h 40"/>
                <a:gd name="T14" fmla="*/ 5 w 9"/>
                <a:gd name="T15" fmla="*/ 17 h 40"/>
                <a:gd name="T16" fmla="*/ 4 w 9"/>
                <a:gd name="T17" fmla="*/ 20 h 40"/>
                <a:gd name="T18" fmla="*/ 4 w 9"/>
                <a:gd name="T19" fmla="*/ 23 h 40"/>
                <a:gd name="T20" fmla="*/ 3 w 9"/>
                <a:gd name="T21" fmla="*/ 25 h 40"/>
                <a:gd name="T22" fmla="*/ 2 w 9"/>
                <a:gd name="T23" fmla="*/ 28 h 40"/>
                <a:gd name="T24" fmla="*/ 2 w 9"/>
                <a:gd name="T25" fmla="*/ 31 h 40"/>
                <a:gd name="T26" fmla="*/ 2 w 9"/>
                <a:gd name="T27" fmla="*/ 34 h 40"/>
                <a:gd name="T28" fmla="*/ 1 w 9"/>
                <a:gd name="T29" fmla="*/ 35 h 40"/>
                <a:gd name="T30" fmla="*/ 1 w 9"/>
                <a:gd name="T31" fmla="*/ 37 h 40"/>
                <a:gd name="T32" fmla="*/ 1 w 9"/>
                <a:gd name="T33" fmla="*/ 39 h 40"/>
                <a:gd name="T34" fmla="*/ 0 w 9"/>
                <a:gd name="T35" fmla="*/ 39 h 40"/>
                <a:gd name="T36" fmla="*/ 0 w 9"/>
                <a:gd name="T37" fmla="*/ 37 h 40"/>
                <a:gd name="T38" fmla="*/ 0 w 9"/>
                <a:gd name="T39" fmla="*/ 35 h 40"/>
                <a:gd name="T40" fmla="*/ 1 w 9"/>
                <a:gd name="T41" fmla="*/ 33 h 40"/>
                <a:gd name="T42" fmla="*/ 1 w 9"/>
                <a:gd name="T43" fmla="*/ 30 h 40"/>
                <a:gd name="T44" fmla="*/ 1 w 9"/>
                <a:gd name="T45" fmla="*/ 28 h 40"/>
                <a:gd name="T46" fmla="*/ 2 w 9"/>
                <a:gd name="T47" fmla="*/ 25 h 40"/>
                <a:gd name="T48" fmla="*/ 2 w 9"/>
                <a:gd name="T49" fmla="*/ 23 h 40"/>
                <a:gd name="T50" fmla="*/ 3 w 9"/>
                <a:gd name="T51" fmla="*/ 19 h 40"/>
                <a:gd name="T52" fmla="*/ 4 w 9"/>
                <a:gd name="T53" fmla="*/ 16 h 40"/>
                <a:gd name="T54" fmla="*/ 4 w 9"/>
                <a:gd name="T55" fmla="*/ 14 h 40"/>
                <a:gd name="T56" fmla="*/ 5 w 9"/>
                <a:gd name="T57" fmla="*/ 12 h 40"/>
                <a:gd name="T58" fmla="*/ 6 w 9"/>
                <a:gd name="T59" fmla="*/ 8 h 40"/>
                <a:gd name="T60" fmla="*/ 6 w 9"/>
                <a:gd name="T61" fmla="*/ 6 h 40"/>
                <a:gd name="T62" fmla="*/ 6 w 9"/>
                <a:gd name="T63" fmla="*/ 4 h 40"/>
                <a:gd name="T64" fmla="*/ 7 w 9"/>
                <a:gd name="T65" fmla="*/ 2 h 40"/>
                <a:gd name="T66" fmla="*/ 7 w 9"/>
                <a:gd name="T67" fmla="*/ 0 h 40"/>
                <a:gd name="T68" fmla="*/ 8 w 9"/>
                <a:gd name="T69" fmla="*/ 1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
                <a:gd name="T106" fmla="*/ 0 h 40"/>
                <a:gd name="T107" fmla="*/ 9 w 9"/>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 h="40">
                  <a:moveTo>
                    <a:pt x="8" y="1"/>
                  </a:moveTo>
                  <a:lnTo>
                    <a:pt x="8" y="3"/>
                  </a:lnTo>
                  <a:lnTo>
                    <a:pt x="7" y="5"/>
                  </a:lnTo>
                  <a:lnTo>
                    <a:pt x="7" y="6"/>
                  </a:lnTo>
                  <a:lnTo>
                    <a:pt x="7" y="9"/>
                  </a:lnTo>
                  <a:lnTo>
                    <a:pt x="6" y="12"/>
                  </a:lnTo>
                  <a:lnTo>
                    <a:pt x="6" y="15"/>
                  </a:lnTo>
                  <a:lnTo>
                    <a:pt x="5" y="17"/>
                  </a:lnTo>
                  <a:lnTo>
                    <a:pt x="4" y="20"/>
                  </a:lnTo>
                  <a:lnTo>
                    <a:pt x="4" y="23"/>
                  </a:lnTo>
                  <a:lnTo>
                    <a:pt x="3" y="25"/>
                  </a:lnTo>
                  <a:lnTo>
                    <a:pt x="2" y="28"/>
                  </a:lnTo>
                  <a:lnTo>
                    <a:pt x="2" y="31"/>
                  </a:lnTo>
                  <a:lnTo>
                    <a:pt x="2" y="34"/>
                  </a:lnTo>
                  <a:lnTo>
                    <a:pt x="1" y="35"/>
                  </a:lnTo>
                  <a:lnTo>
                    <a:pt x="1" y="37"/>
                  </a:lnTo>
                  <a:lnTo>
                    <a:pt x="1" y="39"/>
                  </a:lnTo>
                  <a:lnTo>
                    <a:pt x="0" y="39"/>
                  </a:lnTo>
                  <a:lnTo>
                    <a:pt x="0" y="37"/>
                  </a:lnTo>
                  <a:lnTo>
                    <a:pt x="0" y="35"/>
                  </a:lnTo>
                  <a:lnTo>
                    <a:pt x="1" y="33"/>
                  </a:lnTo>
                  <a:lnTo>
                    <a:pt x="1" y="30"/>
                  </a:lnTo>
                  <a:lnTo>
                    <a:pt x="1" y="28"/>
                  </a:lnTo>
                  <a:lnTo>
                    <a:pt x="2" y="25"/>
                  </a:lnTo>
                  <a:lnTo>
                    <a:pt x="2" y="23"/>
                  </a:lnTo>
                  <a:lnTo>
                    <a:pt x="3" y="19"/>
                  </a:lnTo>
                  <a:lnTo>
                    <a:pt x="4" y="16"/>
                  </a:lnTo>
                  <a:lnTo>
                    <a:pt x="4" y="14"/>
                  </a:lnTo>
                  <a:lnTo>
                    <a:pt x="5" y="12"/>
                  </a:lnTo>
                  <a:lnTo>
                    <a:pt x="6" y="8"/>
                  </a:lnTo>
                  <a:lnTo>
                    <a:pt x="6" y="6"/>
                  </a:lnTo>
                  <a:lnTo>
                    <a:pt x="6" y="4"/>
                  </a:lnTo>
                  <a:lnTo>
                    <a:pt x="7" y="2"/>
                  </a:lnTo>
                  <a:lnTo>
                    <a:pt x="7" y="0"/>
                  </a:lnTo>
                  <a:lnTo>
                    <a:pt x="8"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03" name="Freeform 87"/>
            <p:cNvSpPr>
              <a:spLocks/>
            </p:cNvSpPr>
            <p:nvPr/>
          </p:nvSpPr>
          <p:spPr bwMode="auto">
            <a:xfrm>
              <a:off x="5166" y="3129"/>
              <a:ext cx="12" cy="236"/>
            </a:xfrm>
            <a:custGeom>
              <a:avLst/>
              <a:gdLst>
                <a:gd name="T0" fmla="*/ 1 w 12"/>
                <a:gd name="T1" fmla="*/ 1 h 236"/>
                <a:gd name="T2" fmla="*/ 1 w 12"/>
                <a:gd name="T3" fmla="*/ 13 h 236"/>
                <a:gd name="T4" fmla="*/ 2 w 12"/>
                <a:gd name="T5" fmla="*/ 25 h 236"/>
                <a:gd name="T6" fmla="*/ 3 w 12"/>
                <a:gd name="T7" fmla="*/ 40 h 236"/>
                <a:gd name="T8" fmla="*/ 3 w 12"/>
                <a:gd name="T9" fmla="*/ 53 h 236"/>
                <a:gd name="T10" fmla="*/ 5 w 12"/>
                <a:gd name="T11" fmla="*/ 66 h 236"/>
                <a:gd name="T12" fmla="*/ 6 w 12"/>
                <a:gd name="T13" fmla="*/ 80 h 236"/>
                <a:gd name="T14" fmla="*/ 8 w 12"/>
                <a:gd name="T15" fmla="*/ 96 h 236"/>
                <a:gd name="T16" fmla="*/ 8 w 12"/>
                <a:gd name="T17" fmla="*/ 110 h 236"/>
                <a:gd name="T18" fmla="*/ 10 w 12"/>
                <a:gd name="T19" fmla="*/ 125 h 236"/>
                <a:gd name="T20" fmla="*/ 10 w 12"/>
                <a:gd name="T21" fmla="*/ 140 h 236"/>
                <a:gd name="T22" fmla="*/ 11 w 12"/>
                <a:gd name="T23" fmla="*/ 156 h 236"/>
                <a:gd name="T24" fmla="*/ 11 w 12"/>
                <a:gd name="T25" fmla="*/ 171 h 236"/>
                <a:gd name="T26" fmla="*/ 11 w 12"/>
                <a:gd name="T27" fmla="*/ 186 h 236"/>
                <a:gd name="T28" fmla="*/ 11 w 12"/>
                <a:gd name="T29" fmla="*/ 202 h 236"/>
                <a:gd name="T30" fmla="*/ 10 w 12"/>
                <a:gd name="T31" fmla="*/ 219 h 236"/>
                <a:gd name="T32" fmla="*/ 8 w 12"/>
                <a:gd name="T33" fmla="*/ 235 h 236"/>
                <a:gd name="T34" fmla="*/ 8 w 12"/>
                <a:gd name="T35" fmla="*/ 226 h 236"/>
                <a:gd name="T36" fmla="*/ 9 w 12"/>
                <a:gd name="T37" fmla="*/ 211 h 236"/>
                <a:gd name="T38" fmla="*/ 10 w 12"/>
                <a:gd name="T39" fmla="*/ 194 h 236"/>
                <a:gd name="T40" fmla="*/ 10 w 12"/>
                <a:gd name="T41" fmla="*/ 179 h 236"/>
                <a:gd name="T42" fmla="*/ 10 w 12"/>
                <a:gd name="T43" fmla="*/ 163 h 236"/>
                <a:gd name="T44" fmla="*/ 10 w 12"/>
                <a:gd name="T45" fmla="*/ 148 h 236"/>
                <a:gd name="T46" fmla="*/ 8 w 12"/>
                <a:gd name="T47" fmla="*/ 132 h 236"/>
                <a:gd name="T48" fmla="*/ 8 w 12"/>
                <a:gd name="T49" fmla="*/ 117 h 236"/>
                <a:gd name="T50" fmla="*/ 6 w 12"/>
                <a:gd name="T51" fmla="*/ 103 h 236"/>
                <a:gd name="T52" fmla="*/ 6 w 12"/>
                <a:gd name="T53" fmla="*/ 87 h 236"/>
                <a:gd name="T54" fmla="*/ 4 w 12"/>
                <a:gd name="T55" fmla="*/ 74 h 236"/>
                <a:gd name="T56" fmla="*/ 3 w 12"/>
                <a:gd name="T57" fmla="*/ 60 h 236"/>
                <a:gd name="T58" fmla="*/ 2 w 12"/>
                <a:gd name="T59" fmla="*/ 46 h 236"/>
                <a:gd name="T60" fmla="*/ 1 w 12"/>
                <a:gd name="T61" fmla="*/ 33 h 236"/>
                <a:gd name="T62" fmla="*/ 1 w 12"/>
                <a:gd name="T63" fmla="*/ 19 h 236"/>
                <a:gd name="T64" fmla="*/ 0 w 12"/>
                <a:gd name="T65" fmla="*/ 7 h 236"/>
                <a:gd name="T66" fmla="*/ 1 w 12"/>
                <a:gd name="T67" fmla="*/ 0 h 236"/>
                <a:gd name="T68" fmla="*/ 0 w 12"/>
                <a:gd name="T69" fmla="*/ 0 h 236"/>
                <a:gd name="T70" fmla="*/ 1 w 12"/>
                <a:gd name="T71" fmla="*/ 0 h 236"/>
                <a:gd name="T72" fmla="*/ 1 w 12"/>
                <a:gd name="T73" fmla="*/ 2 h 2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
                <a:gd name="T112" fmla="*/ 0 h 236"/>
                <a:gd name="T113" fmla="*/ 12 w 12"/>
                <a:gd name="T114" fmla="*/ 236 h 2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 h="236">
                  <a:moveTo>
                    <a:pt x="1" y="2"/>
                  </a:moveTo>
                  <a:lnTo>
                    <a:pt x="1" y="1"/>
                  </a:lnTo>
                  <a:lnTo>
                    <a:pt x="1" y="7"/>
                  </a:lnTo>
                  <a:lnTo>
                    <a:pt x="1" y="13"/>
                  </a:lnTo>
                  <a:lnTo>
                    <a:pt x="2" y="19"/>
                  </a:lnTo>
                  <a:lnTo>
                    <a:pt x="2" y="25"/>
                  </a:lnTo>
                  <a:lnTo>
                    <a:pt x="3" y="33"/>
                  </a:lnTo>
                  <a:lnTo>
                    <a:pt x="3" y="40"/>
                  </a:lnTo>
                  <a:lnTo>
                    <a:pt x="3" y="46"/>
                  </a:lnTo>
                  <a:lnTo>
                    <a:pt x="3" y="53"/>
                  </a:lnTo>
                  <a:lnTo>
                    <a:pt x="4" y="60"/>
                  </a:lnTo>
                  <a:lnTo>
                    <a:pt x="5" y="66"/>
                  </a:lnTo>
                  <a:lnTo>
                    <a:pt x="6" y="73"/>
                  </a:lnTo>
                  <a:lnTo>
                    <a:pt x="6" y="80"/>
                  </a:lnTo>
                  <a:lnTo>
                    <a:pt x="7" y="87"/>
                  </a:lnTo>
                  <a:lnTo>
                    <a:pt x="8" y="96"/>
                  </a:lnTo>
                  <a:lnTo>
                    <a:pt x="8" y="103"/>
                  </a:lnTo>
                  <a:lnTo>
                    <a:pt x="8" y="110"/>
                  </a:lnTo>
                  <a:lnTo>
                    <a:pt x="9" y="117"/>
                  </a:lnTo>
                  <a:lnTo>
                    <a:pt x="10" y="125"/>
                  </a:lnTo>
                  <a:lnTo>
                    <a:pt x="10" y="132"/>
                  </a:lnTo>
                  <a:lnTo>
                    <a:pt x="10" y="140"/>
                  </a:lnTo>
                  <a:lnTo>
                    <a:pt x="10" y="148"/>
                  </a:lnTo>
                  <a:lnTo>
                    <a:pt x="11" y="156"/>
                  </a:lnTo>
                  <a:lnTo>
                    <a:pt x="11" y="163"/>
                  </a:lnTo>
                  <a:lnTo>
                    <a:pt x="11" y="171"/>
                  </a:lnTo>
                  <a:lnTo>
                    <a:pt x="11" y="179"/>
                  </a:lnTo>
                  <a:lnTo>
                    <a:pt x="11" y="186"/>
                  </a:lnTo>
                  <a:lnTo>
                    <a:pt x="11" y="194"/>
                  </a:lnTo>
                  <a:lnTo>
                    <a:pt x="11" y="202"/>
                  </a:lnTo>
                  <a:lnTo>
                    <a:pt x="10" y="211"/>
                  </a:lnTo>
                  <a:lnTo>
                    <a:pt x="10" y="219"/>
                  </a:lnTo>
                  <a:lnTo>
                    <a:pt x="10" y="227"/>
                  </a:lnTo>
                  <a:lnTo>
                    <a:pt x="8" y="235"/>
                  </a:lnTo>
                  <a:lnTo>
                    <a:pt x="7" y="234"/>
                  </a:lnTo>
                  <a:lnTo>
                    <a:pt x="8" y="226"/>
                  </a:lnTo>
                  <a:lnTo>
                    <a:pt x="9" y="219"/>
                  </a:lnTo>
                  <a:lnTo>
                    <a:pt x="9" y="211"/>
                  </a:lnTo>
                  <a:lnTo>
                    <a:pt x="10" y="202"/>
                  </a:lnTo>
                  <a:lnTo>
                    <a:pt x="10" y="194"/>
                  </a:lnTo>
                  <a:lnTo>
                    <a:pt x="10" y="186"/>
                  </a:lnTo>
                  <a:lnTo>
                    <a:pt x="10" y="179"/>
                  </a:lnTo>
                  <a:lnTo>
                    <a:pt x="10" y="171"/>
                  </a:lnTo>
                  <a:lnTo>
                    <a:pt x="10" y="163"/>
                  </a:lnTo>
                  <a:lnTo>
                    <a:pt x="10" y="156"/>
                  </a:lnTo>
                  <a:lnTo>
                    <a:pt x="10" y="148"/>
                  </a:lnTo>
                  <a:lnTo>
                    <a:pt x="9" y="140"/>
                  </a:lnTo>
                  <a:lnTo>
                    <a:pt x="8" y="132"/>
                  </a:lnTo>
                  <a:lnTo>
                    <a:pt x="8" y="125"/>
                  </a:lnTo>
                  <a:lnTo>
                    <a:pt x="8" y="117"/>
                  </a:lnTo>
                  <a:lnTo>
                    <a:pt x="7" y="110"/>
                  </a:lnTo>
                  <a:lnTo>
                    <a:pt x="6" y="103"/>
                  </a:lnTo>
                  <a:lnTo>
                    <a:pt x="6" y="96"/>
                  </a:lnTo>
                  <a:lnTo>
                    <a:pt x="6" y="87"/>
                  </a:lnTo>
                  <a:lnTo>
                    <a:pt x="5" y="80"/>
                  </a:lnTo>
                  <a:lnTo>
                    <a:pt x="4" y="74"/>
                  </a:lnTo>
                  <a:lnTo>
                    <a:pt x="3" y="67"/>
                  </a:lnTo>
                  <a:lnTo>
                    <a:pt x="3" y="60"/>
                  </a:lnTo>
                  <a:lnTo>
                    <a:pt x="3" y="53"/>
                  </a:lnTo>
                  <a:lnTo>
                    <a:pt x="2" y="46"/>
                  </a:lnTo>
                  <a:lnTo>
                    <a:pt x="1" y="40"/>
                  </a:lnTo>
                  <a:lnTo>
                    <a:pt x="1" y="33"/>
                  </a:lnTo>
                  <a:lnTo>
                    <a:pt x="1" y="25"/>
                  </a:lnTo>
                  <a:lnTo>
                    <a:pt x="1" y="19"/>
                  </a:lnTo>
                  <a:lnTo>
                    <a:pt x="0" y="13"/>
                  </a:lnTo>
                  <a:lnTo>
                    <a:pt x="0" y="7"/>
                  </a:lnTo>
                  <a:lnTo>
                    <a:pt x="0" y="1"/>
                  </a:lnTo>
                  <a:lnTo>
                    <a:pt x="1" y="0"/>
                  </a:lnTo>
                  <a:lnTo>
                    <a:pt x="0" y="1"/>
                  </a:lnTo>
                  <a:lnTo>
                    <a:pt x="0" y="0"/>
                  </a:lnTo>
                  <a:lnTo>
                    <a:pt x="1" y="0"/>
                  </a:lnTo>
                  <a:lnTo>
                    <a:pt x="1" y="1"/>
                  </a:lnTo>
                  <a:lnTo>
                    <a:pt x="1" y="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04" name="Freeform 88"/>
            <p:cNvSpPr>
              <a:spLocks/>
            </p:cNvSpPr>
            <p:nvPr/>
          </p:nvSpPr>
          <p:spPr bwMode="auto">
            <a:xfrm>
              <a:off x="5167" y="3122"/>
              <a:ext cx="144" cy="3"/>
            </a:xfrm>
            <a:custGeom>
              <a:avLst/>
              <a:gdLst>
                <a:gd name="T0" fmla="*/ 141 w 144"/>
                <a:gd name="T1" fmla="*/ 0 h 3"/>
                <a:gd name="T2" fmla="*/ 142 w 144"/>
                <a:gd name="T3" fmla="*/ 1 h 3"/>
                <a:gd name="T4" fmla="*/ 133 w 144"/>
                <a:gd name="T5" fmla="*/ 1 h 3"/>
                <a:gd name="T6" fmla="*/ 124 w 144"/>
                <a:gd name="T7" fmla="*/ 1 h 3"/>
                <a:gd name="T8" fmla="*/ 115 w 144"/>
                <a:gd name="T9" fmla="*/ 1 h 3"/>
                <a:gd name="T10" fmla="*/ 107 w 144"/>
                <a:gd name="T11" fmla="*/ 1 h 3"/>
                <a:gd name="T12" fmla="*/ 97 w 144"/>
                <a:gd name="T13" fmla="*/ 1 h 3"/>
                <a:gd name="T14" fmla="*/ 89 w 144"/>
                <a:gd name="T15" fmla="*/ 1 h 3"/>
                <a:gd name="T16" fmla="*/ 79 w 144"/>
                <a:gd name="T17" fmla="*/ 1 h 3"/>
                <a:gd name="T18" fmla="*/ 71 w 144"/>
                <a:gd name="T19" fmla="*/ 1 h 3"/>
                <a:gd name="T20" fmla="*/ 61 w 144"/>
                <a:gd name="T21" fmla="*/ 1 h 3"/>
                <a:gd name="T22" fmla="*/ 53 w 144"/>
                <a:gd name="T23" fmla="*/ 1 h 3"/>
                <a:gd name="T24" fmla="*/ 44 w 144"/>
                <a:gd name="T25" fmla="*/ 2 h 3"/>
                <a:gd name="T26" fmla="*/ 35 w 144"/>
                <a:gd name="T27" fmla="*/ 2 h 3"/>
                <a:gd name="T28" fmla="*/ 26 w 144"/>
                <a:gd name="T29" fmla="*/ 2 h 3"/>
                <a:gd name="T30" fmla="*/ 18 w 144"/>
                <a:gd name="T31" fmla="*/ 2 h 3"/>
                <a:gd name="T32" fmla="*/ 8 w 144"/>
                <a:gd name="T33" fmla="*/ 2 h 3"/>
                <a:gd name="T34" fmla="*/ 0 w 144"/>
                <a:gd name="T35" fmla="*/ 2 h 3"/>
                <a:gd name="T36" fmla="*/ 0 w 144"/>
                <a:gd name="T37" fmla="*/ 2 h 3"/>
                <a:gd name="T38" fmla="*/ 8 w 144"/>
                <a:gd name="T39" fmla="*/ 1 h 3"/>
                <a:gd name="T40" fmla="*/ 18 w 144"/>
                <a:gd name="T41" fmla="*/ 1 h 3"/>
                <a:gd name="T42" fmla="*/ 26 w 144"/>
                <a:gd name="T43" fmla="*/ 1 h 3"/>
                <a:gd name="T44" fmla="*/ 35 w 144"/>
                <a:gd name="T45" fmla="*/ 1 h 3"/>
                <a:gd name="T46" fmla="*/ 44 w 144"/>
                <a:gd name="T47" fmla="*/ 1 h 3"/>
                <a:gd name="T48" fmla="*/ 53 w 144"/>
                <a:gd name="T49" fmla="*/ 1 h 3"/>
                <a:gd name="T50" fmla="*/ 61 w 144"/>
                <a:gd name="T51" fmla="*/ 1 h 3"/>
                <a:gd name="T52" fmla="*/ 71 w 144"/>
                <a:gd name="T53" fmla="*/ 1 h 3"/>
                <a:gd name="T54" fmla="*/ 79 w 144"/>
                <a:gd name="T55" fmla="*/ 1 h 3"/>
                <a:gd name="T56" fmla="*/ 89 w 144"/>
                <a:gd name="T57" fmla="*/ 0 h 3"/>
                <a:gd name="T58" fmla="*/ 97 w 144"/>
                <a:gd name="T59" fmla="*/ 0 h 3"/>
                <a:gd name="T60" fmla="*/ 107 w 144"/>
                <a:gd name="T61" fmla="*/ 0 h 3"/>
                <a:gd name="T62" fmla="*/ 115 w 144"/>
                <a:gd name="T63" fmla="*/ 0 h 3"/>
                <a:gd name="T64" fmla="*/ 124 w 144"/>
                <a:gd name="T65" fmla="*/ 0 h 3"/>
                <a:gd name="T66" fmla="*/ 133 w 144"/>
                <a:gd name="T67" fmla="*/ 0 h 3"/>
                <a:gd name="T68" fmla="*/ 142 w 144"/>
                <a:gd name="T69" fmla="*/ 0 h 3"/>
                <a:gd name="T70" fmla="*/ 143 w 144"/>
                <a:gd name="T71" fmla="*/ 0 h 3"/>
                <a:gd name="T72" fmla="*/ 142 w 144"/>
                <a:gd name="T73" fmla="*/ 0 h 3"/>
                <a:gd name="T74" fmla="*/ 143 w 144"/>
                <a:gd name="T75" fmla="*/ 0 h 3"/>
                <a:gd name="T76" fmla="*/ 143 w 144"/>
                <a:gd name="T77" fmla="*/ 1 h 3"/>
                <a:gd name="T78" fmla="*/ 142 w 144"/>
                <a:gd name="T79" fmla="*/ 1 h 3"/>
                <a:gd name="T80" fmla="*/ 141 w 144"/>
                <a:gd name="T81" fmla="*/ 0 h 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4"/>
                <a:gd name="T124" fmla="*/ 0 h 3"/>
                <a:gd name="T125" fmla="*/ 144 w 144"/>
                <a:gd name="T126" fmla="*/ 3 h 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4" h="3">
                  <a:moveTo>
                    <a:pt x="141" y="0"/>
                  </a:moveTo>
                  <a:lnTo>
                    <a:pt x="142" y="1"/>
                  </a:lnTo>
                  <a:lnTo>
                    <a:pt x="133" y="1"/>
                  </a:lnTo>
                  <a:lnTo>
                    <a:pt x="124" y="1"/>
                  </a:lnTo>
                  <a:lnTo>
                    <a:pt x="115" y="1"/>
                  </a:lnTo>
                  <a:lnTo>
                    <a:pt x="107" y="1"/>
                  </a:lnTo>
                  <a:lnTo>
                    <a:pt x="97" y="1"/>
                  </a:lnTo>
                  <a:lnTo>
                    <a:pt x="89" y="1"/>
                  </a:lnTo>
                  <a:lnTo>
                    <a:pt x="79" y="1"/>
                  </a:lnTo>
                  <a:lnTo>
                    <a:pt x="71" y="1"/>
                  </a:lnTo>
                  <a:lnTo>
                    <a:pt x="61" y="1"/>
                  </a:lnTo>
                  <a:lnTo>
                    <a:pt x="53" y="1"/>
                  </a:lnTo>
                  <a:lnTo>
                    <a:pt x="44" y="2"/>
                  </a:lnTo>
                  <a:lnTo>
                    <a:pt x="35" y="2"/>
                  </a:lnTo>
                  <a:lnTo>
                    <a:pt x="26" y="2"/>
                  </a:lnTo>
                  <a:lnTo>
                    <a:pt x="18" y="2"/>
                  </a:lnTo>
                  <a:lnTo>
                    <a:pt x="8" y="2"/>
                  </a:lnTo>
                  <a:lnTo>
                    <a:pt x="0" y="2"/>
                  </a:lnTo>
                  <a:lnTo>
                    <a:pt x="8" y="1"/>
                  </a:lnTo>
                  <a:lnTo>
                    <a:pt x="18" y="1"/>
                  </a:lnTo>
                  <a:lnTo>
                    <a:pt x="26" y="1"/>
                  </a:lnTo>
                  <a:lnTo>
                    <a:pt x="35" y="1"/>
                  </a:lnTo>
                  <a:lnTo>
                    <a:pt x="44" y="1"/>
                  </a:lnTo>
                  <a:lnTo>
                    <a:pt x="53" y="1"/>
                  </a:lnTo>
                  <a:lnTo>
                    <a:pt x="61" y="1"/>
                  </a:lnTo>
                  <a:lnTo>
                    <a:pt x="71" y="1"/>
                  </a:lnTo>
                  <a:lnTo>
                    <a:pt x="79" y="1"/>
                  </a:lnTo>
                  <a:lnTo>
                    <a:pt x="89" y="0"/>
                  </a:lnTo>
                  <a:lnTo>
                    <a:pt x="97" y="0"/>
                  </a:lnTo>
                  <a:lnTo>
                    <a:pt x="107" y="0"/>
                  </a:lnTo>
                  <a:lnTo>
                    <a:pt x="115" y="0"/>
                  </a:lnTo>
                  <a:lnTo>
                    <a:pt x="124" y="0"/>
                  </a:lnTo>
                  <a:lnTo>
                    <a:pt x="133" y="0"/>
                  </a:lnTo>
                  <a:lnTo>
                    <a:pt x="142" y="0"/>
                  </a:lnTo>
                  <a:lnTo>
                    <a:pt x="143" y="0"/>
                  </a:lnTo>
                  <a:lnTo>
                    <a:pt x="142" y="0"/>
                  </a:lnTo>
                  <a:lnTo>
                    <a:pt x="143" y="0"/>
                  </a:lnTo>
                  <a:lnTo>
                    <a:pt x="143" y="1"/>
                  </a:lnTo>
                  <a:lnTo>
                    <a:pt x="142" y="1"/>
                  </a:lnTo>
                  <a:lnTo>
                    <a:pt x="141"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05" name="Freeform 89"/>
            <p:cNvSpPr>
              <a:spLocks/>
            </p:cNvSpPr>
            <p:nvPr/>
          </p:nvSpPr>
          <p:spPr bwMode="auto">
            <a:xfrm>
              <a:off x="5305" y="3123"/>
              <a:ext cx="6" cy="52"/>
            </a:xfrm>
            <a:custGeom>
              <a:avLst/>
              <a:gdLst>
                <a:gd name="T0" fmla="*/ 0 w 6"/>
                <a:gd name="T1" fmla="*/ 50 h 52"/>
                <a:gd name="T2" fmla="*/ 0 w 6"/>
                <a:gd name="T3" fmla="*/ 47 h 52"/>
                <a:gd name="T4" fmla="*/ 0 w 6"/>
                <a:gd name="T5" fmla="*/ 45 h 52"/>
                <a:gd name="T6" fmla="*/ 1 w 6"/>
                <a:gd name="T7" fmla="*/ 42 h 52"/>
                <a:gd name="T8" fmla="*/ 1 w 6"/>
                <a:gd name="T9" fmla="*/ 39 h 52"/>
                <a:gd name="T10" fmla="*/ 1 w 6"/>
                <a:gd name="T11" fmla="*/ 36 h 52"/>
                <a:gd name="T12" fmla="*/ 2 w 6"/>
                <a:gd name="T13" fmla="*/ 32 h 52"/>
                <a:gd name="T14" fmla="*/ 2 w 6"/>
                <a:gd name="T15" fmla="*/ 29 h 52"/>
                <a:gd name="T16" fmla="*/ 2 w 6"/>
                <a:gd name="T17" fmla="*/ 26 h 52"/>
                <a:gd name="T18" fmla="*/ 3 w 6"/>
                <a:gd name="T19" fmla="*/ 22 h 52"/>
                <a:gd name="T20" fmla="*/ 3 w 6"/>
                <a:gd name="T21" fmla="*/ 19 h 52"/>
                <a:gd name="T22" fmla="*/ 3 w 6"/>
                <a:gd name="T23" fmla="*/ 15 h 52"/>
                <a:gd name="T24" fmla="*/ 3 w 6"/>
                <a:gd name="T25" fmla="*/ 12 h 52"/>
                <a:gd name="T26" fmla="*/ 4 w 6"/>
                <a:gd name="T27" fmla="*/ 9 h 52"/>
                <a:gd name="T28" fmla="*/ 4 w 6"/>
                <a:gd name="T29" fmla="*/ 6 h 52"/>
                <a:gd name="T30" fmla="*/ 4 w 6"/>
                <a:gd name="T31" fmla="*/ 3 h 52"/>
                <a:gd name="T32" fmla="*/ 4 w 6"/>
                <a:gd name="T33" fmla="*/ 0 h 52"/>
                <a:gd name="T34" fmla="*/ 5 w 6"/>
                <a:gd name="T35" fmla="*/ 0 h 52"/>
                <a:gd name="T36" fmla="*/ 5 w 6"/>
                <a:gd name="T37" fmla="*/ 3 h 52"/>
                <a:gd name="T38" fmla="*/ 5 w 6"/>
                <a:gd name="T39" fmla="*/ 7 h 52"/>
                <a:gd name="T40" fmla="*/ 5 w 6"/>
                <a:gd name="T41" fmla="*/ 9 h 52"/>
                <a:gd name="T42" fmla="*/ 4 w 6"/>
                <a:gd name="T43" fmla="*/ 12 h 52"/>
                <a:gd name="T44" fmla="*/ 4 w 6"/>
                <a:gd name="T45" fmla="*/ 16 h 52"/>
                <a:gd name="T46" fmla="*/ 4 w 6"/>
                <a:gd name="T47" fmla="*/ 19 h 52"/>
                <a:gd name="T48" fmla="*/ 3 w 6"/>
                <a:gd name="T49" fmla="*/ 23 h 52"/>
                <a:gd name="T50" fmla="*/ 3 w 6"/>
                <a:gd name="T51" fmla="*/ 26 h 52"/>
                <a:gd name="T52" fmla="*/ 3 w 6"/>
                <a:gd name="T53" fmla="*/ 29 h 52"/>
                <a:gd name="T54" fmla="*/ 3 w 6"/>
                <a:gd name="T55" fmla="*/ 33 h 52"/>
                <a:gd name="T56" fmla="*/ 2 w 6"/>
                <a:gd name="T57" fmla="*/ 36 h 52"/>
                <a:gd name="T58" fmla="*/ 2 w 6"/>
                <a:gd name="T59" fmla="*/ 40 h 52"/>
                <a:gd name="T60" fmla="*/ 2 w 6"/>
                <a:gd name="T61" fmla="*/ 43 h 52"/>
                <a:gd name="T62" fmla="*/ 1 w 6"/>
                <a:gd name="T63" fmla="*/ 45 h 52"/>
                <a:gd name="T64" fmla="*/ 1 w 6"/>
                <a:gd name="T65" fmla="*/ 48 h 52"/>
                <a:gd name="T66" fmla="*/ 1 w 6"/>
                <a:gd name="T67" fmla="*/ 51 h 52"/>
                <a:gd name="T68" fmla="*/ 0 w 6"/>
                <a:gd name="T69" fmla="*/ 5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
                <a:gd name="T106" fmla="*/ 0 h 52"/>
                <a:gd name="T107" fmla="*/ 6 w 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 h="52">
                  <a:moveTo>
                    <a:pt x="0" y="50"/>
                  </a:moveTo>
                  <a:lnTo>
                    <a:pt x="0" y="47"/>
                  </a:lnTo>
                  <a:lnTo>
                    <a:pt x="0" y="45"/>
                  </a:lnTo>
                  <a:lnTo>
                    <a:pt x="1" y="42"/>
                  </a:lnTo>
                  <a:lnTo>
                    <a:pt x="1" y="39"/>
                  </a:lnTo>
                  <a:lnTo>
                    <a:pt x="1" y="36"/>
                  </a:lnTo>
                  <a:lnTo>
                    <a:pt x="2" y="32"/>
                  </a:lnTo>
                  <a:lnTo>
                    <a:pt x="2" y="29"/>
                  </a:lnTo>
                  <a:lnTo>
                    <a:pt x="2" y="26"/>
                  </a:lnTo>
                  <a:lnTo>
                    <a:pt x="3" y="22"/>
                  </a:lnTo>
                  <a:lnTo>
                    <a:pt x="3" y="19"/>
                  </a:lnTo>
                  <a:lnTo>
                    <a:pt x="3" y="15"/>
                  </a:lnTo>
                  <a:lnTo>
                    <a:pt x="3" y="12"/>
                  </a:lnTo>
                  <a:lnTo>
                    <a:pt x="4" y="9"/>
                  </a:lnTo>
                  <a:lnTo>
                    <a:pt x="4" y="6"/>
                  </a:lnTo>
                  <a:lnTo>
                    <a:pt x="4" y="3"/>
                  </a:lnTo>
                  <a:lnTo>
                    <a:pt x="4" y="0"/>
                  </a:lnTo>
                  <a:lnTo>
                    <a:pt x="5" y="0"/>
                  </a:lnTo>
                  <a:lnTo>
                    <a:pt x="5" y="3"/>
                  </a:lnTo>
                  <a:lnTo>
                    <a:pt x="5" y="7"/>
                  </a:lnTo>
                  <a:lnTo>
                    <a:pt x="5" y="9"/>
                  </a:lnTo>
                  <a:lnTo>
                    <a:pt x="4" y="12"/>
                  </a:lnTo>
                  <a:lnTo>
                    <a:pt x="4" y="16"/>
                  </a:lnTo>
                  <a:lnTo>
                    <a:pt x="4" y="19"/>
                  </a:lnTo>
                  <a:lnTo>
                    <a:pt x="3" y="23"/>
                  </a:lnTo>
                  <a:lnTo>
                    <a:pt x="3" y="26"/>
                  </a:lnTo>
                  <a:lnTo>
                    <a:pt x="3" y="29"/>
                  </a:lnTo>
                  <a:lnTo>
                    <a:pt x="3" y="33"/>
                  </a:lnTo>
                  <a:lnTo>
                    <a:pt x="2" y="36"/>
                  </a:lnTo>
                  <a:lnTo>
                    <a:pt x="2" y="40"/>
                  </a:lnTo>
                  <a:lnTo>
                    <a:pt x="2" y="43"/>
                  </a:lnTo>
                  <a:lnTo>
                    <a:pt x="1" y="45"/>
                  </a:lnTo>
                  <a:lnTo>
                    <a:pt x="1" y="48"/>
                  </a:lnTo>
                  <a:lnTo>
                    <a:pt x="1" y="51"/>
                  </a:lnTo>
                  <a:lnTo>
                    <a:pt x="0" y="5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06" name="Freeform 90"/>
            <p:cNvSpPr>
              <a:spLocks/>
            </p:cNvSpPr>
            <p:nvPr/>
          </p:nvSpPr>
          <p:spPr bwMode="auto">
            <a:xfrm>
              <a:off x="5280" y="3179"/>
              <a:ext cx="21" cy="72"/>
            </a:xfrm>
            <a:custGeom>
              <a:avLst/>
              <a:gdLst>
                <a:gd name="T0" fmla="*/ 0 w 21"/>
                <a:gd name="T1" fmla="*/ 71 h 72"/>
                <a:gd name="T2" fmla="*/ 2 w 21"/>
                <a:gd name="T3" fmla="*/ 66 h 72"/>
                <a:gd name="T4" fmla="*/ 3 w 21"/>
                <a:gd name="T5" fmla="*/ 62 h 72"/>
                <a:gd name="T6" fmla="*/ 4 w 21"/>
                <a:gd name="T7" fmla="*/ 59 h 72"/>
                <a:gd name="T8" fmla="*/ 5 w 21"/>
                <a:gd name="T9" fmla="*/ 55 h 72"/>
                <a:gd name="T10" fmla="*/ 6 w 21"/>
                <a:gd name="T11" fmla="*/ 50 h 72"/>
                <a:gd name="T12" fmla="*/ 8 w 21"/>
                <a:gd name="T13" fmla="*/ 46 h 72"/>
                <a:gd name="T14" fmla="*/ 8 w 21"/>
                <a:gd name="T15" fmla="*/ 41 h 72"/>
                <a:gd name="T16" fmla="*/ 10 w 21"/>
                <a:gd name="T17" fmla="*/ 37 h 72"/>
                <a:gd name="T18" fmla="*/ 11 w 21"/>
                <a:gd name="T19" fmla="*/ 33 h 72"/>
                <a:gd name="T20" fmla="*/ 12 w 21"/>
                <a:gd name="T21" fmla="*/ 29 h 72"/>
                <a:gd name="T22" fmla="*/ 13 w 21"/>
                <a:gd name="T23" fmla="*/ 24 h 72"/>
                <a:gd name="T24" fmla="*/ 14 w 21"/>
                <a:gd name="T25" fmla="*/ 19 h 72"/>
                <a:gd name="T26" fmla="*/ 15 w 21"/>
                <a:gd name="T27" fmla="*/ 14 h 72"/>
                <a:gd name="T28" fmla="*/ 17 w 21"/>
                <a:gd name="T29" fmla="*/ 10 h 72"/>
                <a:gd name="T30" fmla="*/ 18 w 21"/>
                <a:gd name="T31" fmla="*/ 5 h 72"/>
                <a:gd name="T32" fmla="*/ 18 w 21"/>
                <a:gd name="T33" fmla="*/ 0 h 72"/>
                <a:gd name="T34" fmla="*/ 20 w 21"/>
                <a:gd name="T35" fmla="*/ 1 h 72"/>
                <a:gd name="T36" fmla="*/ 19 w 21"/>
                <a:gd name="T37" fmla="*/ 6 h 72"/>
                <a:gd name="T38" fmla="*/ 18 w 21"/>
                <a:gd name="T39" fmla="*/ 11 h 72"/>
                <a:gd name="T40" fmla="*/ 17 w 21"/>
                <a:gd name="T41" fmla="*/ 14 h 72"/>
                <a:gd name="T42" fmla="*/ 16 w 21"/>
                <a:gd name="T43" fmla="*/ 19 h 72"/>
                <a:gd name="T44" fmla="*/ 15 w 21"/>
                <a:gd name="T45" fmla="*/ 24 h 72"/>
                <a:gd name="T46" fmla="*/ 13 w 21"/>
                <a:gd name="T47" fmla="*/ 29 h 72"/>
                <a:gd name="T48" fmla="*/ 13 w 21"/>
                <a:gd name="T49" fmla="*/ 34 h 72"/>
                <a:gd name="T50" fmla="*/ 12 w 21"/>
                <a:gd name="T51" fmla="*/ 37 h 72"/>
                <a:gd name="T52" fmla="*/ 10 w 21"/>
                <a:gd name="T53" fmla="*/ 42 h 72"/>
                <a:gd name="T54" fmla="*/ 9 w 21"/>
                <a:gd name="T55" fmla="*/ 46 h 72"/>
                <a:gd name="T56" fmla="*/ 8 w 21"/>
                <a:gd name="T57" fmla="*/ 51 h 72"/>
                <a:gd name="T58" fmla="*/ 7 w 21"/>
                <a:gd name="T59" fmla="*/ 55 h 72"/>
                <a:gd name="T60" fmla="*/ 6 w 21"/>
                <a:gd name="T61" fmla="*/ 59 h 72"/>
                <a:gd name="T62" fmla="*/ 4 w 21"/>
                <a:gd name="T63" fmla="*/ 63 h 72"/>
                <a:gd name="T64" fmla="*/ 3 w 21"/>
                <a:gd name="T65" fmla="*/ 67 h 72"/>
                <a:gd name="T66" fmla="*/ 2 w 21"/>
                <a:gd name="T67" fmla="*/ 71 h 72"/>
                <a:gd name="T68" fmla="*/ 0 w 21"/>
                <a:gd name="T69" fmla="*/ 71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
                <a:gd name="T106" fmla="*/ 0 h 72"/>
                <a:gd name="T107" fmla="*/ 21 w 21"/>
                <a:gd name="T108" fmla="*/ 72 h 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 h="72">
                  <a:moveTo>
                    <a:pt x="0" y="71"/>
                  </a:moveTo>
                  <a:lnTo>
                    <a:pt x="2" y="66"/>
                  </a:lnTo>
                  <a:lnTo>
                    <a:pt x="3" y="62"/>
                  </a:lnTo>
                  <a:lnTo>
                    <a:pt x="4" y="59"/>
                  </a:lnTo>
                  <a:lnTo>
                    <a:pt x="5" y="55"/>
                  </a:lnTo>
                  <a:lnTo>
                    <a:pt x="6" y="50"/>
                  </a:lnTo>
                  <a:lnTo>
                    <a:pt x="8" y="46"/>
                  </a:lnTo>
                  <a:lnTo>
                    <a:pt x="8" y="41"/>
                  </a:lnTo>
                  <a:lnTo>
                    <a:pt x="10" y="37"/>
                  </a:lnTo>
                  <a:lnTo>
                    <a:pt x="11" y="33"/>
                  </a:lnTo>
                  <a:lnTo>
                    <a:pt x="12" y="29"/>
                  </a:lnTo>
                  <a:lnTo>
                    <a:pt x="13" y="24"/>
                  </a:lnTo>
                  <a:lnTo>
                    <a:pt x="14" y="19"/>
                  </a:lnTo>
                  <a:lnTo>
                    <a:pt x="15" y="14"/>
                  </a:lnTo>
                  <a:lnTo>
                    <a:pt x="17" y="10"/>
                  </a:lnTo>
                  <a:lnTo>
                    <a:pt x="18" y="5"/>
                  </a:lnTo>
                  <a:lnTo>
                    <a:pt x="18" y="0"/>
                  </a:lnTo>
                  <a:lnTo>
                    <a:pt x="20" y="1"/>
                  </a:lnTo>
                  <a:lnTo>
                    <a:pt x="19" y="6"/>
                  </a:lnTo>
                  <a:lnTo>
                    <a:pt x="18" y="11"/>
                  </a:lnTo>
                  <a:lnTo>
                    <a:pt x="17" y="14"/>
                  </a:lnTo>
                  <a:lnTo>
                    <a:pt x="16" y="19"/>
                  </a:lnTo>
                  <a:lnTo>
                    <a:pt x="15" y="24"/>
                  </a:lnTo>
                  <a:lnTo>
                    <a:pt x="13" y="29"/>
                  </a:lnTo>
                  <a:lnTo>
                    <a:pt x="13" y="34"/>
                  </a:lnTo>
                  <a:lnTo>
                    <a:pt x="12" y="37"/>
                  </a:lnTo>
                  <a:lnTo>
                    <a:pt x="10" y="42"/>
                  </a:lnTo>
                  <a:lnTo>
                    <a:pt x="9" y="46"/>
                  </a:lnTo>
                  <a:lnTo>
                    <a:pt x="8" y="51"/>
                  </a:lnTo>
                  <a:lnTo>
                    <a:pt x="7" y="55"/>
                  </a:lnTo>
                  <a:lnTo>
                    <a:pt x="6" y="59"/>
                  </a:lnTo>
                  <a:lnTo>
                    <a:pt x="4" y="63"/>
                  </a:lnTo>
                  <a:lnTo>
                    <a:pt x="3" y="67"/>
                  </a:lnTo>
                  <a:lnTo>
                    <a:pt x="2" y="71"/>
                  </a:lnTo>
                  <a:lnTo>
                    <a:pt x="0" y="7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07" name="Freeform 91"/>
            <p:cNvSpPr>
              <a:spLocks/>
            </p:cNvSpPr>
            <p:nvPr/>
          </p:nvSpPr>
          <p:spPr bwMode="auto">
            <a:xfrm>
              <a:off x="5247" y="3256"/>
              <a:ext cx="30" cy="111"/>
            </a:xfrm>
            <a:custGeom>
              <a:avLst/>
              <a:gdLst>
                <a:gd name="T0" fmla="*/ 0 w 30"/>
                <a:gd name="T1" fmla="*/ 109 h 111"/>
                <a:gd name="T2" fmla="*/ 1 w 30"/>
                <a:gd name="T3" fmla="*/ 103 h 111"/>
                <a:gd name="T4" fmla="*/ 1 w 30"/>
                <a:gd name="T5" fmla="*/ 97 h 111"/>
                <a:gd name="T6" fmla="*/ 2 w 30"/>
                <a:gd name="T7" fmla="*/ 91 h 111"/>
                <a:gd name="T8" fmla="*/ 3 w 30"/>
                <a:gd name="T9" fmla="*/ 85 h 111"/>
                <a:gd name="T10" fmla="*/ 4 w 30"/>
                <a:gd name="T11" fmla="*/ 78 h 111"/>
                <a:gd name="T12" fmla="*/ 5 w 30"/>
                <a:gd name="T13" fmla="*/ 72 h 111"/>
                <a:gd name="T14" fmla="*/ 7 w 30"/>
                <a:gd name="T15" fmla="*/ 65 h 111"/>
                <a:gd name="T16" fmla="*/ 9 w 30"/>
                <a:gd name="T17" fmla="*/ 59 h 111"/>
                <a:gd name="T18" fmla="*/ 11 w 30"/>
                <a:gd name="T19" fmla="*/ 53 h 111"/>
                <a:gd name="T20" fmla="*/ 13 w 30"/>
                <a:gd name="T21" fmla="*/ 46 h 111"/>
                <a:gd name="T22" fmla="*/ 15 w 30"/>
                <a:gd name="T23" fmla="*/ 39 h 111"/>
                <a:gd name="T24" fmla="*/ 17 w 30"/>
                <a:gd name="T25" fmla="*/ 31 h 111"/>
                <a:gd name="T26" fmla="*/ 20 w 30"/>
                <a:gd name="T27" fmla="*/ 23 h 111"/>
                <a:gd name="T28" fmla="*/ 23 w 30"/>
                <a:gd name="T29" fmla="*/ 16 h 111"/>
                <a:gd name="T30" fmla="*/ 24 w 30"/>
                <a:gd name="T31" fmla="*/ 8 h 111"/>
                <a:gd name="T32" fmla="*/ 27 w 30"/>
                <a:gd name="T33" fmla="*/ 0 h 111"/>
                <a:gd name="T34" fmla="*/ 29 w 30"/>
                <a:gd name="T35" fmla="*/ 0 h 111"/>
                <a:gd name="T36" fmla="*/ 26 w 30"/>
                <a:gd name="T37" fmla="*/ 8 h 111"/>
                <a:gd name="T38" fmla="*/ 24 w 30"/>
                <a:gd name="T39" fmla="*/ 16 h 111"/>
                <a:gd name="T40" fmla="*/ 22 w 30"/>
                <a:gd name="T41" fmla="*/ 24 h 111"/>
                <a:gd name="T42" fmla="*/ 19 w 30"/>
                <a:gd name="T43" fmla="*/ 32 h 111"/>
                <a:gd name="T44" fmla="*/ 17 w 30"/>
                <a:gd name="T45" fmla="*/ 39 h 111"/>
                <a:gd name="T46" fmla="*/ 15 w 30"/>
                <a:gd name="T47" fmla="*/ 46 h 111"/>
                <a:gd name="T48" fmla="*/ 13 w 30"/>
                <a:gd name="T49" fmla="*/ 53 h 111"/>
                <a:gd name="T50" fmla="*/ 11 w 30"/>
                <a:gd name="T51" fmla="*/ 59 h 111"/>
                <a:gd name="T52" fmla="*/ 9 w 30"/>
                <a:gd name="T53" fmla="*/ 66 h 111"/>
                <a:gd name="T54" fmla="*/ 7 w 30"/>
                <a:gd name="T55" fmla="*/ 72 h 111"/>
                <a:gd name="T56" fmla="*/ 5 w 30"/>
                <a:gd name="T57" fmla="*/ 79 h 111"/>
                <a:gd name="T58" fmla="*/ 5 w 30"/>
                <a:gd name="T59" fmla="*/ 85 h 111"/>
                <a:gd name="T60" fmla="*/ 4 w 30"/>
                <a:gd name="T61" fmla="*/ 91 h 111"/>
                <a:gd name="T62" fmla="*/ 3 w 30"/>
                <a:gd name="T63" fmla="*/ 97 h 111"/>
                <a:gd name="T64" fmla="*/ 3 w 30"/>
                <a:gd name="T65" fmla="*/ 103 h 111"/>
                <a:gd name="T66" fmla="*/ 2 w 30"/>
                <a:gd name="T67" fmla="*/ 109 h 111"/>
                <a:gd name="T68" fmla="*/ 2 w 30"/>
                <a:gd name="T69" fmla="*/ 110 h 111"/>
                <a:gd name="T70" fmla="*/ 1 w 30"/>
                <a:gd name="T71" fmla="*/ 110 h 111"/>
                <a:gd name="T72" fmla="*/ 0 w 30"/>
                <a:gd name="T73" fmla="*/ 109 h 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111"/>
                <a:gd name="T113" fmla="*/ 30 w 30"/>
                <a:gd name="T114" fmla="*/ 111 h 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111">
                  <a:moveTo>
                    <a:pt x="0" y="109"/>
                  </a:moveTo>
                  <a:lnTo>
                    <a:pt x="1" y="103"/>
                  </a:lnTo>
                  <a:lnTo>
                    <a:pt x="1" y="97"/>
                  </a:lnTo>
                  <a:lnTo>
                    <a:pt x="2" y="91"/>
                  </a:lnTo>
                  <a:lnTo>
                    <a:pt x="3" y="85"/>
                  </a:lnTo>
                  <a:lnTo>
                    <a:pt x="4" y="78"/>
                  </a:lnTo>
                  <a:lnTo>
                    <a:pt x="5" y="72"/>
                  </a:lnTo>
                  <a:lnTo>
                    <a:pt x="7" y="65"/>
                  </a:lnTo>
                  <a:lnTo>
                    <a:pt x="9" y="59"/>
                  </a:lnTo>
                  <a:lnTo>
                    <a:pt x="11" y="53"/>
                  </a:lnTo>
                  <a:lnTo>
                    <a:pt x="13" y="46"/>
                  </a:lnTo>
                  <a:lnTo>
                    <a:pt x="15" y="39"/>
                  </a:lnTo>
                  <a:lnTo>
                    <a:pt x="17" y="31"/>
                  </a:lnTo>
                  <a:lnTo>
                    <a:pt x="20" y="23"/>
                  </a:lnTo>
                  <a:lnTo>
                    <a:pt x="23" y="16"/>
                  </a:lnTo>
                  <a:lnTo>
                    <a:pt x="24" y="8"/>
                  </a:lnTo>
                  <a:lnTo>
                    <a:pt x="27" y="0"/>
                  </a:lnTo>
                  <a:lnTo>
                    <a:pt x="29" y="0"/>
                  </a:lnTo>
                  <a:lnTo>
                    <a:pt x="26" y="8"/>
                  </a:lnTo>
                  <a:lnTo>
                    <a:pt x="24" y="16"/>
                  </a:lnTo>
                  <a:lnTo>
                    <a:pt x="22" y="24"/>
                  </a:lnTo>
                  <a:lnTo>
                    <a:pt x="19" y="32"/>
                  </a:lnTo>
                  <a:lnTo>
                    <a:pt x="17" y="39"/>
                  </a:lnTo>
                  <a:lnTo>
                    <a:pt x="15" y="46"/>
                  </a:lnTo>
                  <a:lnTo>
                    <a:pt x="13" y="53"/>
                  </a:lnTo>
                  <a:lnTo>
                    <a:pt x="11" y="59"/>
                  </a:lnTo>
                  <a:lnTo>
                    <a:pt x="9" y="66"/>
                  </a:lnTo>
                  <a:lnTo>
                    <a:pt x="7" y="72"/>
                  </a:lnTo>
                  <a:lnTo>
                    <a:pt x="5" y="79"/>
                  </a:lnTo>
                  <a:lnTo>
                    <a:pt x="5" y="85"/>
                  </a:lnTo>
                  <a:lnTo>
                    <a:pt x="4" y="91"/>
                  </a:lnTo>
                  <a:lnTo>
                    <a:pt x="3" y="97"/>
                  </a:lnTo>
                  <a:lnTo>
                    <a:pt x="3" y="103"/>
                  </a:lnTo>
                  <a:lnTo>
                    <a:pt x="2" y="109"/>
                  </a:lnTo>
                  <a:lnTo>
                    <a:pt x="2" y="110"/>
                  </a:lnTo>
                  <a:lnTo>
                    <a:pt x="1" y="110"/>
                  </a:lnTo>
                  <a:lnTo>
                    <a:pt x="0" y="109"/>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08" name="Freeform 92"/>
            <p:cNvSpPr>
              <a:spLocks/>
            </p:cNvSpPr>
            <p:nvPr/>
          </p:nvSpPr>
          <p:spPr bwMode="auto">
            <a:xfrm>
              <a:off x="5245" y="3372"/>
              <a:ext cx="3" cy="38"/>
            </a:xfrm>
            <a:custGeom>
              <a:avLst/>
              <a:gdLst>
                <a:gd name="T0" fmla="*/ 1 w 3"/>
                <a:gd name="T1" fmla="*/ 37 h 38"/>
                <a:gd name="T2" fmla="*/ 1 w 3"/>
                <a:gd name="T3" fmla="*/ 36 h 38"/>
                <a:gd name="T4" fmla="*/ 1 w 3"/>
                <a:gd name="T5" fmla="*/ 34 h 38"/>
                <a:gd name="T6" fmla="*/ 1 w 3"/>
                <a:gd name="T7" fmla="*/ 33 h 38"/>
                <a:gd name="T8" fmla="*/ 1 w 3"/>
                <a:gd name="T9" fmla="*/ 30 h 38"/>
                <a:gd name="T10" fmla="*/ 1 w 3"/>
                <a:gd name="T11" fmla="*/ 27 h 38"/>
                <a:gd name="T12" fmla="*/ 1 w 3"/>
                <a:gd name="T13" fmla="*/ 25 h 38"/>
                <a:gd name="T14" fmla="*/ 1 w 3"/>
                <a:gd name="T15" fmla="*/ 22 h 38"/>
                <a:gd name="T16" fmla="*/ 1 w 3"/>
                <a:gd name="T17" fmla="*/ 19 h 38"/>
                <a:gd name="T18" fmla="*/ 1 w 3"/>
                <a:gd name="T19" fmla="*/ 17 h 38"/>
                <a:gd name="T20" fmla="*/ 1 w 3"/>
                <a:gd name="T21" fmla="*/ 15 h 38"/>
                <a:gd name="T22" fmla="*/ 0 w 3"/>
                <a:gd name="T23" fmla="*/ 12 h 38"/>
                <a:gd name="T24" fmla="*/ 0 w 3"/>
                <a:gd name="T25" fmla="*/ 10 h 38"/>
                <a:gd name="T26" fmla="*/ 0 w 3"/>
                <a:gd name="T27" fmla="*/ 7 h 38"/>
                <a:gd name="T28" fmla="*/ 0 w 3"/>
                <a:gd name="T29" fmla="*/ 5 h 38"/>
                <a:gd name="T30" fmla="*/ 0 w 3"/>
                <a:gd name="T31" fmla="*/ 3 h 38"/>
                <a:gd name="T32" fmla="*/ 0 w 3"/>
                <a:gd name="T33" fmla="*/ 1 h 38"/>
                <a:gd name="T34" fmla="*/ 0 w 3"/>
                <a:gd name="T35" fmla="*/ 0 h 38"/>
                <a:gd name="T36" fmla="*/ 1 w 3"/>
                <a:gd name="T37" fmla="*/ 0 h 38"/>
                <a:gd name="T38" fmla="*/ 1 w 3"/>
                <a:gd name="T39" fmla="*/ 1 h 38"/>
                <a:gd name="T40" fmla="*/ 1 w 3"/>
                <a:gd name="T41" fmla="*/ 3 h 38"/>
                <a:gd name="T42" fmla="*/ 1 w 3"/>
                <a:gd name="T43" fmla="*/ 5 h 38"/>
                <a:gd name="T44" fmla="*/ 1 w 3"/>
                <a:gd name="T45" fmla="*/ 7 h 38"/>
                <a:gd name="T46" fmla="*/ 1 w 3"/>
                <a:gd name="T47" fmla="*/ 10 h 38"/>
                <a:gd name="T48" fmla="*/ 1 w 3"/>
                <a:gd name="T49" fmla="*/ 12 h 38"/>
                <a:gd name="T50" fmla="*/ 2 w 3"/>
                <a:gd name="T51" fmla="*/ 15 h 38"/>
                <a:gd name="T52" fmla="*/ 2 w 3"/>
                <a:gd name="T53" fmla="*/ 17 h 38"/>
                <a:gd name="T54" fmla="*/ 2 w 3"/>
                <a:gd name="T55" fmla="*/ 19 h 38"/>
                <a:gd name="T56" fmla="*/ 2 w 3"/>
                <a:gd name="T57" fmla="*/ 22 h 38"/>
                <a:gd name="T58" fmla="*/ 2 w 3"/>
                <a:gd name="T59" fmla="*/ 25 h 38"/>
                <a:gd name="T60" fmla="*/ 2 w 3"/>
                <a:gd name="T61" fmla="*/ 27 h 38"/>
                <a:gd name="T62" fmla="*/ 2 w 3"/>
                <a:gd name="T63" fmla="*/ 30 h 38"/>
                <a:gd name="T64" fmla="*/ 2 w 3"/>
                <a:gd name="T65" fmla="*/ 33 h 38"/>
                <a:gd name="T66" fmla="*/ 2 w 3"/>
                <a:gd name="T67" fmla="*/ 34 h 38"/>
                <a:gd name="T68" fmla="*/ 2 w 3"/>
                <a:gd name="T69" fmla="*/ 36 h 38"/>
                <a:gd name="T70" fmla="*/ 2 w 3"/>
                <a:gd name="T71" fmla="*/ 37 h 38"/>
                <a:gd name="T72" fmla="*/ 2 w 3"/>
                <a:gd name="T73" fmla="*/ 37 h 38"/>
                <a:gd name="T74" fmla="*/ 1 w 3"/>
                <a:gd name="T75" fmla="*/ 37 h 38"/>
                <a:gd name="T76" fmla="*/ 1 w 3"/>
                <a:gd name="T77" fmla="*/ 36 h 38"/>
                <a:gd name="T78" fmla="*/ 1 w 3"/>
                <a:gd name="T79" fmla="*/ 37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
                <a:gd name="T121" fmla="*/ 0 h 38"/>
                <a:gd name="T122" fmla="*/ 3 w 3"/>
                <a:gd name="T123" fmla="*/ 38 h 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 h="38">
                  <a:moveTo>
                    <a:pt x="1" y="37"/>
                  </a:moveTo>
                  <a:lnTo>
                    <a:pt x="1" y="36"/>
                  </a:lnTo>
                  <a:lnTo>
                    <a:pt x="1" y="34"/>
                  </a:lnTo>
                  <a:lnTo>
                    <a:pt x="1" y="33"/>
                  </a:lnTo>
                  <a:lnTo>
                    <a:pt x="1" y="30"/>
                  </a:lnTo>
                  <a:lnTo>
                    <a:pt x="1" y="27"/>
                  </a:lnTo>
                  <a:lnTo>
                    <a:pt x="1" y="25"/>
                  </a:lnTo>
                  <a:lnTo>
                    <a:pt x="1" y="22"/>
                  </a:lnTo>
                  <a:lnTo>
                    <a:pt x="1" y="19"/>
                  </a:lnTo>
                  <a:lnTo>
                    <a:pt x="1" y="17"/>
                  </a:lnTo>
                  <a:lnTo>
                    <a:pt x="1" y="15"/>
                  </a:lnTo>
                  <a:lnTo>
                    <a:pt x="0" y="12"/>
                  </a:lnTo>
                  <a:lnTo>
                    <a:pt x="0" y="10"/>
                  </a:lnTo>
                  <a:lnTo>
                    <a:pt x="0" y="7"/>
                  </a:lnTo>
                  <a:lnTo>
                    <a:pt x="0" y="5"/>
                  </a:lnTo>
                  <a:lnTo>
                    <a:pt x="0" y="3"/>
                  </a:lnTo>
                  <a:lnTo>
                    <a:pt x="0" y="1"/>
                  </a:lnTo>
                  <a:lnTo>
                    <a:pt x="0" y="0"/>
                  </a:lnTo>
                  <a:lnTo>
                    <a:pt x="1" y="0"/>
                  </a:lnTo>
                  <a:lnTo>
                    <a:pt x="1" y="1"/>
                  </a:lnTo>
                  <a:lnTo>
                    <a:pt x="1" y="3"/>
                  </a:lnTo>
                  <a:lnTo>
                    <a:pt x="1" y="5"/>
                  </a:lnTo>
                  <a:lnTo>
                    <a:pt x="1" y="7"/>
                  </a:lnTo>
                  <a:lnTo>
                    <a:pt x="1" y="10"/>
                  </a:lnTo>
                  <a:lnTo>
                    <a:pt x="1" y="12"/>
                  </a:lnTo>
                  <a:lnTo>
                    <a:pt x="2" y="15"/>
                  </a:lnTo>
                  <a:lnTo>
                    <a:pt x="2" y="17"/>
                  </a:lnTo>
                  <a:lnTo>
                    <a:pt x="2" y="19"/>
                  </a:lnTo>
                  <a:lnTo>
                    <a:pt x="2" y="22"/>
                  </a:lnTo>
                  <a:lnTo>
                    <a:pt x="2" y="25"/>
                  </a:lnTo>
                  <a:lnTo>
                    <a:pt x="2" y="27"/>
                  </a:lnTo>
                  <a:lnTo>
                    <a:pt x="2" y="30"/>
                  </a:lnTo>
                  <a:lnTo>
                    <a:pt x="2" y="33"/>
                  </a:lnTo>
                  <a:lnTo>
                    <a:pt x="2" y="34"/>
                  </a:lnTo>
                  <a:lnTo>
                    <a:pt x="2" y="36"/>
                  </a:lnTo>
                  <a:lnTo>
                    <a:pt x="2" y="37"/>
                  </a:lnTo>
                  <a:lnTo>
                    <a:pt x="1" y="37"/>
                  </a:lnTo>
                  <a:lnTo>
                    <a:pt x="1" y="36"/>
                  </a:lnTo>
                  <a:lnTo>
                    <a:pt x="1" y="37"/>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09" name="Freeform 93"/>
            <p:cNvSpPr>
              <a:spLocks/>
            </p:cNvSpPr>
            <p:nvPr/>
          </p:nvSpPr>
          <p:spPr bwMode="auto">
            <a:xfrm>
              <a:off x="5245" y="3415"/>
              <a:ext cx="1" cy="20"/>
            </a:xfrm>
            <a:custGeom>
              <a:avLst/>
              <a:gdLst>
                <a:gd name="T0" fmla="*/ 0 w 1"/>
                <a:gd name="T1" fmla="*/ 18 h 20"/>
                <a:gd name="T2" fmla="*/ 0 w 1"/>
                <a:gd name="T3" fmla="*/ 18 h 20"/>
                <a:gd name="T4" fmla="*/ 0 w 1"/>
                <a:gd name="T5" fmla="*/ 17 h 20"/>
                <a:gd name="T6" fmla="*/ 0 w 1"/>
                <a:gd name="T7" fmla="*/ 14 h 20"/>
                <a:gd name="T8" fmla="*/ 0 w 1"/>
                <a:gd name="T9" fmla="*/ 13 h 20"/>
                <a:gd name="T10" fmla="*/ 0 w 1"/>
                <a:gd name="T11" fmla="*/ 11 h 20"/>
                <a:gd name="T12" fmla="*/ 0 w 1"/>
                <a:gd name="T13" fmla="*/ 8 h 20"/>
                <a:gd name="T14" fmla="*/ 0 w 1"/>
                <a:gd name="T15" fmla="*/ 5 h 20"/>
                <a:gd name="T16" fmla="*/ 0 w 1"/>
                <a:gd name="T17" fmla="*/ 3 h 20"/>
                <a:gd name="T18" fmla="*/ 0 w 1"/>
                <a:gd name="T19" fmla="*/ 1 h 20"/>
                <a:gd name="T20" fmla="*/ 0 w 1"/>
                <a:gd name="T21" fmla="*/ 0 h 20"/>
                <a:gd name="T22" fmla="*/ 0 w 1"/>
                <a:gd name="T23" fmla="*/ 3 h 20"/>
                <a:gd name="T24" fmla="*/ 0 w 1"/>
                <a:gd name="T25" fmla="*/ 5 h 20"/>
                <a:gd name="T26" fmla="*/ 0 w 1"/>
                <a:gd name="T27" fmla="*/ 8 h 20"/>
                <a:gd name="T28" fmla="*/ 0 w 1"/>
                <a:gd name="T29" fmla="*/ 11 h 20"/>
                <a:gd name="T30" fmla="*/ 0 w 1"/>
                <a:gd name="T31" fmla="*/ 13 h 20"/>
                <a:gd name="T32" fmla="*/ 0 w 1"/>
                <a:gd name="T33" fmla="*/ 15 h 20"/>
                <a:gd name="T34" fmla="*/ 0 w 1"/>
                <a:gd name="T35" fmla="*/ 17 h 20"/>
                <a:gd name="T36" fmla="*/ 0 w 1"/>
                <a:gd name="T37" fmla="*/ 18 h 20"/>
                <a:gd name="T38" fmla="*/ 0 w 1"/>
                <a:gd name="T39" fmla="*/ 19 h 20"/>
                <a:gd name="T40" fmla="*/ 0 w 1"/>
                <a:gd name="T41" fmla="*/ 19 h 20"/>
                <a:gd name="T42" fmla="*/ 0 w 1"/>
                <a:gd name="T43" fmla="*/ 18 h 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
                <a:gd name="T67" fmla="*/ 0 h 20"/>
                <a:gd name="T68" fmla="*/ 1 w 1"/>
                <a:gd name="T69" fmla="*/ 20 h 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 h="20">
                  <a:moveTo>
                    <a:pt x="0" y="18"/>
                  </a:moveTo>
                  <a:lnTo>
                    <a:pt x="0" y="18"/>
                  </a:lnTo>
                  <a:lnTo>
                    <a:pt x="0" y="17"/>
                  </a:lnTo>
                  <a:lnTo>
                    <a:pt x="0" y="14"/>
                  </a:lnTo>
                  <a:lnTo>
                    <a:pt x="0" y="13"/>
                  </a:lnTo>
                  <a:lnTo>
                    <a:pt x="0" y="11"/>
                  </a:lnTo>
                  <a:lnTo>
                    <a:pt x="0" y="8"/>
                  </a:lnTo>
                  <a:lnTo>
                    <a:pt x="0" y="5"/>
                  </a:lnTo>
                  <a:lnTo>
                    <a:pt x="0" y="3"/>
                  </a:lnTo>
                  <a:lnTo>
                    <a:pt x="0" y="1"/>
                  </a:lnTo>
                  <a:lnTo>
                    <a:pt x="0" y="0"/>
                  </a:lnTo>
                  <a:lnTo>
                    <a:pt x="0" y="3"/>
                  </a:lnTo>
                  <a:lnTo>
                    <a:pt x="0" y="5"/>
                  </a:lnTo>
                  <a:lnTo>
                    <a:pt x="0" y="8"/>
                  </a:lnTo>
                  <a:lnTo>
                    <a:pt x="0" y="11"/>
                  </a:lnTo>
                  <a:lnTo>
                    <a:pt x="0" y="13"/>
                  </a:lnTo>
                  <a:lnTo>
                    <a:pt x="0" y="15"/>
                  </a:lnTo>
                  <a:lnTo>
                    <a:pt x="0" y="17"/>
                  </a:lnTo>
                  <a:lnTo>
                    <a:pt x="0" y="18"/>
                  </a:lnTo>
                  <a:lnTo>
                    <a:pt x="0" y="19"/>
                  </a:lnTo>
                  <a:lnTo>
                    <a:pt x="0" y="18"/>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10" name="Freeform 94"/>
            <p:cNvSpPr>
              <a:spLocks/>
            </p:cNvSpPr>
            <p:nvPr/>
          </p:nvSpPr>
          <p:spPr bwMode="auto">
            <a:xfrm>
              <a:off x="5227" y="3440"/>
              <a:ext cx="14" cy="66"/>
            </a:xfrm>
            <a:custGeom>
              <a:avLst/>
              <a:gdLst>
                <a:gd name="T0" fmla="*/ 0 w 14"/>
                <a:gd name="T1" fmla="*/ 65 h 66"/>
                <a:gd name="T2" fmla="*/ 1 w 14"/>
                <a:gd name="T3" fmla="*/ 61 h 66"/>
                <a:gd name="T4" fmla="*/ 1 w 14"/>
                <a:gd name="T5" fmla="*/ 57 h 66"/>
                <a:gd name="T6" fmla="*/ 2 w 14"/>
                <a:gd name="T7" fmla="*/ 54 h 66"/>
                <a:gd name="T8" fmla="*/ 3 w 14"/>
                <a:gd name="T9" fmla="*/ 51 h 66"/>
                <a:gd name="T10" fmla="*/ 4 w 14"/>
                <a:gd name="T11" fmla="*/ 46 h 66"/>
                <a:gd name="T12" fmla="*/ 4 w 14"/>
                <a:gd name="T13" fmla="*/ 42 h 66"/>
                <a:gd name="T14" fmla="*/ 5 w 14"/>
                <a:gd name="T15" fmla="*/ 38 h 66"/>
                <a:gd name="T16" fmla="*/ 6 w 14"/>
                <a:gd name="T17" fmla="*/ 33 h 66"/>
                <a:gd name="T18" fmla="*/ 6 w 14"/>
                <a:gd name="T19" fmla="*/ 30 h 66"/>
                <a:gd name="T20" fmla="*/ 7 w 14"/>
                <a:gd name="T21" fmla="*/ 26 h 66"/>
                <a:gd name="T22" fmla="*/ 7 w 14"/>
                <a:gd name="T23" fmla="*/ 21 h 66"/>
                <a:gd name="T24" fmla="*/ 8 w 14"/>
                <a:gd name="T25" fmla="*/ 17 h 66"/>
                <a:gd name="T26" fmla="*/ 9 w 14"/>
                <a:gd name="T27" fmla="*/ 12 h 66"/>
                <a:gd name="T28" fmla="*/ 9 w 14"/>
                <a:gd name="T29" fmla="*/ 9 h 66"/>
                <a:gd name="T30" fmla="*/ 11 w 14"/>
                <a:gd name="T31" fmla="*/ 4 h 66"/>
                <a:gd name="T32" fmla="*/ 12 w 14"/>
                <a:gd name="T33" fmla="*/ 0 h 66"/>
                <a:gd name="T34" fmla="*/ 13 w 14"/>
                <a:gd name="T35" fmla="*/ 0 h 66"/>
                <a:gd name="T36" fmla="*/ 12 w 14"/>
                <a:gd name="T37" fmla="*/ 5 h 66"/>
                <a:gd name="T38" fmla="*/ 11 w 14"/>
                <a:gd name="T39" fmla="*/ 9 h 66"/>
                <a:gd name="T40" fmla="*/ 10 w 14"/>
                <a:gd name="T41" fmla="*/ 12 h 66"/>
                <a:gd name="T42" fmla="*/ 9 w 14"/>
                <a:gd name="T43" fmla="*/ 17 h 66"/>
                <a:gd name="T44" fmla="*/ 9 w 14"/>
                <a:gd name="T45" fmla="*/ 21 h 66"/>
                <a:gd name="T46" fmla="*/ 8 w 14"/>
                <a:gd name="T47" fmla="*/ 26 h 66"/>
                <a:gd name="T48" fmla="*/ 7 w 14"/>
                <a:gd name="T49" fmla="*/ 30 h 66"/>
                <a:gd name="T50" fmla="*/ 7 w 14"/>
                <a:gd name="T51" fmla="*/ 34 h 66"/>
                <a:gd name="T52" fmla="*/ 7 w 14"/>
                <a:gd name="T53" fmla="*/ 38 h 66"/>
                <a:gd name="T54" fmla="*/ 6 w 14"/>
                <a:gd name="T55" fmla="*/ 43 h 66"/>
                <a:gd name="T56" fmla="*/ 5 w 14"/>
                <a:gd name="T57" fmla="*/ 47 h 66"/>
                <a:gd name="T58" fmla="*/ 4 w 14"/>
                <a:gd name="T59" fmla="*/ 51 h 66"/>
                <a:gd name="T60" fmla="*/ 4 w 14"/>
                <a:gd name="T61" fmla="*/ 54 h 66"/>
                <a:gd name="T62" fmla="*/ 3 w 14"/>
                <a:gd name="T63" fmla="*/ 58 h 66"/>
                <a:gd name="T64" fmla="*/ 2 w 14"/>
                <a:gd name="T65" fmla="*/ 61 h 66"/>
                <a:gd name="T66" fmla="*/ 1 w 14"/>
                <a:gd name="T67" fmla="*/ 65 h 66"/>
                <a:gd name="T68" fmla="*/ 0 w 14"/>
                <a:gd name="T69" fmla="*/ 65 h 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
                <a:gd name="T106" fmla="*/ 0 h 66"/>
                <a:gd name="T107" fmla="*/ 14 w 14"/>
                <a:gd name="T108" fmla="*/ 66 h 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 h="66">
                  <a:moveTo>
                    <a:pt x="0" y="65"/>
                  </a:moveTo>
                  <a:lnTo>
                    <a:pt x="1" y="61"/>
                  </a:lnTo>
                  <a:lnTo>
                    <a:pt x="1" y="57"/>
                  </a:lnTo>
                  <a:lnTo>
                    <a:pt x="2" y="54"/>
                  </a:lnTo>
                  <a:lnTo>
                    <a:pt x="3" y="51"/>
                  </a:lnTo>
                  <a:lnTo>
                    <a:pt x="4" y="46"/>
                  </a:lnTo>
                  <a:lnTo>
                    <a:pt x="4" y="42"/>
                  </a:lnTo>
                  <a:lnTo>
                    <a:pt x="5" y="38"/>
                  </a:lnTo>
                  <a:lnTo>
                    <a:pt x="6" y="33"/>
                  </a:lnTo>
                  <a:lnTo>
                    <a:pt x="6" y="30"/>
                  </a:lnTo>
                  <a:lnTo>
                    <a:pt x="7" y="26"/>
                  </a:lnTo>
                  <a:lnTo>
                    <a:pt x="7" y="21"/>
                  </a:lnTo>
                  <a:lnTo>
                    <a:pt x="8" y="17"/>
                  </a:lnTo>
                  <a:lnTo>
                    <a:pt x="9" y="12"/>
                  </a:lnTo>
                  <a:lnTo>
                    <a:pt x="9" y="9"/>
                  </a:lnTo>
                  <a:lnTo>
                    <a:pt x="11" y="4"/>
                  </a:lnTo>
                  <a:lnTo>
                    <a:pt x="12" y="0"/>
                  </a:lnTo>
                  <a:lnTo>
                    <a:pt x="13" y="0"/>
                  </a:lnTo>
                  <a:lnTo>
                    <a:pt x="12" y="5"/>
                  </a:lnTo>
                  <a:lnTo>
                    <a:pt x="11" y="9"/>
                  </a:lnTo>
                  <a:lnTo>
                    <a:pt x="10" y="12"/>
                  </a:lnTo>
                  <a:lnTo>
                    <a:pt x="9" y="17"/>
                  </a:lnTo>
                  <a:lnTo>
                    <a:pt x="9" y="21"/>
                  </a:lnTo>
                  <a:lnTo>
                    <a:pt x="8" y="26"/>
                  </a:lnTo>
                  <a:lnTo>
                    <a:pt x="7" y="30"/>
                  </a:lnTo>
                  <a:lnTo>
                    <a:pt x="7" y="34"/>
                  </a:lnTo>
                  <a:lnTo>
                    <a:pt x="7" y="38"/>
                  </a:lnTo>
                  <a:lnTo>
                    <a:pt x="6" y="43"/>
                  </a:lnTo>
                  <a:lnTo>
                    <a:pt x="5" y="47"/>
                  </a:lnTo>
                  <a:lnTo>
                    <a:pt x="4" y="51"/>
                  </a:lnTo>
                  <a:lnTo>
                    <a:pt x="4" y="54"/>
                  </a:lnTo>
                  <a:lnTo>
                    <a:pt x="3" y="58"/>
                  </a:lnTo>
                  <a:lnTo>
                    <a:pt x="2" y="61"/>
                  </a:lnTo>
                  <a:lnTo>
                    <a:pt x="1" y="65"/>
                  </a:lnTo>
                  <a:lnTo>
                    <a:pt x="0" y="6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11" name="Freeform 95"/>
            <p:cNvSpPr>
              <a:spLocks/>
            </p:cNvSpPr>
            <p:nvPr/>
          </p:nvSpPr>
          <p:spPr bwMode="auto">
            <a:xfrm>
              <a:off x="5126" y="3511"/>
              <a:ext cx="98" cy="47"/>
            </a:xfrm>
            <a:custGeom>
              <a:avLst/>
              <a:gdLst>
                <a:gd name="T0" fmla="*/ 1 w 98"/>
                <a:gd name="T1" fmla="*/ 44 h 47"/>
                <a:gd name="T2" fmla="*/ 1 w 98"/>
                <a:gd name="T3" fmla="*/ 44 h 47"/>
                <a:gd name="T4" fmla="*/ 7 w 98"/>
                <a:gd name="T5" fmla="*/ 43 h 47"/>
                <a:gd name="T6" fmla="*/ 15 w 98"/>
                <a:gd name="T7" fmla="*/ 43 h 47"/>
                <a:gd name="T8" fmla="*/ 22 w 98"/>
                <a:gd name="T9" fmla="*/ 42 h 47"/>
                <a:gd name="T10" fmla="*/ 29 w 98"/>
                <a:gd name="T11" fmla="*/ 42 h 47"/>
                <a:gd name="T12" fmla="*/ 35 w 98"/>
                <a:gd name="T13" fmla="*/ 41 h 47"/>
                <a:gd name="T14" fmla="*/ 43 w 98"/>
                <a:gd name="T15" fmla="*/ 40 h 47"/>
                <a:gd name="T16" fmla="*/ 49 w 98"/>
                <a:gd name="T17" fmla="*/ 39 h 47"/>
                <a:gd name="T18" fmla="*/ 56 w 98"/>
                <a:gd name="T19" fmla="*/ 36 h 47"/>
                <a:gd name="T20" fmla="*/ 63 w 98"/>
                <a:gd name="T21" fmla="*/ 34 h 47"/>
                <a:gd name="T22" fmla="*/ 68 w 98"/>
                <a:gd name="T23" fmla="*/ 31 h 47"/>
                <a:gd name="T24" fmla="*/ 74 w 98"/>
                <a:gd name="T25" fmla="*/ 28 h 47"/>
                <a:gd name="T26" fmla="*/ 79 w 98"/>
                <a:gd name="T27" fmla="*/ 24 h 47"/>
                <a:gd name="T28" fmla="*/ 83 w 98"/>
                <a:gd name="T29" fmla="*/ 19 h 47"/>
                <a:gd name="T30" fmla="*/ 88 w 98"/>
                <a:gd name="T31" fmla="*/ 14 h 47"/>
                <a:gd name="T32" fmla="*/ 92 w 98"/>
                <a:gd name="T33" fmla="*/ 6 h 47"/>
                <a:gd name="T34" fmla="*/ 95 w 98"/>
                <a:gd name="T35" fmla="*/ 0 h 47"/>
                <a:gd name="T36" fmla="*/ 97 w 98"/>
                <a:gd name="T37" fmla="*/ 0 h 47"/>
                <a:gd name="T38" fmla="*/ 94 w 98"/>
                <a:gd name="T39" fmla="*/ 7 h 47"/>
                <a:gd name="T40" fmla="*/ 90 w 98"/>
                <a:gd name="T41" fmla="*/ 15 h 47"/>
                <a:gd name="T42" fmla="*/ 86 w 98"/>
                <a:gd name="T43" fmla="*/ 20 h 47"/>
                <a:gd name="T44" fmla="*/ 80 w 98"/>
                <a:gd name="T45" fmla="*/ 25 h 47"/>
                <a:gd name="T46" fmla="*/ 75 w 98"/>
                <a:gd name="T47" fmla="*/ 29 h 47"/>
                <a:gd name="T48" fmla="*/ 69 w 98"/>
                <a:gd name="T49" fmla="*/ 32 h 47"/>
                <a:gd name="T50" fmla="*/ 64 w 98"/>
                <a:gd name="T51" fmla="*/ 36 h 47"/>
                <a:gd name="T52" fmla="*/ 56 w 98"/>
                <a:gd name="T53" fmla="*/ 38 h 47"/>
                <a:gd name="T54" fmla="*/ 50 w 98"/>
                <a:gd name="T55" fmla="*/ 40 h 47"/>
                <a:gd name="T56" fmla="*/ 43 w 98"/>
                <a:gd name="T57" fmla="*/ 41 h 47"/>
                <a:gd name="T58" fmla="*/ 37 w 98"/>
                <a:gd name="T59" fmla="*/ 42 h 47"/>
                <a:gd name="T60" fmla="*/ 29 w 98"/>
                <a:gd name="T61" fmla="*/ 43 h 47"/>
                <a:gd name="T62" fmla="*/ 22 w 98"/>
                <a:gd name="T63" fmla="*/ 44 h 47"/>
                <a:gd name="T64" fmla="*/ 15 w 98"/>
                <a:gd name="T65" fmla="*/ 45 h 47"/>
                <a:gd name="T66" fmla="*/ 7 w 98"/>
                <a:gd name="T67" fmla="*/ 45 h 47"/>
                <a:gd name="T68" fmla="*/ 1 w 98"/>
                <a:gd name="T69" fmla="*/ 46 h 47"/>
                <a:gd name="T70" fmla="*/ 0 w 98"/>
                <a:gd name="T71" fmla="*/ 46 h 47"/>
                <a:gd name="T72" fmla="*/ 1 w 98"/>
                <a:gd name="T73" fmla="*/ 46 h 47"/>
                <a:gd name="T74" fmla="*/ 0 w 98"/>
                <a:gd name="T75" fmla="*/ 46 h 47"/>
                <a:gd name="T76" fmla="*/ 0 w 98"/>
                <a:gd name="T77" fmla="*/ 45 h 47"/>
                <a:gd name="T78" fmla="*/ 0 w 98"/>
                <a:gd name="T79" fmla="*/ 44 h 47"/>
                <a:gd name="T80" fmla="*/ 1 w 98"/>
                <a:gd name="T81" fmla="*/ 44 h 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
                <a:gd name="T124" fmla="*/ 0 h 47"/>
                <a:gd name="T125" fmla="*/ 98 w 98"/>
                <a:gd name="T126" fmla="*/ 47 h 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 h="47">
                  <a:moveTo>
                    <a:pt x="1" y="44"/>
                  </a:moveTo>
                  <a:lnTo>
                    <a:pt x="1" y="44"/>
                  </a:lnTo>
                  <a:lnTo>
                    <a:pt x="7" y="43"/>
                  </a:lnTo>
                  <a:lnTo>
                    <a:pt x="15" y="43"/>
                  </a:lnTo>
                  <a:lnTo>
                    <a:pt x="22" y="42"/>
                  </a:lnTo>
                  <a:lnTo>
                    <a:pt x="29" y="42"/>
                  </a:lnTo>
                  <a:lnTo>
                    <a:pt x="35" y="41"/>
                  </a:lnTo>
                  <a:lnTo>
                    <a:pt x="43" y="40"/>
                  </a:lnTo>
                  <a:lnTo>
                    <a:pt x="49" y="39"/>
                  </a:lnTo>
                  <a:lnTo>
                    <a:pt x="56" y="36"/>
                  </a:lnTo>
                  <a:lnTo>
                    <a:pt x="63" y="34"/>
                  </a:lnTo>
                  <a:lnTo>
                    <a:pt x="68" y="31"/>
                  </a:lnTo>
                  <a:lnTo>
                    <a:pt x="74" y="28"/>
                  </a:lnTo>
                  <a:lnTo>
                    <a:pt x="79" y="24"/>
                  </a:lnTo>
                  <a:lnTo>
                    <a:pt x="83" y="19"/>
                  </a:lnTo>
                  <a:lnTo>
                    <a:pt x="88" y="14"/>
                  </a:lnTo>
                  <a:lnTo>
                    <a:pt x="92" y="6"/>
                  </a:lnTo>
                  <a:lnTo>
                    <a:pt x="95" y="0"/>
                  </a:lnTo>
                  <a:lnTo>
                    <a:pt x="97" y="0"/>
                  </a:lnTo>
                  <a:lnTo>
                    <a:pt x="94" y="7"/>
                  </a:lnTo>
                  <a:lnTo>
                    <a:pt x="90" y="15"/>
                  </a:lnTo>
                  <a:lnTo>
                    <a:pt x="86" y="20"/>
                  </a:lnTo>
                  <a:lnTo>
                    <a:pt x="80" y="25"/>
                  </a:lnTo>
                  <a:lnTo>
                    <a:pt x="75" y="29"/>
                  </a:lnTo>
                  <a:lnTo>
                    <a:pt x="69" y="32"/>
                  </a:lnTo>
                  <a:lnTo>
                    <a:pt x="64" y="36"/>
                  </a:lnTo>
                  <a:lnTo>
                    <a:pt x="56" y="38"/>
                  </a:lnTo>
                  <a:lnTo>
                    <a:pt x="50" y="40"/>
                  </a:lnTo>
                  <a:lnTo>
                    <a:pt x="43" y="41"/>
                  </a:lnTo>
                  <a:lnTo>
                    <a:pt x="37" y="42"/>
                  </a:lnTo>
                  <a:lnTo>
                    <a:pt x="29" y="43"/>
                  </a:lnTo>
                  <a:lnTo>
                    <a:pt x="22" y="44"/>
                  </a:lnTo>
                  <a:lnTo>
                    <a:pt x="15" y="45"/>
                  </a:lnTo>
                  <a:lnTo>
                    <a:pt x="7" y="45"/>
                  </a:lnTo>
                  <a:lnTo>
                    <a:pt x="1" y="46"/>
                  </a:lnTo>
                  <a:lnTo>
                    <a:pt x="0" y="46"/>
                  </a:lnTo>
                  <a:lnTo>
                    <a:pt x="1" y="46"/>
                  </a:lnTo>
                  <a:lnTo>
                    <a:pt x="0" y="46"/>
                  </a:lnTo>
                  <a:lnTo>
                    <a:pt x="0" y="45"/>
                  </a:lnTo>
                  <a:lnTo>
                    <a:pt x="0" y="44"/>
                  </a:lnTo>
                  <a:lnTo>
                    <a:pt x="1" y="44"/>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12" name="Freeform 96"/>
            <p:cNvSpPr>
              <a:spLocks/>
            </p:cNvSpPr>
            <p:nvPr/>
          </p:nvSpPr>
          <p:spPr bwMode="auto">
            <a:xfrm>
              <a:off x="4613" y="1654"/>
              <a:ext cx="12" cy="54"/>
            </a:xfrm>
            <a:custGeom>
              <a:avLst/>
              <a:gdLst>
                <a:gd name="T0" fmla="*/ 1 w 12"/>
                <a:gd name="T1" fmla="*/ 1 h 54"/>
                <a:gd name="T2" fmla="*/ 1 w 12"/>
                <a:gd name="T3" fmla="*/ 1 h 54"/>
                <a:gd name="T4" fmla="*/ 1 w 12"/>
                <a:gd name="T5" fmla="*/ 5 h 54"/>
                <a:gd name="T6" fmla="*/ 2 w 12"/>
                <a:gd name="T7" fmla="*/ 7 h 54"/>
                <a:gd name="T8" fmla="*/ 3 w 12"/>
                <a:gd name="T9" fmla="*/ 9 h 54"/>
                <a:gd name="T10" fmla="*/ 3 w 12"/>
                <a:gd name="T11" fmla="*/ 12 h 54"/>
                <a:gd name="T12" fmla="*/ 4 w 12"/>
                <a:gd name="T13" fmla="*/ 14 h 54"/>
                <a:gd name="T14" fmla="*/ 5 w 12"/>
                <a:gd name="T15" fmla="*/ 17 h 54"/>
                <a:gd name="T16" fmla="*/ 6 w 12"/>
                <a:gd name="T17" fmla="*/ 19 h 54"/>
                <a:gd name="T18" fmla="*/ 6 w 12"/>
                <a:gd name="T19" fmla="*/ 21 h 54"/>
                <a:gd name="T20" fmla="*/ 7 w 12"/>
                <a:gd name="T21" fmla="*/ 24 h 54"/>
                <a:gd name="T22" fmla="*/ 8 w 12"/>
                <a:gd name="T23" fmla="*/ 27 h 54"/>
                <a:gd name="T24" fmla="*/ 8 w 12"/>
                <a:gd name="T25" fmla="*/ 31 h 54"/>
                <a:gd name="T26" fmla="*/ 9 w 12"/>
                <a:gd name="T27" fmla="*/ 33 h 54"/>
                <a:gd name="T28" fmla="*/ 10 w 12"/>
                <a:gd name="T29" fmla="*/ 38 h 54"/>
                <a:gd name="T30" fmla="*/ 10 w 12"/>
                <a:gd name="T31" fmla="*/ 42 h 54"/>
                <a:gd name="T32" fmla="*/ 10 w 12"/>
                <a:gd name="T33" fmla="*/ 47 h 54"/>
                <a:gd name="T34" fmla="*/ 11 w 12"/>
                <a:gd name="T35" fmla="*/ 53 h 54"/>
                <a:gd name="T36" fmla="*/ 10 w 12"/>
                <a:gd name="T37" fmla="*/ 53 h 54"/>
                <a:gd name="T38" fmla="*/ 9 w 12"/>
                <a:gd name="T39" fmla="*/ 47 h 54"/>
                <a:gd name="T40" fmla="*/ 9 w 12"/>
                <a:gd name="T41" fmla="*/ 43 h 54"/>
                <a:gd name="T42" fmla="*/ 8 w 12"/>
                <a:gd name="T43" fmla="*/ 38 h 54"/>
                <a:gd name="T44" fmla="*/ 8 w 12"/>
                <a:gd name="T45" fmla="*/ 34 h 54"/>
                <a:gd name="T46" fmla="*/ 7 w 12"/>
                <a:gd name="T47" fmla="*/ 31 h 54"/>
                <a:gd name="T48" fmla="*/ 6 w 12"/>
                <a:gd name="T49" fmla="*/ 28 h 54"/>
                <a:gd name="T50" fmla="*/ 6 w 12"/>
                <a:gd name="T51" fmla="*/ 25 h 54"/>
                <a:gd name="T52" fmla="*/ 5 w 12"/>
                <a:gd name="T53" fmla="*/ 22 h 54"/>
                <a:gd name="T54" fmla="*/ 4 w 12"/>
                <a:gd name="T55" fmla="*/ 20 h 54"/>
                <a:gd name="T56" fmla="*/ 3 w 12"/>
                <a:gd name="T57" fmla="*/ 18 h 54"/>
                <a:gd name="T58" fmla="*/ 3 w 12"/>
                <a:gd name="T59" fmla="*/ 15 h 54"/>
                <a:gd name="T60" fmla="*/ 2 w 12"/>
                <a:gd name="T61" fmla="*/ 12 h 54"/>
                <a:gd name="T62" fmla="*/ 1 w 12"/>
                <a:gd name="T63" fmla="*/ 10 h 54"/>
                <a:gd name="T64" fmla="*/ 1 w 12"/>
                <a:gd name="T65" fmla="*/ 7 h 54"/>
                <a:gd name="T66" fmla="*/ 0 w 12"/>
                <a:gd name="T67" fmla="*/ 5 h 54"/>
                <a:gd name="T68" fmla="*/ 0 w 12"/>
                <a:gd name="T69" fmla="*/ 2 h 54"/>
                <a:gd name="T70" fmla="*/ 0 w 12"/>
                <a:gd name="T71" fmla="*/ 1 h 54"/>
                <a:gd name="T72" fmla="*/ 0 w 12"/>
                <a:gd name="T73" fmla="*/ 0 h 54"/>
                <a:gd name="T74" fmla="*/ 1 w 12"/>
                <a:gd name="T75" fmla="*/ 0 h 54"/>
                <a:gd name="T76" fmla="*/ 1 w 12"/>
                <a:gd name="T77" fmla="*/ 1 h 54"/>
                <a:gd name="T78" fmla="*/ 1 w 12"/>
                <a:gd name="T79" fmla="*/ 1 h 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
                <a:gd name="T121" fmla="*/ 0 h 54"/>
                <a:gd name="T122" fmla="*/ 12 w 12"/>
                <a:gd name="T123" fmla="*/ 54 h 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 h="54">
                  <a:moveTo>
                    <a:pt x="1" y="1"/>
                  </a:moveTo>
                  <a:lnTo>
                    <a:pt x="1" y="1"/>
                  </a:lnTo>
                  <a:lnTo>
                    <a:pt x="1" y="5"/>
                  </a:lnTo>
                  <a:lnTo>
                    <a:pt x="2" y="7"/>
                  </a:lnTo>
                  <a:lnTo>
                    <a:pt x="3" y="9"/>
                  </a:lnTo>
                  <a:lnTo>
                    <a:pt x="3" y="12"/>
                  </a:lnTo>
                  <a:lnTo>
                    <a:pt x="4" y="14"/>
                  </a:lnTo>
                  <a:lnTo>
                    <a:pt x="5" y="17"/>
                  </a:lnTo>
                  <a:lnTo>
                    <a:pt x="6" y="19"/>
                  </a:lnTo>
                  <a:lnTo>
                    <a:pt x="6" y="21"/>
                  </a:lnTo>
                  <a:lnTo>
                    <a:pt x="7" y="24"/>
                  </a:lnTo>
                  <a:lnTo>
                    <a:pt x="8" y="27"/>
                  </a:lnTo>
                  <a:lnTo>
                    <a:pt x="8" y="31"/>
                  </a:lnTo>
                  <a:lnTo>
                    <a:pt x="9" y="33"/>
                  </a:lnTo>
                  <a:lnTo>
                    <a:pt x="10" y="38"/>
                  </a:lnTo>
                  <a:lnTo>
                    <a:pt x="10" y="42"/>
                  </a:lnTo>
                  <a:lnTo>
                    <a:pt x="10" y="47"/>
                  </a:lnTo>
                  <a:lnTo>
                    <a:pt x="11" y="53"/>
                  </a:lnTo>
                  <a:lnTo>
                    <a:pt x="10" y="53"/>
                  </a:lnTo>
                  <a:lnTo>
                    <a:pt x="9" y="47"/>
                  </a:lnTo>
                  <a:lnTo>
                    <a:pt x="9" y="43"/>
                  </a:lnTo>
                  <a:lnTo>
                    <a:pt x="8" y="38"/>
                  </a:lnTo>
                  <a:lnTo>
                    <a:pt x="8" y="34"/>
                  </a:lnTo>
                  <a:lnTo>
                    <a:pt x="7" y="31"/>
                  </a:lnTo>
                  <a:lnTo>
                    <a:pt x="6" y="28"/>
                  </a:lnTo>
                  <a:lnTo>
                    <a:pt x="6" y="25"/>
                  </a:lnTo>
                  <a:lnTo>
                    <a:pt x="5" y="22"/>
                  </a:lnTo>
                  <a:lnTo>
                    <a:pt x="4" y="20"/>
                  </a:lnTo>
                  <a:lnTo>
                    <a:pt x="3" y="18"/>
                  </a:lnTo>
                  <a:lnTo>
                    <a:pt x="3" y="15"/>
                  </a:lnTo>
                  <a:lnTo>
                    <a:pt x="2" y="12"/>
                  </a:lnTo>
                  <a:lnTo>
                    <a:pt x="1" y="10"/>
                  </a:lnTo>
                  <a:lnTo>
                    <a:pt x="1" y="7"/>
                  </a:lnTo>
                  <a:lnTo>
                    <a:pt x="0" y="5"/>
                  </a:lnTo>
                  <a:lnTo>
                    <a:pt x="0" y="2"/>
                  </a:lnTo>
                  <a:lnTo>
                    <a:pt x="0" y="1"/>
                  </a:lnTo>
                  <a:lnTo>
                    <a:pt x="0" y="0"/>
                  </a:lnTo>
                  <a:lnTo>
                    <a:pt x="1" y="0"/>
                  </a:lnTo>
                  <a:lnTo>
                    <a:pt x="1"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13" name="Freeform 97"/>
            <p:cNvSpPr>
              <a:spLocks/>
            </p:cNvSpPr>
            <p:nvPr/>
          </p:nvSpPr>
          <p:spPr bwMode="auto">
            <a:xfrm>
              <a:off x="4600" y="1630"/>
              <a:ext cx="9" cy="21"/>
            </a:xfrm>
            <a:custGeom>
              <a:avLst/>
              <a:gdLst>
                <a:gd name="T0" fmla="*/ 1 w 9"/>
                <a:gd name="T1" fmla="*/ 1 h 21"/>
                <a:gd name="T2" fmla="*/ 1 w 9"/>
                <a:gd name="T3" fmla="*/ 0 h 21"/>
                <a:gd name="T4" fmla="*/ 2 w 9"/>
                <a:gd name="T5" fmla="*/ 2 h 21"/>
                <a:gd name="T6" fmla="*/ 4 w 9"/>
                <a:gd name="T7" fmla="*/ 5 h 21"/>
                <a:gd name="T8" fmla="*/ 4 w 9"/>
                <a:gd name="T9" fmla="*/ 7 h 21"/>
                <a:gd name="T10" fmla="*/ 5 w 9"/>
                <a:gd name="T11" fmla="*/ 10 h 21"/>
                <a:gd name="T12" fmla="*/ 6 w 9"/>
                <a:gd name="T13" fmla="*/ 12 h 21"/>
                <a:gd name="T14" fmla="*/ 6 w 9"/>
                <a:gd name="T15" fmla="*/ 14 h 21"/>
                <a:gd name="T16" fmla="*/ 7 w 9"/>
                <a:gd name="T17" fmla="*/ 16 h 21"/>
                <a:gd name="T18" fmla="*/ 8 w 9"/>
                <a:gd name="T19" fmla="*/ 19 h 21"/>
                <a:gd name="T20" fmla="*/ 7 w 9"/>
                <a:gd name="T21" fmla="*/ 20 h 21"/>
                <a:gd name="T22" fmla="*/ 6 w 9"/>
                <a:gd name="T23" fmla="*/ 17 h 21"/>
                <a:gd name="T24" fmla="*/ 5 w 9"/>
                <a:gd name="T25" fmla="*/ 14 h 21"/>
                <a:gd name="T26" fmla="*/ 4 w 9"/>
                <a:gd name="T27" fmla="*/ 12 h 21"/>
                <a:gd name="T28" fmla="*/ 4 w 9"/>
                <a:gd name="T29" fmla="*/ 10 h 21"/>
                <a:gd name="T30" fmla="*/ 3 w 9"/>
                <a:gd name="T31" fmla="*/ 8 h 21"/>
                <a:gd name="T32" fmla="*/ 2 w 9"/>
                <a:gd name="T33" fmla="*/ 6 h 21"/>
                <a:gd name="T34" fmla="*/ 2 w 9"/>
                <a:gd name="T35" fmla="*/ 3 h 21"/>
                <a:gd name="T36" fmla="*/ 1 w 9"/>
                <a:gd name="T37" fmla="*/ 1 h 21"/>
                <a:gd name="T38" fmla="*/ 0 w 9"/>
                <a:gd name="T39" fmla="*/ 1 h 21"/>
                <a:gd name="T40" fmla="*/ 1 w 9"/>
                <a:gd name="T41" fmla="*/ 1 h 21"/>
                <a:gd name="T42" fmla="*/ 1 w 9"/>
                <a:gd name="T43" fmla="*/ 0 h 21"/>
                <a:gd name="T44" fmla="*/ 1 w 9"/>
                <a:gd name="T45" fmla="*/ 0 h 21"/>
                <a:gd name="T46" fmla="*/ 1 w 9"/>
                <a:gd name="T47" fmla="*/ 1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
                <a:gd name="T73" fmla="*/ 0 h 21"/>
                <a:gd name="T74" fmla="*/ 9 w 9"/>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 h="21">
                  <a:moveTo>
                    <a:pt x="1" y="1"/>
                  </a:moveTo>
                  <a:lnTo>
                    <a:pt x="1" y="0"/>
                  </a:lnTo>
                  <a:lnTo>
                    <a:pt x="2" y="2"/>
                  </a:lnTo>
                  <a:lnTo>
                    <a:pt x="4" y="5"/>
                  </a:lnTo>
                  <a:lnTo>
                    <a:pt x="4" y="7"/>
                  </a:lnTo>
                  <a:lnTo>
                    <a:pt x="5" y="10"/>
                  </a:lnTo>
                  <a:lnTo>
                    <a:pt x="6" y="12"/>
                  </a:lnTo>
                  <a:lnTo>
                    <a:pt x="6" y="14"/>
                  </a:lnTo>
                  <a:lnTo>
                    <a:pt x="7" y="16"/>
                  </a:lnTo>
                  <a:lnTo>
                    <a:pt x="8" y="19"/>
                  </a:lnTo>
                  <a:lnTo>
                    <a:pt x="7" y="20"/>
                  </a:lnTo>
                  <a:lnTo>
                    <a:pt x="6" y="17"/>
                  </a:lnTo>
                  <a:lnTo>
                    <a:pt x="5" y="14"/>
                  </a:lnTo>
                  <a:lnTo>
                    <a:pt x="4" y="12"/>
                  </a:lnTo>
                  <a:lnTo>
                    <a:pt x="4" y="10"/>
                  </a:lnTo>
                  <a:lnTo>
                    <a:pt x="3" y="8"/>
                  </a:lnTo>
                  <a:lnTo>
                    <a:pt x="2" y="6"/>
                  </a:lnTo>
                  <a:lnTo>
                    <a:pt x="2" y="3"/>
                  </a:lnTo>
                  <a:lnTo>
                    <a:pt x="1" y="1"/>
                  </a:lnTo>
                  <a:lnTo>
                    <a:pt x="0" y="1"/>
                  </a:lnTo>
                  <a:lnTo>
                    <a:pt x="1" y="1"/>
                  </a:lnTo>
                  <a:lnTo>
                    <a:pt x="1" y="0"/>
                  </a:lnTo>
                  <a:lnTo>
                    <a:pt x="1"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14" name="Freeform 98"/>
            <p:cNvSpPr>
              <a:spLocks/>
            </p:cNvSpPr>
            <p:nvPr/>
          </p:nvSpPr>
          <p:spPr bwMode="auto">
            <a:xfrm>
              <a:off x="4595" y="1610"/>
              <a:ext cx="5" cy="16"/>
            </a:xfrm>
            <a:custGeom>
              <a:avLst/>
              <a:gdLst>
                <a:gd name="T0" fmla="*/ 3 w 5"/>
                <a:gd name="T1" fmla="*/ 1 h 16"/>
                <a:gd name="T2" fmla="*/ 3 w 5"/>
                <a:gd name="T3" fmla="*/ 1 h 16"/>
                <a:gd name="T4" fmla="*/ 4 w 5"/>
                <a:gd name="T5" fmla="*/ 15 h 16"/>
                <a:gd name="T6" fmla="*/ 1 w 5"/>
                <a:gd name="T7" fmla="*/ 15 h 16"/>
                <a:gd name="T8" fmla="*/ 0 w 5"/>
                <a:gd name="T9" fmla="*/ 1 h 16"/>
                <a:gd name="T10" fmla="*/ 0 w 5"/>
                <a:gd name="T11" fmla="*/ 0 h 16"/>
                <a:gd name="T12" fmla="*/ 0 w 5"/>
                <a:gd name="T13" fmla="*/ 1 h 16"/>
                <a:gd name="T14" fmla="*/ 1 w 5"/>
                <a:gd name="T15" fmla="*/ 0 h 16"/>
                <a:gd name="T16" fmla="*/ 3 w 5"/>
                <a:gd name="T17" fmla="*/ 0 h 16"/>
                <a:gd name="T18" fmla="*/ 3 w 5"/>
                <a:gd name="T19" fmla="*/ 1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6"/>
                <a:gd name="T32" fmla="*/ 5 w 5"/>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6">
                  <a:moveTo>
                    <a:pt x="3" y="1"/>
                  </a:moveTo>
                  <a:lnTo>
                    <a:pt x="3" y="1"/>
                  </a:lnTo>
                  <a:lnTo>
                    <a:pt x="4" y="15"/>
                  </a:lnTo>
                  <a:lnTo>
                    <a:pt x="1" y="15"/>
                  </a:lnTo>
                  <a:lnTo>
                    <a:pt x="0" y="1"/>
                  </a:lnTo>
                  <a:lnTo>
                    <a:pt x="0" y="0"/>
                  </a:lnTo>
                  <a:lnTo>
                    <a:pt x="0" y="1"/>
                  </a:lnTo>
                  <a:lnTo>
                    <a:pt x="1" y="0"/>
                  </a:lnTo>
                  <a:lnTo>
                    <a:pt x="3" y="0"/>
                  </a:lnTo>
                  <a:lnTo>
                    <a:pt x="3"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15" name="Freeform 99"/>
            <p:cNvSpPr>
              <a:spLocks/>
            </p:cNvSpPr>
            <p:nvPr/>
          </p:nvSpPr>
          <p:spPr bwMode="auto">
            <a:xfrm>
              <a:off x="4599" y="1593"/>
              <a:ext cx="3" cy="13"/>
            </a:xfrm>
            <a:custGeom>
              <a:avLst/>
              <a:gdLst>
                <a:gd name="T0" fmla="*/ 2 w 3"/>
                <a:gd name="T1" fmla="*/ 0 h 13"/>
                <a:gd name="T2" fmla="*/ 2 w 3"/>
                <a:gd name="T3" fmla="*/ 1 h 13"/>
                <a:gd name="T4" fmla="*/ 2 w 3"/>
                <a:gd name="T5" fmla="*/ 2 h 13"/>
                <a:gd name="T6" fmla="*/ 2 w 3"/>
                <a:gd name="T7" fmla="*/ 4 h 13"/>
                <a:gd name="T8" fmla="*/ 2 w 3"/>
                <a:gd name="T9" fmla="*/ 5 h 13"/>
                <a:gd name="T10" fmla="*/ 1 w 3"/>
                <a:gd name="T11" fmla="*/ 6 h 13"/>
                <a:gd name="T12" fmla="*/ 1 w 3"/>
                <a:gd name="T13" fmla="*/ 8 h 13"/>
                <a:gd name="T14" fmla="*/ 1 w 3"/>
                <a:gd name="T15" fmla="*/ 9 h 13"/>
                <a:gd name="T16" fmla="*/ 1 w 3"/>
                <a:gd name="T17" fmla="*/ 11 h 13"/>
                <a:gd name="T18" fmla="*/ 1 w 3"/>
                <a:gd name="T19" fmla="*/ 12 h 13"/>
                <a:gd name="T20" fmla="*/ 0 w 3"/>
                <a:gd name="T21" fmla="*/ 11 h 13"/>
                <a:gd name="T22" fmla="*/ 0 w 3"/>
                <a:gd name="T23" fmla="*/ 10 h 13"/>
                <a:gd name="T24" fmla="*/ 1 w 3"/>
                <a:gd name="T25" fmla="*/ 8 h 13"/>
                <a:gd name="T26" fmla="*/ 1 w 3"/>
                <a:gd name="T27" fmla="*/ 7 h 13"/>
                <a:gd name="T28" fmla="*/ 1 w 3"/>
                <a:gd name="T29" fmla="*/ 6 h 13"/>
                <a:gd name="T30" fmla="*/ 1 w 3"/>
                <a:gd name="T31" fmla="*/ 4 h 13"/>
                <a:gd name="T32" fmla="*/ 1 w 3"/>
                <a:gd name="T33" fmla="*/ 3 h 13"/>
                <a:gd name="T34" fmla="*/ 2 w 3"/>
                <a:gd name="T35" fmla="*/ 1 h 13"/>
                <a:gd name="T36" fmla="*/ 2 w 3"/>
                <a:gd name="T37" fmla="*/ 0 h 13"/>
                <a:gd name="T38" fmla="*/ 2 w 3"/>
                <a:gd name="T39" fmla="*/ 1 h 13"/>
                <a:gd name="T40" fmla="*/ 2 w 3"/>
                <a:gd name="T41" fmla="*/ 0 h 13"/>
                <a:gd name="T42" fmla="*/ 2 w 3"/>
                <a:gd name="T43" fmla="*/ 0 h 13"/>
                <a:gd name="T44" fmla="*/ 2 w 3"/>
                <a:gd name="T45" fmla="*/ 1 h 13"/>
                <a:gd name="T46" fmla="*/ 2 w 3"/>
                <a:gd name="T47" fmla="*/ 1 h 13"/>
                <a:gd name="T48" fmla="*/ 2 w 3"/>
                <a:gd name="T49" fmla="*/ 0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
                <a:gd name="T76" fmla="*/ 0 h 13"/>
                <a:gd name="T77" fmla="*/ 3 w 3"/>
                <a:gd name="T78" fmla="*/ 13 h 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 h="13">
                  <a:moveTo>
                    <a:pt x="2" y="0"/>
                  </a:moveTo>
                  <a:lnTo>
                    <a:pt x="2" y="1"/>
                  </a:lnTo>
                  <a:lnTo>
                    <a:pt x="2" y="2"/>
                  </a:lnTo>
                  <a:lnTo>
                    <a:pt x="2" y="4"/>
                  </a:lnTo>
                  <a:lnTo>
                    <a:pt x="2" y="5"/>
                  </a:lnTo>
                  <a:lnTo>
                    <a:pt x="1" y="6"/>
                  </a:lnTo>
                  <a:lnTo>
                    <a:pt x="1" y="8"/>
                  </a:lnTo>
                  <a:lnTo>
                    <a:pt x="1" y="9"/>
                  </a:lnTo>
                  <a:lnTo>
                    <a:pt x="1" y="11"/>
                  </a:lnTo>
                  <a:lnTo>
                    <a:pt x="1" y="12"/>
                  </a:lnTo>
                  <a:lnTo>
                    <a:pt x="0" y="11"/>
                  </a:lnTo>
                  <a:lnTo>
                    <a:pt x="0" y="10"/>
                  </a:lnTo>
                  <a:lnTo>
                    <a:pt x="1" y="8"/>
                  </a:lnTo>
                  <a:lnTo>
                    <a:pt x="1" y="7"/>
                  </a:lnTo>
                  <a:lnTo>
                    <a:pt x="1" y="6"/>
                  </a:lnTo>
                  <a:lnTo>
                    <a:pt x="1" y="4"/>
                  </a:lnTo>
                  <a:lnTo>
                    <a:pt x="1" y="3"/>
                  </a:lnTo>
                  <a:lnTo>
                    <a:pt x="2" y="1"/>
                  </a:lnTo>
                  <a:lnTo>
                    <a:pt x="2" y="0"/>
                  </a:lnTo>
                  <a:lnTo>
                    <a:pt x="2" y="1"/>
                  </a:lnTo>
                  <a:lnTo>
                    <a:pt x="2" y="0"/>
                  </a:lnTo>
                  <a:lnTo>
                    <a:pt x="2" y="1"/>
                  </a:lnTo>
                  <a:lnTo>
                    <a:pt x="2"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16" name="Freeform 100"/>
            <p:cNvSpPr>
              <a:spLocks/>
            </p:cNvSpPr>
            <p:nvPr/>
          </p:nvSpPr>
          <p:spPr bwMode="auto">
            <a:xfrm>
              <a:off x="4594" y="1567"/>
              <a:ext cx="8" cy="22"/>
            </a:xfrm>
            <a:custGeom>
              <a:avLst/>
              <a:gdLst>
                <a:gd name="T0" fmla="*/ 1 w 8"/>
                <a:gd name="T1" fmla="*/ 0 h 22"/>
                <a:gd name="T2" fmla="*/ 1 w 8"/>
                <a:gd name="T3" fmla="*/ 0 h 22"/>
                <a:gd name="T4" fmla="*/ 2 w 8"/>
                <a:gd name="T5" fmla="*/ 3 h 22"/>
                <a:gd name="T6" fmla="*/ 4 w 8"/>
                <a:gd name="T7" fmla="*/ 6 h 22"/>
                <a:gd name="T8" fmla="*/ 5 w 8"/>
                <a:gd name="T9" fmla="*/ 8 h 22"/>
                <a:gd name="T10" fmla="*/ 5 w 8"/>
                <a:gd name="T11" fmla="*/ 11 h 22"/>
                <a:gd name="T12" fmla="*/ 6 w 8"/>
                <a:gd name="T13" fmla="*/ 14 h 22"/>
                <a:gd name="T14" fmla="*/ 6 w 8"/>
                <a:gd name="T15" fmla="*/ 16 h 22"/>
                <a:gd name="T16" fmla="*/ 6 w 8"/>
                <a:gd name="T17" fmla="*/ 19 h 22"/>
                <a:gd name="T18" fmla="*/ 7 w 8"/>
                <a:gd name="T19" fmla="*/ 20 h 22"/>
                <a:gd name="T20" fmla="*/ 6 w 8"/>
                <a:gd name="T21" fmla="*/ 21 h 22"/>
                <a:gd name="T22" fmla="*/ 6 w 8"/>
                <a:gd name="T23" fmla="*/ 19 h 22"/>
                <a:gd name="T24" fmla="*/ 5 w 8"/>
                <a:gd name="T25" fmla="*/ 17 h 22"/>
                <a:gd name="T26" fmla="*/ 5 w 8"/>
                <a:gd name="T27" fmla="*/ 14 h 22"/>
                <a:gd name="T28" fmla="*/ 4 w 8"/>
                <a:gd name="T29" fmla="*/ 11 h 22"/>
                <a:gd name="T30" fmla="*/ 4 w 8"/>
                <a:gd name="T31" fmla="*/ 9 h 22"/>
                <a:gd name="T32" fmla="*/ 3 w 8"/>
                <a:gd name="T33" fmla="*/ 6 h 22"/>
                <a:gd name="T34" fmla="*/ 2 w 8"/>
                <a:gd name="T35" fmla="*/ 4 h 22"/>
                <a:gd name="T36" fmla="*/ 0 w 8"/>
                <a:gd name="T37" fmla="*/ 2 h 22"/>
                <a:gd name="T38" fmla="*/ 1 w 8"/>
                <a:gd name="T39" fmla="*/ 2 h 22"/>
                <a:gd name="T40" fmla="*/ 0 w 8"/>
                <a:gd name="T41" fmla="*/ 2 h 22"/>
                <a:gd name="T42" fmla="*/ 0 w 8"/>
                <a:gd name="T43" fmla="*/ 1 h 22"/>
                <a:gd name="T44" fmla="*/ 0 w 8"/>
                <a:gd name="T45" fmla="*/ 0 h 22"/>
                <a:gd name="T46" fmla="*/ 1 w 8"/>
                <a:gd name="T47" fmla="*/ 0 h 22"/>
                <a:gd name="T48" fmla="*/ 1 w 8"/>
                <a:gd name="T49" fmla="*/ 0 h 22"/>
                <a:gd name="T50" fmla="*/ 1 w 8"/>
                <a:gd name="T51" fmla="*/ 0 h 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
                <a:gd name="T79" fmla="*/ 0 h 22"/>
                <a:gd name="T80" fmla="*/ 8 w 8"/>
                <a:gd name="T81" fmla="*/ 22 h 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 h="22">
                  <a:moveTo>
                    <a:pt x="1" y="0"/>
                  </a:moveTo>
                  <a:lnTo>
                    <a:pt x="1" y="0"/>
                  </a:lnTo>
                  <a:lnTo>
                    <a:pt x="2" y="3"/>
                  </a:lnTo>
                  <a:lnTo>
                    <a:pt x="4" y="6"/>
                  </a:lnTo>
                  <a:lnTo>
                    <a:pt x="5" y="8"/>
                  </a:lnTo>
                  <a:lnTo>
                    <a:pt x="5" y="11"/>
                  </a:lnTo>
                  <a:lnTo>
                    <a:pt x="6" y="14"/>
                  </a:lnTo>
                  <a:lnTo>
                    <a:pt x="6" y="16"/>
                  </a:lnTo>
                  <a:lnTo>
                    <a:pt x="6" y="19"/>
                  </a:lnTo>
                  <a:lnTo>
                    <a:pt x="7" y="20"/>
                  </a:lnTo>
                  <a:lnTo>
                    <a:pt x="6" y="21"/>
                  </a:lnTo>
                  <a:lnTo>
                    <a:pt x="6" y="19"/>
                  </a:lnTo>
                  <a:lnTo>
                    <a:pt x="5" y="17"/>
                  </a:lnTo>
                  <a:lnTo>
                    <a:pt x="5" y="14"/>
                  </a:lnTo>
                  <a:lnTo>
                    <a:pt x="4" y="11"/>
                  </a:lnTo>
                  <a:lnTo>
                    <a:pt x="4" y="9"/>
                  </a:lnTo>
                  <a:lnTo>
                    <a:pt x="3" y="6"/>
                  </a:lnTo>
                  <a:lnTo>
                    <a:pt x="2" y="4"/>
                  </a:lnTo>
                  <a:lnTo>
                    <a:pt x="0" y="2"/>
                  </a:lnTo>
                  <a:lnTo>
                    <a:pt x="1" y="2"/>
                  </a:lnTo>
                  <a:lnTo>
                    <a:pt x="0" y="2"/>
                  </a:lnTo>
                  <a:lnTo>
                    <a:pt x="0" y="1"/>
                  </a:lnTo>
                  <a:lnTo>
                    <a:pt x="0" y="0"/>
                  </a:lnTo>
                  <a:lnTo>
                    <a:pt x="1"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17" name="Freeform 101"/>
            <p:cNvSpPr>
              <a:spLocks/>
            </p:cNvSpPr>
            <p:nvPr/>
          </p:nvSpPr>
          <p:spPr bwMode="auto">
            <a:xfrm>
              <a:off x="4572" y="1538"/>
              <a:ext cx="18" cy="26"/>
            </a:xfrm>
            <a:custGeom>
              <a:avLst/>
              <a:gdLst>
                <a:gd name="T0" fmla="*/ 1 w 18"/>
                <a:gd name="T1" fmla="*/ 0 h 26"/>
                <a:gd name="T2" fmla="*/ 2 w 18"/>
                <a:gd name="T3" fmla="*/ 1 h 26"/>
                <a:gd name="T4" fmla="*/ 2 w 18"/>
                <a:gd name="T5" fmla="*/ 3 h 26"/>
                <a:gd name="T6" fmla="*/ 2 w 18"/>
                <a:gd name="T7" fmla="*/ 6 h 26"/>
                <a:gd name="T8" fmla="*/ 2 w 18"/>
                <a:gd name="T9" fmla="*/ 9 h 26"/>
                <a:gd name="T10" fmla="*/ 3 w 18"/>
                <a:gd name="T11" fmla="*/ 12 h 26"/>
                <a:gd name="T12" fmla="*/ 5 w 18"/>
                <a:gd name="T13" fmla="*/ 15 h 26"/>
                <a:gd name="T14" fmla="*/ 8 w 18"/>
                <a:gd name="T15" fmla="*/ 18 h 26"/>
                <a:gd name="T16" fmla="*/ 12 w 18"/>
                <a:gd name="T17" fmla="*/ 21 h 26"/>
                <a:gd name="T18" fmla="*/ 17 w 18"/>
                <a:gd name="T19" fmla="*/ 23 h 26"/>
                <a:gd name="T20" fmla="*/ 17 w 18"/>
                <a:gd name="T21" fmla="*/ 25 h 26"/>
                <a:gd name="T22" fmla="*/ 11 w 18"/>
                <a:gd name="T23" fmla="*/ 23 h 26"/>
                <a:gd name="T24" fmla="*/ 6 w 18"/>
                <a:gd name="T25" fmla="*/ 19 h 26"/>
                <a:gd name="T26" fmla="*/ 4 w 18"/>
                <a:gd name="T27" fmla="*/ 16 h 26"/>
                <a:gd name="T28" fmla="*/ 2 w 18"/>
                <a:gd name="T29" fmla="*/ 13 h 26"/>
                <a:gd name="T30" fmla="*/ 1 w 18"/>
                <a:gd name="T31" fmla="*/ 9 h 26"/>
                <a:gd name="T32" fmla="*/ 0 w 18"/>
                <a:gd name="T33" fmla="*/ 6 h 26"/>
                <a:gd name="T34" fmla="*/ 0 w 18"/>
                <a:gd name="T35" fmla="*/ 3 h 26"/>
                <a:gd name="T36" fmla="*/ 0 w 18"/>
                <a:gd name="T37" fmla="*/ 1 h 26"/>
                <a:gd name="T38" fmla="*/ 1 w 18"/>
                <a:gd name="T39" fmla="*/ 1 h 26"/>
                <a:gd name="T40" fmla="*/ 0 w 18"/>
                <a:gd name="T41" fmla="*/ 1 h 26"/>
                <a:gd name="T42" fmla="*/ 0 w 18"/>
                <a:gd name="T43" fmla="*/ 0 h 26"/>
                <a:gd name="T44" fmla="*/ 1 w 18"/>
                <a:gd name="T45" fmla="*/ 0 h 26"/>
                <a:gd name="T46" fmla="*/ 2 w 18"/>
                <a:gd name="T47" fmla="*/ 0 h 26"/>
                <a:gd name="T48" fmla="*/ 2 w 18"/>
                <a:gd name="T49" fmla="*/ 1 h 26"/>
                <a:gd name="T50" fmla="*/ 1 w 18"/>
                <a:gd name="T51" fmla="*/ 0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26"/>
                <a:gd name="T80" fmla="*/ 18 w 18"/>
                <a:gd name="T81" fmla="*/ 26 h 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26">
                  <a:moveTo>
                    <a:pt x="1" y="0"/>
                  </a:moveTo>
                  <a:lnTo>
                    <a:pt x="2" y="1"/>
                  </a:lnTo>
                  <a:lnTo>
                    <a:pt x="2" y="3"/>
                  </a:lnTo>
                  <a:lnTo>
                    <a:pt x="2" y="6"/>
                  </a:lnTo>
                  <a:lnTo>
                    <a:pt x="2" y="9"/>
                  </a:lnTo>
                  <a:lnTo>
                    <a:pt x="3" y="12"/>
                  </a:lnTo>
                  <a:lnTo>
                    <a:pt x="5" y="15"/>
                  </a:lnTo>
                  <a:lnTo>
                    <a:pt x="8" y="18"/>
                  </a:lnTo>
                  <a:lnTo>
                    <a:pt x="12" y="21"/>
                  </a:lnTo>
                  <a:lnTo>
                    <a:pt x="17" y="23"/>
                  </a:lnTo>
                  <a:lnTo>
                    <a:pt x="17" y="25"/>
                  </a:lnTo>
                  <a:lnTo>
                    <a:pt x="11" y="23"/>
                  </a:lnTo>
                  <a:lnTo>
                    <a:pt x="6" y="19"/>
                  </a:lnTo>
                  <a:lnTo>
                    <a:pt x="4" y="16"/>
                  </a:lnTo>
                  <a:lnTo>
                    <a:pt x="2" y="13"/>
                  </a:lnTo>
                  <a:lnTo>
                    <a:pt x="1" y="9"/>
                  </a:lnTo>
                  <a:lnTo>
                    <a:pt x="0" y="6"/>
                  </a:lnTo>
                  <a:lnTo>
                    <a:pt x="0" y="3"/>
                  </a:lnTo>
                  <a:lnTo>
                    <a:pt x="0" y="1"/>
                  </a:lnTo>
                  <a:lnTo>
                    <a:pt x="1" y="1"/>
                  </a:lnTo>
                  <a:lnTo>
                    <a:pt x="0" y="1"/>
                  </a:lnTo>
                  <a:lnTo>
                    <a:pt x="0" y="0"/>
                  </a:lnTo>
                  <a:lnTo>
                    <a:pt x="1" y="0"/>
                  </a:lnTo>
                  <a:lnTo>
                    <a:pt x="2" y="0"/>
                  </a:lnTo>
                  <a:lnTo>
                    <a:pt x="2" y="1"/>
                  </a:lnTo>
                  <a:lnTo>
                    <a:pt x="1"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18" name="Freeform 102"/>
            <p:cNvSpPr>
              <a:spLocks/>
            </p:cNvSpPr>
            <p:nvPr/>
          </p:nvSpPr>
          <p:spPr bwMode="auto">
            <a:xfrm>
              <a:off x="4514" y="1532"/>
              <a:ext cx="54" cy="7"/>
            </a:xfrm>
            <a:custGeom>
              <a:avLst/>
              <a:gdLst>
                <a:gd name="T0" fmla="*/ 2 w 54"/>
                <a:gd name="T1" fmla="*/ 6 h 7"/>
                <a:gd name="T2" fmla="*/ 1 w 54"/>
                <a:gd name="T3" fmla="*/ 0 h 7"/>
                <a:gd name="T4" fmla="*/ 53 w 54"/>
                <a:gd name="T5" fmla="*/ 0 h 7"/>
                <a:gd name="T6" fmla="*/ 53 w 54"/>
                <a:gd name="T7" fmla="*/ 6 h 7"/>
                <a:gd name="T8" fmla="*/ 1 w 54"/>
                <a:gd name="T9" fmla="*/ 6 h 7"/>
                <a:gd name="T10" fmla="*/ 0 w 54"/>
                <a:gd name="T11" fmla="*/ 6 h 7"/>
                <a:gd name="T12" fmla="*/ 1 w 54"/>
                <a:gd name="T13" fmla="*/ 6 h 7"/>
                <a:gd name="T14" fmla="*/ 0 w 54"/>
                <a:gd name="T15" fmla="*/ 6 h 7"/>
                <a:gd name="T16" fmla="*/ 0 w 54"/>
                <a:gd name="T17" fmla="*/ 0 h 7"/>
                <a:gd name="T18" fmla="*/ 1 w 54"/>
                <a:gd name="T19" fmla="*/ 0 h 7"/>
                <a:gd name="T20" fmla="*/ 2 w 54"/>
                <a:gd name="T21" fmla="*/ 6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7"/>
                <a:gd name="T35" fmla="*/ 54 w 54"/>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7">
                  <a:moveTo>
                    <a:pt x="2" y="6"/>
                  </a:moveTo>
                  <a:lnTo>
                    <a:pt x="1" y="0"/>
                  </a:lnTo>
                  <a:lnTo>
                    <a:pt x="53" y="0"/>
                  </a:lnTo>
                  <a:lnTo>
                    <a:pt x="53" y="6"/>
                  </a:lnTo>
                  <a:lnTo>
                    <a:pt x="1" y="6"/>
                  </a:lnTo>
                  <a:lnTo>
                    <a:pt x="0" y="6"/>
                  </a:lnTo>
                  <a:lnTo>
                    <a:pt x="1" y="6"/>
                  </a:lnTo>
                  <a:lnTo>
                    <a:pt x="0" y="6"/>
                  </a:lnTo>
                  <a:lnTo>
                    <a:pt x="0" y="0"/>
                  </a:lnTo>
                  <a:lnTo>
                    <a:pt x="1" y="0"/>
                  </a:lnTo>
                  <a:lnTo>
                    <a:pt x="2" y="6"/>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19" name="Freeform 103"/>
            <p:cNvSpPr>
              <a:spLocks/>
            </p:cNvSpPr>
            <p:nvPr/>
          </p:nvSpPr>
          <p:spPr bwMode="auto">
            <a:xfrm>
              <a:off x="4514" y="1520"/>
              <a:ext cx="61" cy="13"/>
            </a:xfrm>
            <a:custGeom>
              <a:avLst/>
              <a:gdLst>
                <a:gd name="T0" fmla="*/ 59 w 61"/>
                <a:gd name="T1" fmla="*/ 1 h 13"/>
                <a:gd name="T2" fmla="*/ 59 w 61"/>
                <a:gd name="T3" fmla="*/ 1 h 13"/>
                <a:gd name="T4" fmla="*/ 55 w 61"/>
                <a:gd name="T5" fmla="*/ 2 h 13"/>
                <a:gd name="T6" fmla="*/ 50 w 61"/>
                <a:gd name="T7" fmla="*/ 3 h 13"/>
                <a:gd name="T8" fmla="*/ 45 w 61"/>
                <a:gd name="T9" fmla="*/ 3 h 13"/>
                <a:gd name="T10" fmla="*/ 40 w 61"/>
                <a:gd name="T11" fmla="*/ 4 h 13"/>
                <a:gd name="T12" fmla="*/ 35 w 61"/>
                <a:gd name="T13" fmla="*/ 5 h 13"/>
                <a:gd name="T14" fmla="*/ 30 w 61"/>
                <a:gd name="T15" fmla="*/ 5 h 13"/>
                <a:gd name="T16" fmla="*/ 27 w 61"/>
                <a:gd name="T17" fmla="*/ 6 h 13"/>
                <a:gd name="T18" fmla="*/ 22 w 61"/>
                <a:gd name="T19" fmla="*/ 7 h 13"/>
                <a:gd name="T20" fmla="*/ 18 w 61"/>
                <a:gd name="T21" fmla="*/ 7 h 13"/>
                <a:gd name="T22" fmla="*/ 14 w 61"/>
                <a:gd name="T23" fmla="*/ 8 h 13"/>
                <a:gd name="T24" fmla="*/ 10 w 61"/>
                <a:gd name="T25" fmla="*/ 9 h 13"/>
                <a:gd name="T26" fmla="*/ 7 w 61"/>
                <a:gd name="T27" fmla="*/ 9 h 13"/>
                <a:gd name="T28" fmla="*/ 5 w 61"/>
                <a:gd name="T29" fmla="*/ 10 h 13"/>
                <a:gd name="T30" fmla="*/ 3 w 61"/>
                <a:gd name="T31" fmla="*/ 11 h 13"/>
                <a:gd name="T32" fmla="*/ 2 w 61"/>
                <a:gd name="T33" fmla="*/ 11 h 13"/>
                <a:gd name="T34" fmla="*/ 2 w 61"/>
                <a:gd name="T35" fmla="*/ 12 h 13"/>
                <a:gd name="T36" fmla="*/ 0 w 61"/>
                <a:gd name="T37" fmla="*/ 12 h 13"/>
                <a:gd name="T38" fmla="*/ 1 w 61"/>
                <a:gd name="T39" fmla="*/ 11 h 13"/>
                <a:gd name="T40" fmla="*/ 2 w 61"/>
                <a:gd name="T41" fmla="*/ 9 h 13"/>
                <a:gd name="T42" fmla="*/ 4 w 61"/>
                <a:gd name="T43" fmla="*/ 9 h 13"/>
                <a:gd name="T44" fmla="*/ 7 w 61"/>
                <a:gd name="T45" fmla="*/ 8 h 13"/>
                <a:gd name="T46" fmla="*/ 10 w 61"/>
                <a:gd name="T47" fmla="*/ 7 h 13"/>
                <a:gd name="T48" fmla="*/ 13 w 61"/>
                <a:gd name="T49" fmla="*/ 7 h 13"/>
                <a:gd name="T50" fmla="*/ 17 w 61"/>
                <a:gd name="T51" fmla="*/ 6 h 13"/>
                <a:gd name="T52" fmla="*/ 22 w 61"/>
                <a:gd name="T53" fmla="*/ 5 h 13"/>
                <a:gd name="T54" fmla="*/ 26 w 61"/>
                <a:gd name="T55" fmla="*/ 5 h 13"/>
                <a:gd name="T56" fmla="*/ 30 w 61"/>
                <a:gd name="T57" fmla="*/ 4 h 13"/>
                <a:gd name="T58" fmla="*/ 35 w 61"/>
                <a:gd name="T59" fmla="*/ 3 h 13"/>
                <a:gd name="T60" fmla="*/ 40 w 61"/>
                <a:gd name="T61" fmla="*/ 3 h 13"/>
                <a:gd name="T62" fmla="*/ 45 w 61"/>
                <a:gd name="T63" fmla="*/ 2 h 13"/>
                <a:gd name="T64" fmla="*/ 49 w 61"/>
                <a:gd name="T65" fmla="*/ 1 h 13"/>
                <a:gd name="T66" fmla="*/ 54 w 61"/>
                <a:gd name="T67" fmla="*/ 1 h 13"/>
                <a:gd name="T68" fmla="*/ 59 w 61"/>
                <a:gd name="T69" fmla="*/ 0 h 13"/>
                <a:gd name="T70" fmla="*/ 59 w 61"/>
                <a:gd name="T71" fmla="*/ 1 h 13"/>
                <a:gd name="T72" fmla="*/ 60 w 61"/>
                <a:gd name="T73" fmla="*/ 1 h 13"/>
                <a:gd name="T74" fmla="*/ 60 w 61"/>
                <a:gd name="T75" fmla="*/ 1 h 13"/>
                <a:gd name="T76" fmla="*/ 59 w 61"/>
                <a:gd name="T77" fmla="*/ 1 h 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1"/>
                <a:gd name="T118" fmla="*/ 0 h 13"/>
                <a:gd name="T119" fmla="*/ 61 w 61"/>
                <a:gd name="T120" fmla="*/ 13 h 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1" h="13">
                  <a:moveTo>
                    <a:pt x="59" y="1"/>
                  </a:moveTo>
                  <a:lnTo>
                    <a:pt x="59" y="1"/>
                  </a:lnTo>
                  <a:lnTo>
                    <a:pt x="55" y="2"/>
                  </a:lnTo>
                  <a:lnTo>
                    <a:pt x="50" y="3"/>
                  </a:lnTo>
                  <a:lnTo>
                    <a:pt x="45" y="3"/>
                  </a:lnTo>
                  <a:lnTo>
                    <a:pt x="40" y="4"/>
                  </a:lnTo>
                  <a:lnTo>
                    <a:pt x="35" y="5"/>
                  </a:lnTo>
                  <a:lnTo>
                    <a:pt x="30" y="5"/>
                  </a:lnTo>
                  <a:lnTo>
                    <a:pt x="27" y="6"/>
                  </a:lnTo>
                  <a:lnTo>
                    <a:pt x="22" y="7"/>
                  </a:lnTo>
                  <a:lnTo>
                    <a:pt x="18" y="7"/>
                  </a:lnTo>
                  <a:lnTo>
                    <a:pt x="14" y="8"/>
                  </a:lnTo>
                  <a:lnTo>
                    <a:pt x="10" y="9"/>
                  </a:lnTo>
                  <a:lnTo>
                    <a:pt x="7" y="9"/>
                  </a:lnTo>
                  <a:lnTo>
                    <a:pt x="5" y="10"/>
                  </a:lnTo>
                  <a:lnTo>
                    <a:pt x="3" y="11"/>
                  </a:lnTo>
                  <a:lnTo>
                    <a:pt x="2" y="11"/>
                  </a:lnTo>
                  <a:lnTo>
                    <a:pt x="2" y="12"/>
                  </a:lnTo>
                  <a:lnTo>
                    <a:pt x="0" y="12"/>
                  </a:lnTo>
                  <a:lnTo>
                    <a:pt x="1" y="11"/>
                  </a:lnTo>
                  <a:lnTo>
                    <a:pt x="2" y="9"/>
                  </a:lnTo>
                  <a:lnTo>
                    <a:pt x="4" y="9"/>
                  </a:lnTo>
                  <a:lnTo>
                    <a:pt x="7" y="8"/>
                  </a:lnTo>
                  <a:lnTo>
                    <a:pt x="10" y="7"/>
                  </a:lnTo>
                  <a:lnTo>
                    <a:pt x="13" y="7"/>
                  </a:lnTo>
                  <a:lnTo>
                    <a:pt x="17" y="6"/>
                  </a:lnTo>
                  <a:lnTo>
                    <a:pt x="22" y="5"/>
                  </a:lnTo>
                  <a:lnTo>
                    <a:pt x="26" y="5"/>
                  </a:lnTo>
                  <a:lnTo>
                    <a:pt x="30" y="4"/>
                  </a:lnTo>
                  <a:lnTo>
                    <a:pt x="35" y="3"/>
                  </a:lnTo>
                  <a:lnTo>
                    <a:pt x="40" y="3"/>
                  </a:lnTo>
                  <a:lnTo>
                    <a:pt x="45" y="2"/>
                  </a:lnTo>
                  <a:lnTo>
                    <a:pt x="49" y="1"/>
                  </a:lnTo>
                  <a:lnTo>
                    <a:pt x="54" y="1"/>
                  </a:lnTo>
                  <a:lnTo>
                    <a:pt x="59" y="0"/>
                  </a:lnTo>
                  <a:lnTo>
                    <a:pt x="59" y="1"/>
                  </a:lnTo>
                  <a:lnTo>
                    <a:pt x="60" y="1"/>
                  </a:lnTo>
                  <a:lnTo>
                    <a:pt x="59"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20" name="Freeform 104"/>
            <p:cNvSpPr>
              <a:spLocks/>
            </p:cNvSpPr>
            <p:nvPr/>
          </p:nvSpPr>
          <p:spPr bwMode="auto">
            <a:xfrm>
              <a:off x="4580" y="1520"/>
              <a:ext cx="54" cy="10"/>
            </a:xfrm>
            <a:custGeom>
              <a:avLst/>
              <a:gdLst>
                <a:gd name="T0" fmla="*/ 51 w 54"/>
                <a:gd name="T1" fmla="*/ 8 h 10"/>
                <a:gd name="T2" fmla="*/ 51 w 54"/>
                <a:gd name="T3" fmla="*/ 8 h 10"/>
                <a:gd name="T4" fmla="*/ 50 w 54"/>
                <a:gd name="T5" fmla="*/ 7 h 10"/>
                <a:gd name="T6" fmla="*/ 49 w 54"/>
                <a:gd name="T7" fmla="*/ 7 h 10"/>
                <a:gd name="T8" fmla="*/ 48 w 54"/>
                <a:gd name="T9" fmla="*/ 6 h 10"/>
                <a:gd name="T10" fmla="*/ 47 w 54"/>
                <a:gd name="T11" fmla="*/ 6 h 10"/>
                <a:gd name="T12" fmla="*/ 45 w 54"/>
                <a:gd name="T13" fmla="*/ 5 h 10"/>
                <a:gd name="T14" fmla="*/ 44 w 54"/>
                <a:gd name="T15" fmla="*/ 5 h 10"/>
                <a:gd name="T16" fmla="*/ 42 w 54"/>
                <a:gd name="T17" fmla="*/ 5 h 10"/>
                <a:gd name="T18" fmla="*/ 39 w 54"/>
                <a:gd name="T19" fmla="*/ 5 h 10"/>
                <a:gd name="T20" fmla="*/ 36 w 54"/>
                <a:gd name="T21" fmla="*/ 5 h 10"/>
                <a:gd name="T22" fmla="*/ 33 w 54"/>
                <a:gd name="T23" fmla="*/ 5 h 10"/>
                <a:gd name="T24" fmla="*/ 29 w 54"/>
                <a:gd name="T25" fmla="*/ 5 h 10"/>
                <a:gd name="T26" fmla="*/ 25 w 54"/>
                <a:gd name="T27" fmla="*/ 5 h 10"/>
                <a:gd name="T28" fmla="*/ 20 w 54"/>
                <a:gd name="T29" fmla="*/ 4 h 10"/>
                <a:gd name="T30" fmla="*/ 14 w 54"/>
                <a:gd name="T31" fmla="*/ 4 h 10"/>
                <a:gd name="T32" fmla="*/ 7 w 54"/>
                <a:gd name="T33" fmla="*/ 2 h 10"/>
                <a:gd name="T34" fmla="*/ 0 w 54"/>
                <a:gd name="T35" fmla="*/ 1 h 10"/>
                <a:gd name="T36" fmla="*/ 0 w 54"/>
                <a:gd name="T37" fmla="*/ 0 h 10"/>
                <a:gd name="T38" fmla="*/ 8 w 54"/>
                <a:gd name="T39" fmla="*/ 1 h 10"/>
                <a:gd name="T40" fmla="*/ 14 w 54"/>
                <a:gd name="T41" fmla="*/ 2 h 10"/>
                <a:gd name="T42" fmla="*/ 20 w 54"/>
                <a:gd name="T43" fmla="*/ 3 h 10"/>
                <a:gd name="T44" fmla="*/ 25 w 54"/>
                <a:gd name="T45" fmla="*/ 4 h 10"/>
                <a:gd name="T46" fmla="*/ 29 w 54"/>
                <a:gd name="T47" fmla="*/ 4 h 10"/>
                <a:gd name="T48" fmla="*/ 33 w 54"/>
                <a:gd name="T49" fmla="*/ 4 h 10"/>
                <a:gd name="T50" fmla="*/ 36 w 54"/>
                <a:gd name="T51" fmla="*/ 4 h 10"/>
                <a:gd name="T52" fmla="*/ 39 w 54"/>
                <a:gd name="T53" fmla="*/ 4 h 10"/>
                <a:gd name="T54" fmla="*/ 42 w 54"/>
                <a:gd name="T55" fmla="*/ 4 h 10"/>
                <a:gd name="T56" fmla="*/ 44 w 54"/>
                <a:gd name="T57" fmla="*/ 4 h 10"/>
                <a:gd name="T58" fmla="*/ 46 w 54"/>
                <a:gd name="T59" fmla="*/ 4 h 10"/>
                <a:gd name="T60" fmla="*/ 47 w 54"/>
                <a:gd name="T61" fmla="*/ 4 h 10"/>
                <a:gd name="T62" fmla="*/ 49 w 54"/>
                <a:gd name="T63" fmla="*/ 5 h 10"/>
                <a:gd name="T64" fmla="*/ 51 w 54"/>
                <a:gd name="T65" fmla="*/ 6 h 10"/>
                <a:gd name="T66" fmla="*/ 51 w 54"/>
                <a:gd name="T67" fmla="*/ 7 h 10"/>
                <a:gd name="T68" fmla="*/ 53 w 54"/>
                <a:gd name="T69" fmla="*/ 8 h 10"/>
                <a:gd name="T70" fmla="*/ 52 w 54"/>
                <a:gd name="T71" fmla="*/ 8 h 10"/>
                <a:gd name="T72" fmla="*/ 53 w 54"/>
                <a:gd name="T73" fmla="*/ 8 h 10"/>
                <a:gd name="T74" fmla="*/ 53 w 54"/>
                <a:gd name="T75" fmla="*/ 8 h 10"/>
                <a:gd name="T76" fmla="*/ 52 w 54"/>
                <a:gd name="T77" fmla="*/ 9 h 10"/>
                <a:gd name="T78" fmla="*/ 51 w 54"/>
                <a:gd name="T79" fmla="*/ 9 h 10"/>
                <a:gd name="T80" fmla="*/ 51 w 54"/>
                <a:gd name="T81" fmla="*/ 8 h 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4"/>
                <a:gd name="T124" fmla="*/ 0 h 10"/>
                <a:gd name="T125" fmla="*/ 54 w 54"/>
                <a:gd name="T126" fmla="*/ 10 h 1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4" h="10">
                  <a:moveTo>
                    <a:pt x="51" y="8"/>
                  </a:moveTo>
                  <a:lnTo>
                    <a:pt x="51" y="8"/>
                  </a:lnTo>
                  <a:lnTo>
                    <a:pt x="50" y="7"/>
                  </a:lnTo>
                  <a:lnTo>
                    <a:pt x="49" y="7"/>
                  </a:lnTo>
                  <a:lnTo>
                    <a:pt x="48" y="6"/>
                  </a:lnTo>
                  <a:lnTo>
                    <a:pt x="47" y="6"/>
                  </a:lnTo>
                  <a:lnTo>
                    <a:pt x="45" y="5"/>
                  </a:lnTo>
                  <a:lnTo>
                    <a:pt x="44" y="5"/>
                  </a:lnTo>
                  <a:lnTo>
                    <a:pt x="42" y="5"/>
                  </a:lnTo>
                  <a:lnTo>
                    <a:pt x="39" y="5"/>
                  </a:lnTo>
                  <a:lnTo>
                    <a:pt x="36" y="5"/>
                  </a:lnTo>
                  <a:lnTo>
                    <a:pt x="33" y="5"/>
                  </a:lnTo>
                  <a:lnTo>
                    <a:pt x="29" y="5"/>
                  </a:lnTo>
                  <a:lnTo>
                    <a:pt x="25" y="5"/>
                  </a:lnTo>
                  <a:lnTo>
                    <a:pt x="20" y="4"/>
                  </a:lnTo>
                  <a:lnTo>
                    <a:pt x="14" y="4"/>
                  </a:lnTo>
                  <a:lnTo>
                    <a:pt x="7" y="2"/>
                  </a:lnTo>
                  <a:lnTo>
                    <a:pt x="0" y="1"/>
                  </a:lnTo>
                  <a:lnTo>
                    <a:pt x="0" y="0"/>
                  </a:lnTo>
                  <a:lnTo>
                    <a:pt x="8" y="1"/>
                  </a:lnTo>
                  <a:lnTo>
                    <a:pt x="14" y="2"/>
                  </a:lnTo>
                  <a:lnTo>
                    <a:pt x="20" y="3"/>
                  </a:lnTo>
                  <a:lnTo>
                    <a:pt x="25" y="4"/>
                  </a:lnTo>
                  <a:lnTo>
                    <a:pt x="29" y="4"/>
                  </a:lnTo>
                  <a:lnTo>
                    <a:pt x="33" y="4"/>
                  </a:lnTo>
                  <a:lnTo>
                    <a:pt x="36" y="4"/>
                  </a:lnTo>
                  <a:lnTo>
                    <a:pt x="39" y="4"/>
                  </a:lnTo>
                  <a:lnTo>
                    <a:pt x="42" y="4"/>
                  </a:lnTo>
                  <a:lnTo>
                    <a:pt x="44" y="4"/>
                  </a:lnTo>
                  <a:lnTo>
                    <a:pt x="46" y="4"/>
                  </a:lnTo>
                  <a:lnTo>
                    <a:pt x="47" y="4"/>
                  </a:lnTo>
                  <a:lnTo>
                    <a:pt x="49" y="5"/>
                  </a:lnTo>
                  <a:lnTo>
                    <a:pt x="51" y="6"/>
                  </a:lnTo>
                  <a:lnTo>
                    <a:pt x="51" y="7"/>
                  </a:lnTo>
                  <a:lnTo>
                    <a:pt x="53" y="8"/>
                  </a:lnTo>
                  <a:lnTo>
                    <a:pt x="52" y="8"/>
                  </a:lnTo>
                  <a:lnTo>
                    <a:pt x="53" y="8"/>
                  </a:lnTo>
                  <a:lnTo>
                    <a:pt x="52" y="9"/>
                  </a:lnTo>
                  <a:lnTo>
                    <a:pt x="51" y="9"/>
                  </a:lnTo>
                  <a:lnTo>
                    <a:pt x="51" y="8"/>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21" name="Freeform 105"/>
            <p:cNvSpPr>
              <a:spLocks/>
            </p:cNvSpPr>
            <p:nvPr/>
          </p:nvSpPr>
          <p:spPr bwMode="auto">
            <a:xfrm>
              <a:off x="4638" y="1533"/>
              <a:ext cx="19" cy="84"/>
            </a:xfrm>
            <a:custGeom>
              <a:avLst/>
              <a:gdLst>
                <a:gd name="T0" fmla="*/ 16 w 19"/>
                <a:gd name="T1" fmla="*/ 83 h 84"/>
                <a:gd name="T2" fmla="*/ 16 w 19"/>
                <a:gd name="T3" fmla="*/ 83 h 84"/>
                <a:gd name="T4" fmla="*/ 15 w 19"/>
                <a:gd name="T5" fmla="*/ 76 h 84"/>
                <a:gd name="T6" fmla="*/ 13 w 19"/>
                <a:gd name="T7" fmla="*/ 69 h 84"/>
                <a:gd name="T8" fmla="*/ 12 w 19"/>
                <a:gd name="T9" fmla="*/ 62 h 84"/>
                <a:gd name="T10" fmla="*/ 10 w 19"/>
                <a:gd name="T11" fmla="*/ 57 h 84"/>
                <a:gd name="T12" fmla="*/ 9 w 19"/>
                <a:gd name="T13" fmla="*/ 50 h 84"/>
                <a:gd name="T14" fmla="*/ 8 w 19"/>
                <a:gd name="T15" fmla="*/ 44 h 84"/>
                <a:gd name="T16" fmla="*/ 7 w 19"/>
                <a:gd name="T17" fmla="*/ 38 h 84"/>
                <a:gd name="T18" fmla="*/ 6 w 19"/>
                <a:gd name="T19" fmla="*/ 32 h 84"/>
                <a:gd name="T20" fmla="*/ 5 w 19"/>
                <a:gd name="T21" fmla="*/ 27 h 84"/>
                <a:gd name="T22" fmla="*/ 5 w 19"/>
                <a:gd name="T23" fmla="*/ 22 h 84"/>
                <a:gd name="T24" fmla="*/ 4 w 19"/>
                <a:gd name="T25" fmla="*/ 18 h 84"/>
                <a:gd name="T26" fmla="*/ 3 w 19"/>
                <a:gd name="T27" fmla="*/ 14 h 84"/>
                <a:gd name="T28" fmla="*/ 2 w 19"/>
                <a:gd name="T29" fmla="*/ 10 h 84"/>
                <a:gd name="T30" fmla="*/ 2 w 19"/>
                <a:gd name="T31" fmla="*/ 7 h 84"/>
                <a:gd name="T32" fmla="*/ 1 w 19"/>
                <a:gd name="T33" fmla="*/ 4 h 84"/>
                <a:gd name="T34" fmla="*/ 0 w 19"/>
                <a:gd name="T35" fmla="*/ 1 h 84"/>
                <a:gd name="T36" fmla="*/ 1 w 19"/>
                <a:gd name="T37" fmla="*/ 0 h 84"/>
                <a:gd name="T38" fmla="*/ 2 w 19"/>
                <a:gd name="T39" fmla="*/ 3 h 84"/>
                <a:gd name="T40" fmla="*/ 3 w 19"/>
                <a:gd name="T41" fmla="*/ 6 h 84"/>
                <a:gd name="T42" fmla="*/ 4 w 19"/>
                <a:gd name="T43" fmla="*/ 10 h 84"/>
                <a:gd name="T44" fmla="*/ 5 w 19"/>
                <a:gd name="T45" fmla="*/ 14 h 84"/>
                <a:gd name="T46" fmla="*/ 5 w 19"/>
                <a:gd name="T47" fmla="*/ 18 h 84"/>
                <a:gd name="T48" fmla="*/ 6 w 19"/>
                <a:gd name="T49" fmla="*/ 22 h 84"/>
                <a:gd name="T50" fmla="*/ 7 w 19"/>
                <a:gd name="T51" fmla="*/ 27 h 84"/>
                <a:gd name="T52" fmla="*/ 8 w 19"/>
                <a:gd name="T53" fmla="*/ 32 h 84"/>
                <a:gd name="T54" fmla="*/ 9 w 19"/>
                <a:gd name="T55" fmla="*/ 38 h 84"/>
                <a:gd name="T56" fmla="*/ 9 w 19"/>
                <a:gd name="T57" fmla="*/ 44 h 84"/>
                <a:gd name="T58" fmla="*/ 11 w 19"/>
                <a:gd name="T59" fmla="*/ 50 h 84"/>
                <a:gd name="T60" fmla="*/ 12 w 19"/>
                <a:gd name="T61" fmla="*/ 56 h 84"/>
                <a:gd name="T62" fmla="*/ 13 w 19"/>
                <a:gd name="T63" fmla="*/ 62 h 84"/>
                <a:gd name="T64" fmla="*/ 14 w 19"/>
                <a:gd name="T65" fmla="*/ 69 h 84"/>
                <a:gd name="T66" fmla="*/ 16 w 19"/>
                <a:gd name="T67" fmla="*/ 75 h 84"/>
                <a:gd name="T68" fmla="*/ 18 w 19"/>
                <a:gd name="T69" fmla="*/ 82 h 84"/>
                <a:gd name="T70" fmla="*/ 18 w 19"/>
                <a:gd name="T71" fmla="*/ 83 h 84"/>
                <a:gd name="T72" fmla="*/ 17 w 19"/>
                <a:gd name="T73" fmla="*/ 83 h 84"/>
                <a:gd name="T74" fmla="*/ 16 w 19"/>
                <a:gd name="T75" fmla="*/ 83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
                <a:gd name="T115" fmla="*/ 0 h 84"/>
                <a:gd name="T116" fmla="*/ 19 w 19"/>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 h="84">
                  <a:moveTo>
                    <a:pt x="16" y="83"/>
                  </a:moveTo>
                  <a:lnTo>
                    <a:pt x="16" y="83"/>
                  </a:lnTo>
                  <a:lnTo>
                    <a:pt x="15" y="76"/>
                  </a:lnTo>
                  <a:lnTo>
                    <a:pt x="13" y="69"/>
                  </a:lnTo>
                  <a:lnTo>
                    <a:pt x="12" y="62"/>
                  </a:lnTo>
                  <a:lnTo>
                    <a:pt x="10" y="57"/>
                  </a:lnTo>
                  <a:lnTo>
                    <a:pt x="9" y="50"/>
                  </a:lnTo>
                  <a:lnTo>
                    <a:pt x="8" y="44"/>
                  </a:lnTo>
                  <a:lnTo>
                    <a:pt x="7" y="38"/>
                  </a:lnTo>
                  <a:lnTo>
                    <a:pt x="6" y="32"/>
                  </a:lnTo>
                  <a:lnTo>
                    <a:pt x="5" y="27"/>
                  </a:lnTo>
                  <a:lnTo>
                    <a:pt x="5" y="22"/>
                  </a:lnTo>
                  <a:lnTo>
                    <a:pt x="4" y="18"/>
                  </a:lnTo>
                  <a:lnTo>
                    <a:pt x="3" y="14"/>
                  </a:lnTo>
                  <a:lnTo>
                    <a:pt x="2" y="10"/>
                  </a:lnTo>
                  <a:lnTo>
                    <a:pt x="2" y="7"/>
                  </a:lnTo>
                  <a:lnTo>
                    <a:pt x="1" y="4"/>
                  </a:lnTo>
                  <a:lnTo>
                    <a:pt x="0" y="1"/>
                  </a:lnTo>
                  <a:lnTo>
                    <a:pt x="1" y="0"/>
                  </a:lnTo>
                  <a:lnTo>
                    <a:pt x="2" y="3"/>
                  </a:lnTo>
                  <a:lnTo>
                    <a:pt x="3" y="6"/>
                  </a:lnTo>
                  <a:lnTo>
                    <a:pt x="4" y="10"/>
                  </a:lnTo>
                  <a:lnTo>
                    <a:pt x="5" y="14"/>
                  </a:lnTo>
                  <a:lnTo>
                    <a:pt x="5" y="18"/>
                  </a:lnTo>
                  <a:lnTo>
                    <a:pt x="6" y="22"/>
                  </a:lnTo>
                  <a:lnTo>
                    <a:pt x="7" y="27"/>
                  </a:lnTo>
                  <a:lnTo>
                    <a:pt x="8" y="32"/>
                  </a:lnTo>
                  <a:lnTo>
                    <a:pt x="9" y="38"/>
                  </a:lnTo>
                  <a:lnTo>
                    <a:pt x="9" y="44"/>
                  </a:lnTo>
                  <a:lnTo>
                    <a:pt x="11" y="50"/>
                  </a:lnTo>
                  <a:lnTo>
                    <a:pt x="12" y="56"/>
                  </a:lnTo>
                  <a:lnTo>
                    <a:pt x="13" y="62"/>
                  </a:lnTo>
                  <a:lnTo>
                    <a:pt x="14" y="69"/>
                  </a:lnTo>
                  <a:lnTo>
                    <a:pt x="16" y="75"/>
                  </a:lnTo>
                  <a:lnTo>
                    <a:pt x="18" y="82"/>
                  </a:lnTo>
                  <a:lnTo>
                    <a:pt x="18" y="83"/>
                  </a:lnTo>
                  <a:lnTo>
                    <a:pt x="17" y="83"/>
                  </a:lnTo>
                  <a:lnTo>
                    <a:pt x="16" y="83"/>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22" name="Freeform 106"/>
            <p:cNvSpPr>
              <a:spLocks/>
            </p:cNvSpPr>
            <p:nvPr/>
          </p:nvSpPr>
          <p:spPr bwMode="auto">
            <a:xfrm>
              <a:off x="4661" y="1621"/>
              <a:ext cx="25" cy="56"/>
            </a:xfrm>
            <a:custGeom>
              <a:avLst/>
              <a:gdLst>
                <a:gd name="T0" fmla="*/ 23 w 25"/>
                <a:gd name="T1" fmla="*/ 53 h 56"/>
                <a:gd name="T2" fmla="*/ 23 w 25"/>
                <a:gd name="T3" fmla="*/ 53 h 56"/>
                <a:gd name="T4" fmla="*/ 22 w 25"/>
                <a:gd name="T5" fmla="*/ 54 h 56"/>
                <a:gd name="T6" fmla="*/ 22 w 25"/>
                <a:gd name="T7" fmla="*/ 53 h 56"/>
                <a:gd name="T8" fmla="*/ 21 w 25"/>
                <a:gd name="T9" fmla="*/ 51 h 56"/>
                <a:gd name="T10" fmla="*/ 21 w 25"/>
                <a:gd name="T11" fmla="*/ 48 h 56"/>
                <a:gd name="T12" fmla="*/ 20 w 25"/>
                <a:gd name="T13" fmla="*/ 45 h 56"/>
                <a:gd name="T14" fmla="*/ 18 w 25"/>
                <a:gd name="T15" fmla="*/ 41 h 56"/>
                <a:gd name="T16" fmla="*/ 16 w 25"/>
                <a:gd name="T17" fmla="*/ 37 h 56"/>
                <a:gd name="T18" fmla="*/ 15 w 25"/>
                <a:gd name="T19" fmla="*/ 32 h 56"/>
                <a:gd name="T20" fmla="*/ 13 w 25"/>
                <a:gd name="T21" fmla="*/ 28 h 56"/>
                <a:gd name="T22" fmla="*/ 11 w 25"/>
                <a:gd name="T23" fmla="*/ 23 h 56"/>
                <a:gd name="T24" fmla="*/ 9 w 25"/>
                <a:gd name="T25" fmla="*/ 19 h 56"/>
                <a:gd name="T26" fmla="*/ 8 w 25"/>
                <a:gd name="T27" fmla="*/ 14 h 56"/>
                <a:gd name="T28" fmla="*/ 6 w 25"/>
                <a:gd name="T29" fmla="*/ 10 h 56"/>
                <a:gd name="T30" fmla="*/ 4 w 25"/>
                <a:gd name="T31" fmla="*/ 7 h 56"/>
                <a:gd name="T32" fmla="*/ 2 w 25"/>
                <a:gd name="T33" fmla="*/ 4 h 56"/>
                <a:gd name="T34" fmla="*/ 0 w 25"/>
                <a:gd name="T35" fmla="*/ 1 h 56"/>
                <a:gd name="T36" fmla="*/ 2 w 25"/>
                <a:gd name="T37" fmla="*/ 0 h 56"/>
                <a:gd name="T38" fmla="*/ 3 w 25"/>
                <a:gd name="T39" fmla="*/ 3 h 56"/>
                <a:gd name="T40" fmla="*/ 5 w 25"/>
                <a:gd name="T41" fmla="*/ 6 h 56"/>
                <a:gd name="T42" fmla="*/ 7 w 25"/>
                <a:gd name="T43" fmla="*/ 9 h 56"/>
                <a:gd name="T44" fmla="*/ 9 w 25"/>
                <a:gd name="T45" fmla="*/ 13 h 56"/>
                <a:gd name="T46" fmla="*/ 11 w 25"/>
                <a:gd name="T47" fmla="*/ 18 h 56"/>
                <a:gd name="T48" fmla="*/ 13 w 25"/>
                <a:gd name="T49" fmla="*/ 22 h 56"/>
                <a:gd name="T50" fmla="*/ 15 w 25"/>
                <a:gd name="T51" fmla="*/ 27 h 56"/>
                <a:gd name="T52" fmla="*/ 17 w 25"/>
                <a:gd name="T53" fmla="*/ 31 h 56"/>
                <a:gd name="T54" fmla="*/ 18 w 25"/>
                <a:gd name="T55" fmla="*/ 36 h 56"/>
                <a:gd name="T56" fmla="*/ 20 w 25"/>
                <a:gd name="T57" fmla="*/ 40 h 56"/>
                <a:gd name="T58" fmla="*/ 21 w 25"/>
                <a:gd name="T59" fmla="*/ 45 h 56"/>
                <a:gd name="T60" fmla="*/ 22 w 25"/>
                <a:gd name="T61" fmla="*/ 47 h 56"/>
                <a:gd name="T62" fmla="*/ 23 w 25"/>
                <a:gd name="T63" fmla="*/ 50 h 56"/>
                <a:gd name="T64" fmla="*/ 24 w 25"/>
                <a:gd name="T65" fmla="*/ 52 h 56"/>
                <a:gd name="T66" fmla="*/ 24 w 25"/>
                <a:gd name="T67" fmla="*/ 54 h 56"/>
                <a:gd name="T68" fmla="*/ 23 w 25"/>
                <a:gd name="T69" fmla="*/ 55 h 56"/>
                <a:gd name="T70" fmla="*/ 24 w 25"/>
                <a:gd name="T71" fmla="*/ 55 h 56"/>
                <a:gd name="T72" fmla="*/ 23 w 25"/>
                <a:gd name="T73" fmla="*/ 55 h 56"/>
                <a:gd name="T74" fmla="*/ 22 w 25"/>
                <a:gd name="T75" fmla="*/ 54 h 56"/>
                <a:gd name="T76" fmla="*/ 23 w 25"/>
                <a:gd name="T77" fmla="*/ 54 h 56"/>
                <a:gd name="T78" fmla="*/ 23 w 25"/>
                <a:gd name="T79" fmla="*/ 53 h 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
                <a:gd name="T121" fmla="*/ 0 h 56"/>
                <a:gd name="T122" fmla="*/ 25 w 25"/>
                <a:gd name="T123" fmla="*/ 56 h 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 h="56">
                  <a:moveTo>
                    <a:pt x="23" y="53"/>
                  </a:moveTo>
                  <a:lnTo>
                    <a:pt x="23" y="53"/>
                  </a:lnTo>
                  <a:lnTo>
                    <a:pt x="22" y="54"/>
                  </a:lnTo>
                  <a:lnTo>
                    <a:pt x="22" y="53"/>
                  </a:lnTo>
                  <a:lnTo>
                    <a:pt x="21" y="51"/>
                  </a:lnTo>
                  <a:lnTo>
                    <a:pt x="21" y="48"/>
                  </a:lnTo>
                  <a:lnTo>
                    <a:pt x="20" y="45"/>
                  </a:lnTo>
                  <a:lnTo>
                    <a:pt x="18" y="41"/>
                  </a:lnTo>
                  <a:lnTo>
                    <a:pt x="16" y="37"/>
                  </a:lnTo>
                  <a:lnTo>
                    <a:pt x="15" y="32"/>
                  </a:lnTo>
                  <a:lnTo>
                    <a:pt x="13" y="28"/>
                  </a:lnTo>
                  <a:lnTo>
                    <a:pt x="11" y="23"/>
                  </a:lnTo>
                  <a:lnTo>
                    <a:pt x="9" y="19"/>
                  </a:lnTo>
                  <a:lnTo>
                    <a:pt x="8" y="14"/>
                  </a:lnTo>
                  <a:lnTo>
                    <a:pt x="6" y="10"/>
                  </a:lnTo>
                  <a:lnTo>
                    <a:pt x="4" y="7"/>
                  </a:lnTo>
                  <a:lnTo>
                    <a:pt x="2" y="4"/>
                  </a:lnTo>
                  <a:lnTo>
                    <a:pt x="0" y="1"/>
                  </a:lnTo>
                  <a:lnTo>
                    <a:pt x="2" y="0"/>
                  </a:lnTo>
                  <a:lnTo>
                    <a:pt x="3" y="3"/>
                  </a:lnTo>
                  <a:lnTo>
                    <a:pt x="5" y="6"/>
                  </a:lnTo>
                  <a:lnTo>
                    <a:pt x="7" y="9"/>
                  </a:lnTo>
                  <a:lnTo>
                    <a:pt x="9" y="13"/>
                  </a:lnTo>
                  <a:lnTo>
                    <a:pt x="11" y="18"/>
                  </a:lnTo>
                  <a:lnTo>
                    <a:pt x="13" y="22"/>
                  </a:lnTo>
                  <a:lnTo>
                    <a:pt x="15" y="27"/>
                  </a:lnTo>
                  <a:lnTo>
                    <a:pt x="17" y="31"/>
                  </a:lnTo>
                  <a:lnTo>
                    <a:pt x="18" y="36"/>
                  </a:lnTo>
                  <a:lnTo>
                    <a:pt x="20" y="40"/>
                  </a:lnTo>
                  <a:lnTo>
                    <a:pt x="21" y="45"/>
                  </a:lnTo>
                  <a:lnTo>
                    <a:pt x="22" y="47"/>
                  </a:lnTo>
                  <a:lnTo>
                    <a:pt x="23" y="50"/>
                  </a:lnTo>
                  <a:lnTo>
                    <a:pt x="24" y="52"/>
                  </a:lnTo>
                  <a:lnTo>
                    <a:pt x="24" y="54"/>
                  </a:lnTo>
                  <a:lnTo>
                    <a:pt x="23" y="55"/>
                  </a:lnTo>
                  <a:lnTo>
                    <a:pt x="24" y="55"/>
                  </a:lnTo>
                  <a:lnTo>
                    <a:pt x="23" y="55"/>
                  </a:lnTo>
                  <a:lnTo>
                    <a:pt x="22" y="54"/>
                  </a:lnTo>
                  <a:lnTo>
                    <a:pt x="23" y="54"/>
                  </a:lnTo>
                  <a:lnTo>
                    <a:pt x="23" y="53"/>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23" name="Freeform 107"/>
            <p:cNvSpPr>
              <a:spLocks/>
            </p:cNvSpPr>
            <p:nvPr/>
          </p:nvSpPr>
          <p:spPr bwMode="auto">
            <a:xfrm>
              <a:off x="4629" y="1680"/>
              <a:ext cx="57" cy="29"/>
            </a:xfrm>
            <a:custGeom>
              <a:avLst/>
              <a:gdLst>
                <a:gd name="T0" fmla="*/ 2 w 57"/>
                <a:gd name="T1" fmla="*/ 27 h 29"/>
                <a:gd name="T2" fmla="*/ 0 w 57"/>
                <a:gd name="T3" fmla="*/ 26 h 29"/>
                <a:gd name="T4" fmla="*/ 55 w 57"/>
                <a:gd name="T5" fmla="*/ 0 h 29"/>
                <a:gd name="T6" fmla="*/ 56 w 57"/>
                <a:gd name="T7" fmla="*/ 2 h 29"/>
                <a:gd name="T8" fmla="*/ 1 w 57"/>
                <a:gd name="T9" fmla="*/ 28 h 29"/>
                <a:gd name="T10" fmla="*/ 0 w 57"/>
                <a:gd name="T11" fmla="*/ 27 h 29"/>
                <a:gd name="T12" fmla="*/ 1 w 57"/>
                <a:gd name="T13" fmla="*/ 28 h 29"/>
                <a:gd name="T14" fmla="*/ 0 w 57"/>
                <a:gd name="T15" fmla="*/ 28 h 29"/>
                <a:gd name="T16" fmla="*/ 0 w 57"/>
                <a:gd name="T17" fmla="*/ 27 h 29"/>
                <a:gd name="T18" fmla="*/ 0 w 57"/>
                <a:gd name="T19" fmla="*/ 26 h 29"/>
                <a:gd name="T20" fmla="*/ 2 w 57"/>
                <a:gd name="T21" fmla="*/ 27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29"/>
                <a:gd name="T35" fmla="*/ 57 w 57"/>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29">
                  <a:moveTo>
                    <a:pt x="2" y="27"/>
                  </a:moveTo>
                  <a:lnTo>
                    <a:pt x="0" y="26"/>
                  </a:lnTo>
                  <a:lnTo>
                    <a:pt x="55" y="0"/>
                  </a:lnTo>
                  <a:lnTo>
                    <a:pt x="56" y="2"/>
                  </a:lnTo>
                  <a:lnTo>
                    <a:pt x="1" y="28"/>
                  </a:lnTo>
                  <a:lnTo>
                    <a:pt x="0" y="27"/>
                  </a:lnTo>
                  <a:lnTo>
                    <a:pt x="1" y="28"/>
                  </a:lnTo>
                  <a:lnTo>
                    <a:pt x="0" y="28"/>
                  </a:lnTo>
                  <a:lnTo>
                    <a:pt x="0" y="27"/>
                  </a:lnTo>
                  <a:lnTo>
                    <a:pt x="0" y="26"/>
                  </a:lnTo>
                  <a:lnTo>
                    <a:pt x="2" y="27"/>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24" name="Freeform 108"/>
            <p:cNvSpPr>
              <a:spLocks/>
            </p:cNvSpPr>
            <p:nvPr/>
          </p:nvSpPr>
          <p:spPr bwMode="auto">
            <a:xfrm>
              <a:off x="4845" y="2215"/>
              <a:ext cx="24" cy="3"/>
            </a:xfrm>
            <a:custGeom>
              <a:avLst/>
              <a:gdLst>
                <a:gd name="T0" fmla="*/ 0 w 24"/>
                <a:gd name="T1" fmla="*/ 1 h 3"/>
                <a:gd name="T2" fmla="*/ 1 w 24"/>
                <a:gd name="T3" fmla="*/ 1 h 3"/>
                <a:gd name="T4" fmla="*/ 4 w 24"/>
                <a:gd name="T5" fmla="*/ 1 h 3"/>
                <a:gd name="T6" fmla="*/ 6 w 24"/>
                <a:gd name="T7" fmla="*/ 1 h 3"/>
                <a:gd name="T8" fmla="*/ 9 w 24"/>
                <a:gd name="T9" fmla="*/ 1 h 3"/>
                <a:gd name="T10" fmla="*/ 12 w 24"/>
                <a:gd name="T11" fmla="*/ 1 h 3"/>
                <a:gd name="T12" fmla="*/ 14 w 24"/>
                <a:gd name="T13" fmla="*/ 0 h 3"/>
                <a:gd name="T14" fmla="*/ 18 w 24"/>
                <a:gd name="T15" fmla="*/ 0 h 3"/>
                <a:gd name="T16" fmla="*/ 20 w 24"/>
                <a:gd name="T17" fmla="*/ 0 h 3"/>
                <a:gd name="T18" fmla="*/ 23 w 24"/>
                <a:gd name="T19" fmla="*/ 0 h 3"/>
                <a:gd name="T20" fmla="*/ 23 w 24"/>
                <a:gd name="T21" fmla="*/ 1 h 3"/>
                <a:gd name="T22" fmla="*/ 20 w 24"/>
                <a:gd name="T23" fmla="*/ 1 h 3"/>
                <a:gd name="T24" fmla="*/ 18 w 24"/>
                <a:gd name="T25" fmla="*/ 1 h 3"/>
                <a:gd name="T26" fmla="*/ 14 w 24"/>
                <a:gd name="T27" fmla="*/ 1 h 3"/>
                <a:gd name="T28" fmla="*/ 12 w 24"/>
                <a:gd name="T29" fmla="*/ 2 h 3"/>
                <a:gd name="T30" fmla="*/ 9 w 24"/>
                <a:gd name="T31" fmla="*/ 2 h 3"/>
                <a:gd name="T32" fmla="*/ 6 w 24"/>
                <a:gd name="T33" fmla="*/ 2 h 3"/>
                <a:gd name="T34" fmla="*/ 4 w 24"/>
                <a:gd name="T35" fmla="*/ 2 h 3"/>
                <a:gd name="T36" fmla="*/ 1 w 24"/>
                <a:gd name="T37" fmla="*/ 2 h 3"/>
                <a:gd name="T38" fmla="*/ 2 w 24"/>
                <a:gd name="T39" fmla="*/ 2 h 3"/>
                <a:gd name="T40" fmla="*/ 1 w 24"/>
                <a:gd name="T41" fmla="*/ 2 h 3"/>
                <a:gd name="T42" fmla="*/ 0 w 24"/>
                <a:gd name="T43" fmla="*/ 2 h 3"/>
                <a:gd name="T44" fmla="*/ 0 w 24"/>
                <a:gd name="T45" fmla="*/ 1 h 3"/>
                <a:gd name="T46" fmla="*/ 1 w 24"/>
                <a:gd name="T47" fmla="*/ 1 h 3"/>
                <a:gd name="T48" fmla="*/ 0 w 24"/>
                <a:gd name="T49" fmla="*/ 1 h 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3"/>
                <a:gd name="T77" fmla="*/ 24 w 24"/>
                <a:gd name="T78" fmla="*/ 3 h 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3">
                  <a:moveTo>
                    <a:pt x="0" y="1"/>
                  </a:moveTo>
                  <a:lnTo>
                    <a:pt x="1" y="1"/>
                  </a:lnTo>
                  <a:lnTo>
                    <a:pt x="4" y="1"/>
                  </a:lnTo>
                  <a:lnTo>
                    <a:pt x="6" y="1"/>
                  </a:lnTo>
                  <a:lnTo>
                    <a:pt x="9" y="1"/>
                  </a:lnTo>
                  <a:lnTo>
                    <a:pt x="12" y="1"/>
                  </a:lnTo>
                  <a:lnTo>
                    <a:pt x="14" y="0"/>
                  </a:lnTo>
                  <a:lnTo>
                    <a:pt x="18" y="0"/>
                  </a:lnTo>
                  <a:lnTo>
                    <a:pt x="20" y="0"/>
                  </a:lnTo>
                  <a:lnTo>
                    <a:pt x="23" y="0"/>
                  </a:lnTo>
                  <a:lnTo>
                    <a:pt x="23" y="1"/>
                  </a:lnTo>
                  <a:lnTo>
                    <a:pt x="20" y="1"/>
                  </a:lnTo>
                  <a:lnTo>
                    <a:pt x="18" y="1"/>
                  </a:lnTo>
                  <a:lnTo>
                    <a:pt x="14" y="1"/>
                  </a:lnTo>
                  <a:lnTo>
                    <a:pt x="12" y="2"/>
                  </a:lnTo>
                  <a:lnTo>
                    <a:pt x="9" y="2"/>
                  </a:lnTo>
                  <a:lnTo>
                    <a:pt x="6" y="2"/>
                  </a:lnTo>
                  <a:lnTo>
                    <a:pt x="4" y="2"/>
                  </a:lnTo>
                  <a:lnTo>
                    <a:pt x="1" y="2"/>
                  </a:lnTo>
                  <a:lnTo>
                    <a:pt x="2" y="2"/>
                  </a:lnTo>
                  <a:lnTo>
                    <a:pt x="1" y="2"/>
                  </a:lnTo>
                  <a:lnTo>
                    <a:pt x="0" y="2"/>
                  </a:lnTo>
                  <a:lnTo>
                    <a:pt x="0" y="1"/>
                  </a:lnTo>
                  <a:lnTo>
                    <a:pt x="1" y="1"/>
                  </a:lnTo>
                  <a:lnTo>
                    <a:pt x="0"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25" name="Freeform 109"/>
            <p:cNvSpPr>
              <a:spLocks/>
            </p:cNvSpPr>
            <p:nvPr/>
          </p:nvSpPr>
          <p:spPr bwMode="auto">
            <a:xfrm>
              <a:off x="4779" y="2219"/>
              <a:ext cx="63" cy="13"/>
            </a:xfrm>
            <a:custGeom>
              <a:avLst/>
              <a:gdLst>
                <a:gd name="T0" fmla="*/ 1 w 63"/>
                <a:gd name="T1" fmla="*/ 11 h 13"/>
                <a:gd name="T2" fmla="*/ 5 w 63"/>
                <a:gd name="T3" fmla="*/ 11 h 13"/>
                <a:gd name="T4" fmla="*/ 9 w 63"/>
                <a:gd name="T5" fmla="*/ 11 h 13"/>
                <a:gd name="T6" fmla="*/ 14 w 63"/>
                <a:gd name="T7" fmla="*/ 11 h 13"/>
                <a:gd name="T8" fmla="*/ 18 w 63"/>
                <a:gd name="T9" fmla="*/ 11 h 13"/>
                <a:gd name="T10" fmla="*/ 22 w 63"/>
                <a:gd name="T11" fmla="*/ 11 h 13"/>
                <a:gd name="T12" fmla="*/ 27 w 63"/>
                <a:gd name="T13" fmla="*/ 10 h 13"/>
                <a:gd name="T14" fmla="*/ 30 w 63"/>
                <a:gd name="T15" fmla="*/ 10 h 13"/>
                <a:gd name="T16" fmla="*/ 34 w 63"/>
                <a:gd name="T17" fmla="*/ 9 h 13"/>
                <a:gd name="T18" fmla="*/ 38 w 63"/>
                <a:gd name="T19" fmla="*/ 8 h 13"/>
                <a:gd name="T20" fmla="*/ 42 w 63"/>
                <a:gd name="T21" fmla="*/ 8 h 13"/>
                <a:gd name="T22" fmla="*/ 46 w 63"/>
                <a:gd name="T23" fmla="*/ 7 h 13"/>
                <a:gd name="T24" fmla="*/ 49 w 63"/>
                <a:gd name="T25" fmla="*/ 6 h 13"/>
                <a:gd name="T26" fmla="*/ 52 w 63"/>
                <a:gd name="T27" fmla="*/ 5 h 13"/>
                <a:gd name="T28" fmla="*/ 55 w 63"/>
                <a:gd name="T29" fmla="*/ 4 h 13"/>
                <a:gd name="T30" fmla="*/ 58 w 63"/>
                <a:gd name="T31" fmla="*/ 2 h 13"/>
                <a:gd name="T32" fmla="*/ 60 w 63"/>
                <a:gd name="T33" fmla="*/ 0 h 13"/>
                <a:gd name="T34" fmla="*/ 62 w 63"/>
                <a:gd name="T35" fmla="*/ 1 h 13"/>
                <a:gd name="T36" fmla="*/ 59 w 63"/>
                <a:gd name="T37" fmla="*/ 3 h 13"/>
                <a:gd name="T38" fmla="*/ 56 w 63"/>
                <a:gd name="T39" fmla="*/ 4 h 13"/>
                <a:gd name="T40" fmla="*/ 53 w 63"/>
                <a:gd name="T41" fmla="*/ 6 h 13"/>
                <a:gd name="T42" fmla="*/ 50 w 63"/>
                <a:gd name="T43" fmla="*/ 7 h 13"/>
                <a:gd name="T44" fmla="*/ 46 w 63"/>
                <a:gd name="T45" fmla="*/ 8 h 13"/>
                <a:gd name="T46" fmla="*/ 43 w 63"/>
                <a:gd name="T47" fmla="*/ 9 h 13"/>
                <a:gd name="T48" fmla="*/ 39 w 63"/>
                <a:gd name="T49" fmla="*/ 10 h 13"/>
                <a:gd name="T50" fmla="*/ 35 w 63"/>
                <a:gd name="T51" fmla="*/ 11 h 13"/>
                <a:gd name="T52" fmla="*/ 31 w 63"/>
                <a:gd name="T53" fmla="*/ 11 h 13"/>
                <a:gd name="T54" fmla="*/ 27 w 63"/>
                <a:gd name="T55" fmla="*/ 11 h 13"/>
                <a:gd name="T56" fmla="*/ 22 w 63"/>
                <a:gd name="T57" fmla="*/ 12 h 13"/>
                <a:gd name="T58" fmla="*/ 18 w 63"/>
                <a:gd name="T59" fmla="*/ 12 h 13"/>
                <a:gd name="T60" fmla="*/ 14 w 63"/>
                <a:gd name="T61" fmla="*/ 12 h 13"/>
                <a:gd name="T62" fmla="*/ 9 w 63"/>
                <a:gd name="T63" fmla="*/ 12 h 13"/>
                <a:gd name="T64" fmla="*/ 5 w 63"/>
                <a:gd name="T65" fmla="*/ 12 h 13"/>
                <a:gd name="T66" fmla="*/ 1 w 63"/>
                <a:gd name="T67" fmla="*/ 12 h 13"/>
                <a:gd name="T68" fmla="*/ 0 w 63"/>
                <a:gd name="T69" fmla="*/ 12 h 13"/>
                <a:gd name="T70" fmla="*/ 0 w 63"/>
                <a:gd name="T71" fmla="*/ 11 h 13"/>
                <a:gd name="T72" fmla="*/ 0 w 63"/>
                <a:gd name="T73" fmla="*/ 11 h 13"/>
                <a:gd name="T74" fmla="*/ 1 w 63"/>
                <a:gd name="T75" fmla="*/ 11 h 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13"/>
                <a:gd name="T116" fmla="*/ 63 w 63"/>
                <a:gd name="T117" fmla="*/ 13 h 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13">
                  <a:moveTo>
                    <a:pt x="1" y="11"/>
                  </a:moveTo>
                  <a:lnTo>
                    <a:pt x="5" y="11"/>
                  </a:lnTo>
                  <a:lnTo>
                    <a:pt x="9" y="11"/>
                  </a:lnTo>
                  <a:lnTo>
                    <a:pt x="14" y="11"/>
                  </a:lnTo>
                  <a:lnTo>
                    <a:pt x="18" y="11"/>
                  </a:lnTo>
                  <a:lnTo>
                    <a:pt x="22" y="11"/>
                  </a:lnTo>
                  <a:lnTo>
                    <a:pt x="27" y="10"/>
                  </a:lnTo>
                  <a:lnTo>
                    <a:pt x="30" y="10"/>
                  </a:lnTo>
                  <a:lnTo>
                    <a:pt x="34" y="9"/>
                  </a:lnTo>
                  <a:lnTo>
                    <a:pt x="38" y="8"/>
                  </a:lnTo>
                  <a:lnTo>
                    <a:pt x="42" y="8"/>
                  </a:lnTo>
                  <a:lnTo>
                    <a:pt x="46" y="7"/>
                  </a:lnTo>
                  <a:lnTo>
                    <a:pt x="49" y="6"/>
                  </a:lnTo>
                  <a:lnTo>
                    <a:pt x="52" y="5"/>
                  </a:lnTo>
                  <a:lnTo>
                    <a:pt x="55" y="4"/>
                  </a:lnTo>
                  <a:lnTo>
                    <a:pt x="58" y="2"/>
                  </a:lnTo>
                  <a:lnTo>
                    <a:pt x="60" y="0"/>
                  </a:lnTo>
                  <a:lnTo>
                    <a:pt x="62" y="1"/>
                  </a:lnTo>
                  <a:lnTo>
                    <a:pt x="59" y="3"/>
                  </a:lnTo>
                  <a:lnTo>
                    <a:pt x="56" y="4"/>
                  </a:lnTo>
                  <a:lnTo>
                    <a:pt x="53" y="6"/>
                  </a:lnTo>
                  <a:lnTo>
                    <a:pt x="50" y="7"/>
                  </a:lnTo>
                  <a:lnTo>
                    <a:pt x="46" y="8"/>
                  </a:lnTo>
                  <a:lnTo>
                    <a:pt x="43" y="9"/>
                  </a:lnTo>
                  <a:lnTo>
                    <a:pt x="39" y="10"/>
                  </a:lnTo>
                  <a:lnTo>
                    <a:pt x="35" y="11"/>
                  </a:lnTo>
                  <a:lnTo>
                    <a:pt x="31" y="11"/>
                  </a:lnTo>
                  <a:lnTo>
                    <a:pt x="27" y="11"/>
                  </a:lnTo>
                  <a:lnTo>
                    <a:pt x="22" y="12"/>
                  </a:lnTo>
                  <a:lnTo>
                    <a:pt x="18" y="12"/>
                  </a:lnTo>
                  <a:lnTo>
                    <a:pt x="14" y="12"/>
                  </a:lnTo>
                  <a:lnTo>
                    <a:pt x="9" y="12"/>
                  </a:lnTo>
                  <a:lnTo>
                    <a:pt x="5" y="12"/>
                  </a:lnTo>
                  <a:lnTo>
                    <a:pt x="1" y="12"/>
                  </a:lnTo>
                  <a:lnTo>
                    <a:pt x="0" y="12"/>
                  </a:lnTo>
                  <a:lnTo>
                    <a:pt x="0" y="11"/>
                  </a:lnTo>
                  <a:lnTo>
                    <a:pt x="1" y="1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26" name="Freeform 110"/>
            <p:cNvSpPr>
              <a:spLocks/>
            </p:cNvSpPr>
            <p:nvPr/>
          </p:nvSpPr>
          <p:spPr bwMode="auto">
            <a:xfrm>
              <a:off x="4760" y="2223"/>
              <a:ext cx="15" cy="9"/>
            </a:xfrm>
            <a:custGeom>
              <a:avLst/>
              <a:gdLst>
                <a:gd name="T0" fmla="*/ 1 w 15"/>
                <a:gd name="T1" fmla="*/ 0 h 9"/>
                <a:gd name="T2" fmla="*/ 2 w 15"/>
                <a:gd name="T3" fmla="*/ 0 h 9"/>
                <a:gd name="T4" fmla="*/ 2 w 15"/>
                <a:gd name="T5" fmla="*/ 1 h 9"/>
                <a:gd name="T6" fmla="*/ 4 w 15"/>
                <a:gd name="T7" fmla="*/ 2 h 9"/>
                <a:gd name="T8" fmla="*/ 5 w 15"/>
                <a:gd name="T9" fmla="*/ 3 h 9"/>
                <a:gd name="T10" fmla="*/ 6 w 15"/>
                <a:gd name="T11" fmla="*/ 5 h 9"/>
                <a:gd name="T12" fmla="*/ 8 w 15"/>
                <a:gd name="T13" fmla="*/ 6 h 9"/>
                <a:gd name="T14" fmla="*/ 10 w 15"/>
                <a:gd name="T15" fmla="*/ 6 h 9"/>
                <a:gd name="T16" fmla="*/ 12 w 15"/>
                <a:gd name="T17" fmla="*/ 7 h 9"/>
                <a:gd name="T18" fmla="*/ 14 w 15"/>
                <a:gd name="T19" fmla="*/ 7 h 9"/>
                <a:gd name="T20" fmla="*/ 14 w 15"/>
                <a:gd name="T21" fmla="*/ 8 h 9"/>
                <a:gd name="T22" fmla="*/ 12 w 15"/>
                <a:gd name="T23" fmla="*/ 8 h 9"/>
                <a:gd name="T24" fmla="*/ 9 w 15"/>
                <a:gd name="T25" fmla="*/ 7 h 9"/>
                <a:gd name="T26" fmla="*/ 7 w 15"/>
                <a:gd name="T27" fmla="*/ 6 h 9"/>
                <a:gd name="T28" fmla="*/ 5 w 15"/>
                <a:gd name="T29" fmla="*/ 5 h 9"/>
                <a:gd name="T30" fmla="*/ 4 w 15"/>
                <a:gd name="T31" fmla="*/ 4 h 9"/>
                <a:gd name="T32" fmla="*/ 2 w 15"/>
                <a:gd name="T33" fmla="*/ 3 h 9"/>
                <a:gd name="T34" fmla="*/ 2 w 15"/>
                <a:gd name="T35" fmla="*/ 2 h 9"/>
                <a:gd name="T36" fmla="*/ 0 w 15"/>
                <a:gd name="T37" fmla="*/ 1 h 9"/>
                <a:gd name="T38" fmla="*/ 1 w 15"/>
                <a:gd name="T39" fmla="*/ 1 h 9"/>
                <a:gd name="T40" fmla="*/ 0 w 15"/>
                <a:gd name="T41" fmla="*/ 1 h 9"/>
                <a:gd name="T42" fmla="*/ 0 w 15"/>
                <a:gd name="T43" fmla="*/ 0 h 9"/>
                <a:gd name="T44" fmla="*/ 1 w 15"/>
                <a:gd name="T45" fmla="*/ 0 h 9"/>
                <a:gd name="T46" fmla="*/ 2 w 15"/>
                <a:gd name="T47" fmla="*/ 0 h 9"/>
                <a:gd name="T48" fmla="*/ 1 w 15"/>
                <a:gd name="T49" fmla="*/ 0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9"/>
                <a:gd name="T77" fmla="*/ 15 w 15"/>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9">
                  <a:moveTo>
                    <a:pt x="1" y="0"/>
                  </a:moveTo>
                  <a:lnTo>
                    <a:pt x="2" y="0"/>
                  </a:lnTo>
                  <a:lnTo>
                    <a:pt x="2" y="1"/>
                  </a:lnTo>
                  <a:lnTo>
                    <a:pt x="4" y="2"/>
                  </a:lnTo>
                  <a:lnTo>
                    <a:pt x="5" y="3"/>
                  </a:lnTo>
                  <a:lnTo>
                    <a:pt x="6" y="5"/>
                  </a:lnTo>
                  <a:lnTo>
                    <a:pt x="8" y="6"/>
                  </a:lnTo>
                  <a:lnTo>
                    <a:pt x="10" y="6"/>
                  </a:lnTo>
                  <a:lnTo>
                    <a:pt x="12" y="7"/>
                  </a:lnTo>
                  <a:lnTo>
                    <a:pt x="14" y="7"/>
                  </a:lnTo>
                  <a:lnTo>
                    <a:pt x="14" y="8"/>
                  </a:lnTo>
                  <a:lnTo>
                    <a:pt x="12" y="8"/>
                  </a:lnTo>
                  <a:lnTo>
                    <a:pt x="9" y="7"/>
                  </a:lnTo>
                  <a:lnTo>
                    <a:pt x="7" y="6"/>
                  </a:lnTo>
                  <a:lnTo>
                    <a:pt x="5" y="5"/>
                  </a:lnTo>
                  <a:lnTo>
                    <a:pt x="4" y="4"/>
                  </a:lnTo>
                  <a:lnTo>
                    <a:pt x="2" y="3"/>
                  </a:lnTo>
                  <a:lnTo>
                    <a:pt x="2" y="2"/>
                  </a:lnTo>
                  <a:lnTo>
                    <a:pt x="0" y="1"/>
                  </a:lnTo>
                  <a:lnTo>
                    <a:pt x="1" y="1"/>
                  </a:lnTo>
                  <a:lnTo>
                    <a:pt x="0" y="1"/>
                  </a:lnTo>
                  <a:lnTo>
                    <a:pt x="0" y="0"/>
                  </a:lnTo>
                  <a:lnTo>
                    <a:pt x="1" y="0"/>
                  </a:lnTo>
                  <a:lnTo>
                    <a:pt x="2" y="0"/>
                  </a:lnTo>
                  <a:lnTo>
                    <a:pt x="1"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27" name="Freeform 111"/>
            <p:cNvSpPr>
              <a:spLocks/>
            </p:cNvSpPr>
            <p:nvPr/>
          </p:nvSpPr>
          <p:spPr bwMode="auto">
            <a:xfrm>
              <a:off x="4730" y="2204"/>
              <a:ext cx="26" cy="15"/>
            </a:xfrm>
            <a:custGeom>
              <a:avLst/>
              <a:gdLst>
                <a:gd name="T0" fmla="*/ 0 w 26"/>
                <a:gd name="T1" fmla="*/ 0 h 15"/>
                <a:gd name="T2" fmla="*/ 1 w 26"/>
                <a:gd name="T3" fmla="*/ 0 h 15"/>
                <a:gd name="T4" fmla="*/ 4 w 26"/>
                <a:gd name="T5" fmla="*/ 4 h 15"/>
                <a:gd name="T6" fmla="*/ 6 w 26"/>
                <a:gd name="T7" fmla="*/ 7 h 15"/>
                <a:gd name="T8" fmla="*/ 8 w 26"/>
                <a:gd name="T9" fmla="*/ 9 h 15"/>
                <a:gd name="T10" fmla="*/ 11 w 26"/>
                <a:gd name="T11" fmla="*/ 11 h 15"/>
                <a:gd name="T12" fmla="*/ 13 w 26"/>
                <a:gd name="T13" fmla="*/ 12 h 15"/>
                <a:gd name="T14" fmla="*/ 16 w 26"/>
                <a:gd name="T15" fmla="*/ 13 h 15"/>
                <a:gd name="T16" fmla="*/ 21 w 26"/>
                <a:gd name="T17" fmla="*/ 13 h 15"/>
                <a:gd name="T18" fmla="*/ 25 w 26"/>
                <a:gd name="T19" fmla="*/ 13 h 15"/>
                <a:gd name="T20" fmla="*/ 25 w 26"/>
                <a:gd name="T21" fmla="*/ 13 h 15"/>
                <a:gd name="T22" fmla="*/ 21 w 26"/>
                <a:gd name="T23" fmla="*/ 14 h 15"/>
                <a:gd name="T24" fmla="*/ 16 w 26"/>
                <a:gd name="T25" fmla="*/ 13 h 15"/>
                <a:gd name="T26" fmla="*/ 13 w 26"/>
                <a:gd name="T27" fmla="*/ 13 h 15"/>
                <a:gd name="T28" fmla="*/ 10 w 26"/>
                <a:gd name="T29" fmla="*/ 12 h 15"/>
                <a:gd name="T30" fmla="*/ 7 w 26"/>
                <a:gd name="T31" fmla="*/ 10 h 15"/>
                <a:gd name="T32" fmla="*/ 4 w 26"/>
                <a:gd name="T33" fmla="*/ 8 h 15"/>
                <a:gd name="T34" fmla="*/ 3 w 26"/>
                <a:gd name="T35" fmla="*/ 4 h 15"/>
                <a:gd name="T36" fmla="*/ 0 w 26"/>
                <a:gd name="T37" fmla="*/ 1 h 15"/>
                <a:gd name="T38" fmla="*/ 1 w 26"/>
                <a:gd name="T39" fmla="*/ 1 h 15"/>
                <a:gd name="T40" fmla="*/ 0 w 26"/>
                <a:gd name="T41" fmla="*/ 1 h 15"/>
                <a:gd name="T42" fmla="*/ 0 w 26"/>
                <a:gd name="T43" fmla="*/ 0 h 15"/>
                <a:gd name="T44" fmla="*/ 1 w 26"/>
                <a:gd name="T45" fmla="*/ 0 h 15"/>
                <a:gd name="T46" fmla="*/ 0 w 26"/>
                <a:gd name="T47" fmla="*/ 0 h 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15"/>
                <a:gd name="T74" fmla="*/ 26 w 26"/>
                <a:gd name="T75" fmla="*/ 15 h 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15">
                  <a:moveTo>
                    <a:pt x="0" y="0"/>
                  </a:moveTo>
                  <a:lnTo>
                    <a:pt x="1" y="0"/>
                  </a:lnTo>
                  <a:lnTo>
                    <a:pt x="4" y="4"/>
                  </a:lnTo>
                  <a:lnTo>
                    <a:pt x="6" y="7"/>
                  </a:lnTo>
                  <a:lnTo>
                    <a:pt x="8" y="9"/>
                  </a:lnTo>
                  <a:lnTo>
                    <a:pt x="11" y="11"/>
                  </a:lnTo>
                  <a:lnTo>
                    <a:pt x="13" y="12"/>
                  </a:lnTo>
                  <a:lnTo>
                    <a:pt x="16" y="13"/>
                  </a:lnTo>
                  <a:lnTo>
                    <a:pt x="21" y="13"/>
                  </a:lnTo>
                  <a:lnTo>
                    <a:pt x="25" y="13"/>
                  </a:lnTo>
                  <a:lnTo>
                    <a:pt x="21" y="14"/>
                  </a:lnTo>
                  <a:lnTo>
                    <a:pt x="16" y="13"/>
                  </a:lnTo>
                  <a:lnTo>
                    <a:pt x="13" y="13"/>
                  </a:lnTo>
                  <a:lnTo>
                    <a:pt x="10" y="12"/>
                  </a:lnTo>
                  <a:lnTo>
                    <a:pt x="7" y="10"/>
                  </a:lnTo>
                  <a:lnTo>
                    <a:pt x="4" y="8"/>
                  </a:lnTo>
                  <a:lnTo>
                    <a:pt x="3" y="4"/>
                  </a:lnTo>
                  <a:lnTo>
                    <a:pt x="0" y="1"/>
                  </a:lnTo>
                  <a:lnTo>
                    <a:pt x="1" y="1"/>
                  </a:lnTo>
                  <a:lnTo>
                    <a:pt x="0" y="1"/>
                  </a:lnTo>
                  <a:lnTo>
                    <a:pt x="0" y="0"/>
                  </a:lnTo>
                  <a:lnTo>
                    <a:pt x="1" y="0"/>
                  </a:lnTo>
                  <a:lnTo>
                    <a:pt x="0"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28" name="Freeform 112"/>
            <p:cNvSpPr>
              <a:spLocks/>
            </p:cNvSpPr>
            <p:nvPr/>
          </p:nvSpPr>
          <p:spPr bwMode="auto">
            <a:xfrm>
              <a:off x="4705" y="2186"/>
              <a:ext cx="21" cy="15"/>
            </a:xfrm>
            <a:custGeom>
              <a:avLst/>
              <a:gdLst>
                <a:gd name="T0" fmla="*/ 2 w 21"/>
                <a:gd name="T1" fmla="*/ 1 h 15"/>
                <a:gd name="T2" fmla="*/ 2 w 21"/>
                <a:gd name="T3" fmla="*/ 1 h 15"/>
                <a:gd name="T4" fmla="*/ 2 w 21"/>
                <a:gd name="T5" fmla="*/ 4 h 15"/>
                <a:gd name="T6" fmla="*/ 2 w 21"/>
                <a:gd name="T7" fmla="*/ 7 h 15"/>
                <a:gd name="T8" fmla="*/ 3 w 21"/>
                <a:gd name="T9" fmla="*/ 9 h 15"/>
                <a:gd name="T10" fmla="*/ 4 w 21"/>
                <a:gd name="T11" fmla="*/ 10 h 15"/>
                <a:gd name="T12" fmla="*/ 7 w 21"/>
                <a:gd name="T13" fmla="*/ 12 h 15"/>
                <a:gd name="T14" fmla="*/ 9 w 21"/>
                <a:gd name="T15" fmla="*/ 13 h 15"/>
                <a:gd name="T16" fmla="*/ 14 w 21"/>
                <a:gd name="T17" fmla="*/ 13 h 15"/>
                <a:gd name="T18" fmla="*/ 19 w 21"/>
                <a:gd name="T19" fmla="*/ 13 h 15"/>
                <a:gd name="T20" fmla="*/ 20 w 21"/>
                <a:gd name="T21" fmla="*/ 13 h 15"/>
                <a:gd name="T22" fmla="*/ 14 w 21"/>
                <a:gd name="T23" fmla="*/ 14 h 15"/>
                <a:gd name="T24" fmla="*/ 9 w 21"/>
                <a:gd name="T25" fmla="*/ 14 h 15"/>
                <a:gd name="T26" fmla="*/ 6 w 21"/>
                <a:gd name="T27" fmla="*/ 13 h 15"/>
                <a:gd name="T28" fmla="*/ 3 w 21"/>
                <a:gd name="T29" fmla="*/ 12 h 15"/>
                <a:gd name="T30" fmla="*/ 1 w 21"/>
                <a:gd name="T31" fmla="*/ 10 h 15"/>
                <a:gd name="T32" fmla="*/ 0 w 21"/>
                <a:gd name="T33" fmla="*/ 7 h 15"/>
                <a:gd name="T34" fmla="*/ 0 w 21"/>
                <a:gd name="T35" fmla="*/ 4 h 15"/>
                <a:gd name="T36" fmla="*/ 0 w 21"/>
                <a:gd name="T37" fmla="*/ 1 h 15"/>
                <a:gd name="T38" fmla="*/ 1 w 21"/>
                <a:gd name="T39" fmla="*/ 0 h 15"/>
                <a:gd name="T40" fmla="*/ 2 w 21"/>
                <a:gd name="T41" fmla="*/ 1 h 15"/>
                <a:gd name="T42" fmla="*/ 2 w 21"/>
                <a:gd name="T43" fmla="*/ 1 h 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5"/>
                <a:gd name="T68" fmla="*/ 21 w 21"/>
                <a:gd name="T69" fmla="*/ 15 h 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5">
                  <a:moveTo>
                    <a:pt x="2" y="1"/>
                  </a:moveTo>
                  <a:lnTo>
                    <a:pt x="2" y="1"/>
                  </a:lnTo>
                  <a:lnTo>
                    <a:pt x="2" y="4"/>
                  </a:lnTo>
                  <a:lnTo>
                    <a:pt x="2" y="7"/>
                  </a:lnTo>
                  <a:lnTo>
                    <a:pt x="3" y="9"/>
                  </a:lnTo>
                  <a:lnTo>
                    <a:pt x="4" y="10"/>
                  </a:lnTo>
                  <a:lnTo>
                    <a:pt x="7" y="12"/>
                  </a:lnTo>
                  <a:lnTo>
                    <a:pt x="9" y="13"/>
                  </a:lnTo>
                  <a:lnTo>
                    <a:pt x="14" y="13"/>
                  </a:lnTo>
                  <a:lnTo>
                    <a:pt x="19" y="13"/>
                  </a:lnTo>
                  <a:lnTo>
                    <a:pt x="20" y="13"/>
                  </a:lnTo>
                  <a:lnTo>
                    <a:pt x="14" y="14"/>
                  </a:lnTo>
                  <a:lnTo>
                    <a:pt x="9" y="14"/>
                  </a:lnTo>
                  <a:lnTo>
                    <a:pt x="6" y="13"/>
                  </a:lnTo>
                  <a:lnTo>
                    <a:pt x="3" y="12"/>
                  </a:lnTo>
                  <a:lnTo>
                    <a:pt x="1" y="10"/>
                  </a:lnTo>
                  <a:lnTo>
                    <a:pt x="0" y="7"/>
                  </a:lnTo>
                  <a:lnTo>
                    <a:pt x="0" y="4"/>
                  </a:lnTo>
                  <a:lnTo>
                    <a:pt x="0" y="1"/>
                  </a:lnTo>
                  <a:lnTo>
                    <a:pt x="1" y="0"/>
                  </a:lnTo>
                  <a:lnTo>
                    <a:pt x="2"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29" name="Freeform 113"/>
            <p:cNvSpPr>
              <a:spLocks/>
            </p:cNvSpPr>
            <p:nvPr/>
          </p:nvSpPr>
          <p:spPr bwMode="auto">
            <a:xfrm>
              <a:off x="4705" y="2171"/>
              <a:ext cx="26" cy="12"/>
            </a:xfrm>
            <a:custGeom>
              <a:avLst/>
              <a:gdLst>
                <a:gd name="T0" fmla="*/ 24 w 26"/>
                <a:gd name="T1" fmla="*/ 0 h 12"/>
                <a:gd name="T2" fmla="*/ 25 w 26"/>
                <a:gd name="T3" fmla="*/ 1 h 12"/>
                <a:gd name="T4" fmla="*/ 23 w 26"/>
                <a:gd name="T5" fmla="*/ 2 h 12"/>
                <a:gd name="T6" fmla="*/ 21 w 26"/>
                <a:gd name="T7" fmla="*/ 3 h 12"/>
                <a:gd name="T8" fmla="*/ 17 w 26"/>
                <a:gd name="T9" fmla="*/ 4 h 12"/>
                <a:gd name="T10" fmla="*/ 14 w 26"/>
                <a:gd name="T11" fmla="*/ 5 h 12"/>
                <a:gd name="T12" fmla="*/ 10 w 26"/>
                <a:gd name="T13" fmla="*/ 6 h 12"/>
                <a:gd name="T14" fmla="*/ 7 w 26"/>
                <a:gd name="T15" fmla="*/ 7 h 12"/>
                <a:gd name="T16" fmla="*/ 3 w 26"/>
                <a:gd name="T17" fmla="*/ 9 h 12"/>
                <a:gd name="T18" fmla="*/ 2 w 26"/>
                <a:gd name="T19" fmla="*/ 11 h 12"/>
                <a:gd name="T20" fmla="*/ 0 w 26"/>
                <a:gd name="T21" fmla="*/ 10 h 12"/>
                <a:gd name="T22" fmla="*/ 3 w 26"/>
                <a:gd name="T23" fmla="*/ 8 h 12"/>
                <a:gd name="T24" fmla="*/ 6 w 26"/>
                <a:gd name="T25" fmla="*/ 6 h 12"/>
                <a:gd name="T26" fmla="*/ 9 w 26"/>
                <a:gd name="T27" fmla="*/ 5 h 12"/>
                <a:gd name="T28" fmla="*/ 13 w 26"/>
                <a:gd name="T29" fmla="*/ 3 h 12"/>
                <a:gd name="T30" fmla="*/ 16 w 26"/>
                <a:gd name="T31" fmla="*/ 3 h 12"/>
                <a:gd name="T32" fmla="*/ 20 w 26"/>
                <a:gd name="T33" fmla="*/ 1 h 12"/>
                <a:gd name="T34" fmla="*/ 22 w 26"/>
                <a:gd name="T35" fmla="*/ 1 h 12"/>
                <a:gd name="T36" fmla="*/ 23 w 26"/>
                <a:gd name="T37" fmla="*/ 0 h 12"/>
                <a:gd name="T38" fmla="*/ 24 w 26"/>
                <a:gd name="T39" fmla="*/ 1 h 12"/>
                <a:gd name="T40" fmla="*/ 23 w 26"/>
                <a:gd name="T41" fmla="*/ 0 h 12"/>
                <a:gd name="T42" fmla="*/ 24 w 26"/>
                <a:gd name="T43" fmla="*/ 0 h 12"/>
                <a:gd name="T44" fmla="*/ 25 w 26"/>
                <a:gd name="T45" fmla="*/ 0 h 12"/>
                <a:gd name="T46" fmla="*/ 25 w 26"/>
                <a:gd name="T47" fmla="*/ 1 h 12"/>
                <a:gd name="T48" fmla="*/ 24 w 26"/>
                <a:gd name="T49" fmla="*/ 0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6"/>
                <a:gd name="T76" fmla="*/ 0 h 12"/>
                <a:gd name="T77" fmla="*/ 26 w 26"/>
                <a:gd name="T78" fmla="*/ 12 h 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6" h="12">
                  <a:moveTo>
                    <a:pt x="24" y="0"/>
                  </a:moveTo>
                  <a:lnTo>
                    <a:pt x="25" y="1"/>
                  </a:lnTo>
                  <a:lnTo>
                    <a:pt x="23" y="2"/>
                  </a:lnTo>
                  <a:lnTo>
                    <a:pt x="21" y="3"/>
                  </a:lnTo>
                  <a:lnTo>
                    <a:pt x="17" y="4"/>
                  </a:lnTo>
                  <a:lnTo>
                    <a:pt x="14" y="5"/>
                  </a:lnTo>
                  <a:lnTo>
                    <a:pt x="10" y="6"/>
                  </a:lnTo>
                  <a:lnTo>
                    <a:pt x="7" y="7"/>
                  </a:lnTo>
                  <a:lnTo>
                    <a:pt x="3" y="9"/>
                  </a:lnTo>
                  <a:lnTo>
                    <a:pt x="2" y="11"/>
                  </a:lnTo>
                  <a:lnTo>
                    <a:pt x="0" y="10"/>
                  </a:lnTo>
                  <a:lnTo>
                    <a:pt x="3" y="8"/>
                  </a:lnTo>
                  <a:lnTo>
                    <a:pt x="6" y="6"/>
                  </a:lnTo>
                  <a:lnTo>
                    <a:pt x="9" y="5"/>
                  </a:lnTo>
                  <a:lnTo>
                    <a:pt x="13" y="3"/>
                  </a:lnTo>
                  <a:lnTo>
                    <a:pt x="16" y="3"/>
                  </a:lnTo>
                  <a:lnTo>
                    <a:pt x="20" y="1"/>
                  </a:lnTo>
                  <a:lnTo>
                    <a:pt x="22" y="1"/>
                  </a:lnTo>
                  <a:lnTo>
                    <a:pt x="23" y="0"/>
                  </a:lnTo>
                  <a:lnTo>
                    <a:pt x="24" y="1"/>
                  </a:lnTo>
                  <a:lnTo>
                    <a:pt x="23" y="0"/>
                  </a:lnTo>
                  <a:lnTo>
                    <a:pt x="24" y="0"/>
                  </a:lnTo>
                  <a:lnTo>
                    <a:pt x="25" y="0"/>
                  </a:lnTo>
                  <a:lnTo>
                    <a:pt x="25" y="1"/>
                  </a:lnTo>
                  <a:lnTo>
                    <a:pt x="24"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30" name="Freeform 114"/>
            <p:cNvSpPr>
              <a:spLocks/>
            </p:cNvSpPr>
            <p:nvPr/>
          </p:nvSpPr>
          <p:spPr bwMode="auto">
            <a:xfrm>
              <a:off x="4694" y="2169"/>
              <a:ext cx="36" cy="3"/>
            </a:xfrm>
            <a:custGeom>
              <a:avLst/>
              <a:gdLst>
                <a:gd name="T0" fmla="*/ 0 w 36"/>
                <a:gd name="T1" fmla="*/ 1 h 3"/>
                <a:gd name="T2" fmla="*/ 1 w 36"/>
                <a:gd name="T3" fmla="*/ 1 h 3"/>
                <a:gd name="T4" fmla="*/ 4 w 36"/>
                <a:gd name="T5" fmla="*/ 1 h 3"/>
                <a:gd name="T6" fmla="*/ 6 w 36"/>
                <a:gd name="T7" fmla="*/ 1 h 3"/>
                <a:gd name="T8" fmla="*/ 9 w 36"/>
                <a:gd name="T9" fmla="*/ 1 h 3"/>
                <a:gd name="T10" fmla="*/ 13 w 36"/>
                <a:gd name="T11" fmla="*/ 1 h 3"/>
                <a:gd name="T12" fmla="*/ 17 w 36"/>
                <a:gd name="T13" fmla="*/ 1 h 3"/>
                <a:gd name="T14" fmla="*/ 21 w 36"/>
                <a:gd name="T15" fmla="*/ 1 h 3"/>
                <a:gd name="T16" fmla="*/ 28 w 36"/>
                <a:gd name="T17" fmla="*/ 1 h 3"/>
                <a:gd name="T18" fmla="*/ 35 w 36"/>
                <a:gd name="T19" fmla="*/ 0 h 3"/>
                <a:gd name="T20" fmla="*/ 35 w 36"/>
                <a:gd name="T21" fmla="*/ 1 h 3"/>
                <a:gd name="T22" fmla="*/ 28 w 36"/>
                <a:gd name="T23" fmla="*/ 2 h 3"/>
                <a:gd name="T24" fmla="*/ 21 w 36"/>
                <a:gd name="T25" fmla="*/ 2 h 3"/>
                <a:gd name="T26" fmla="*/ 17 w 36"/>
                <a:gd name="T27" fmla="*/ 2 h 3"/>
                <a:gd name="T28" fmla="*/ 13 w 36"/>
                <a:gd name="T29" fmla="*/ 2 h 3"/>
                <a:gd name="T30" fmla="*/ 9 w 36"/>
                <a:gd name="T31" fmla="*/ 2 h 3"/>
                <a:gd name="T32" fmla="*/ 6 w 36"/>
                <a:gd name="T33" fmla="*/ 2 h 3"/>
                <a:gd name="T34" fmla="*/ 4 w 36"/>
                <a:gd name="T35" fmla="*/ 2 h 3"/>
                <a:gd name="T36" fmla="*/ 1 w 36"/>
                <a:gd name="T37" fmla="*/ 2 h 3"/>
                <a:gd name="T38" fmla="*/ 0 w 36"/>
                <a:gd name="T39" fmla="*/ 2 h 3"/>
                <a:gd name="T40" fmla="*/ 0 w 36"/>
                <a:gd name="T41" fmla="*/ 1 h 3"/>
                <a:gd name="T42" fmla="*/ 0 w 36"/>
                <a:gd name="T43" fmla="*/ 1 h 3"/>
                <a:gd name="T44" fmla="*/ 1 w 36"/>
                <a:gd name="T45" fmla="*/ 1 h 3"/>
                <a:gd name="T46" fmla="*/ 0 w 36"/>
                <a:gd name="T47" fmla="*/ 1 h 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3"/>
                <a:gd name="T74" fmla="*/ 36 w 36"/>
                <a:gd name="T75" fmla="*/ 3 h 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3">
                  <a:moveTo>
                    <a:pt x="0" y="1"/>
                  </a:moveTo>
                  <a:lnTo>
                    <a:pt x="1" y="1"/>
                  </a:lnTo>
                  <a:lnTo>
                    <a:pt x="4" y="1"/>
                  </a:lnTo>
                  <a:lnTo>
                    <a:pt x="6" y="1"/>
                  </a:lnTo>
                  <a:lnTo>
                    <a:pt x="9" y="1"/>
                  </a:lnTo>
                  <a:lnTo>
                    <a:pt x="13" y="1"/>
                  </a:lnTo>
                  <a:lnTo>
                    <a:pt x="17" y="1"/>
                  </a:lnTo>
                  <a:lnTo>
                    <a:pt x="21" y="1"/>
                  </a:lnTo>
                  <a:lnTo>
                    <a:pt x="28" y="1"/>
                  </a:lnTo>
                  <a:lnTo>
                    <a:pt x="35" y="0"/>
                  </a:lnTo>
                  <a:lnTo>
                    <a:pt x="35" y="1"/>
                  </a:lnTo>
                  <a:lnTo>
                    <a:pt x="28" y="2"/>
                  </a:lnTo>
                  <a:lnTo>
                    <a:pt x="21" y="2"/>
                  </a:lnTo>
                  <a:lnTo>
                    <a:pt x="17" y="2"/>
                  </a:lnTo>
                  <a:lnTo>
                    <a:pt x="13" y="2"/>
                  </a:lnTo>
                  <a:lnTo>
                    <a:pt x="9" y="2"/>
                  </a:lnTo>
                  <a:lnTo>
                    <a:pt x="6" y="2"/>
                  </a:lnTo>
                  <a:lnTo>
                    <a:pt x="4" y="2"/>
                  </a:lnTo>
                  <a:lnTo>
                    <a:pt x="1" y="2"/>
                  </a:lnTo>
                  <a:lnTo>
                    <a:pt x="0" y="2"/>
                  </a:lnTo>
                  <a:lnTo>
                    <a:pt x="0" y="1"/>
                  </a:lnTo>
                  <a:lnTo>
                    <a:pt x="1" y="1"/>
                  </a:lnTo>
                  <a:lnTo>
                    <a:pt x="0"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31" name="Freeform 115"/>
            <p:cNvSpPr>
              <a:spLocks/>
            </p:cNvSpPr>
            <p:nvPr/>
          </p:nvSpPr>
          <p:spPr bwMode="auto">
            <a:xfrm>
              <a:off x="4656" y="2172"/>
              <a:ext cx="33" cy="1"/>
            </a:xfrm>
            <a:custGeom>
              <a:avLst/>
              <a:gdLst>
                <a:gd name="T0" fmla="*/ 1 w 33"/>
                <a:gd name="T1" fmla="*/ 0 h 1"/>
                <a:gd name="T2" fmla="*/ 3 w 33"/>
                <a:gd name="T3" fmla="*/ 0 h 1"/>
                <a:gd name="T4" fmla="*/ 5 w 33"/>
                <a:gd name="T5" fmla="*/ 0 h 1"/>
                <a:gd name="T6" fmla="*/ 10 w 33"/>
                <a:gd name="T7" fmla="*/ 0 h 1"/>
                <a:gd name="T8" fmla="*/ 14 w 33"/>
                <a:gd name="T9" fmla="*/ 0 h 1"/>
                <a:gd name="T10" fmla="*/ 18 w 33"/>
                <a:gd name="T11" fmla="*/ 0 h 1"/>
                <a:gd name="T12" fmla="*/ 23 w 33"/>
                <a:gd name="T13" fmla="*/ 0 h 1"/>
                <a:gd name="T14" fmla="*/ 27 w 33"/>
                <a:gd name="T15" fmla="*/ 0 h 1"/>
                <a:gd name="T16" fmla="*/ 31 w 33"/>
                <a:gd name="T17" fmla="*/ 0 h 1"/>
                <a:gd name="T18" fmla="*/ 32 w 33"/>
                <a:gd name="T19" fmla="*/ 0 h 1"/>
                <a:gd name="T20" fmla="*/ 27 w 33"/>
                <a:gd name="T21" fmla="*/ 0 h 1"/>
                <a:gd name="T22" fmla="*/ 23 w 33"/>
                <a:gd name="T23" fmla="*/ 0 h 1"/>
                <a:gd name="T24" fmla="*/ 18 w 33"/>
                <a:gd name="T25" fmla="*/ 0 h 1"/>
                <a:gd name="T26" fmla="*/ 14 w 33"/>
                <a:gd name="T27" fmla="*/ 0 h 1"/>
                <a:gd name="T28" fmla="*/ 10 w 33"/>
                <a:gd name="T29" fmla="*/ 0 h 1"/>
                <a:gd name="T30" fmla="*/ 5 w 33"/>
                <a:gd name="T31" fmla="*/ 0 h 1"/>
                <a:gd name="T32" fmla="*/ 3 w 33"/>
                <a:gd name="T33" fmla="*/ 0 h 1"/>
                <a:gd name="T34" fmla="*/ 0 w 33"/>
                <a:gd name="T35" fmla="*/ 0 h 1"/>
                <a:gd name="T36" fmla="*/ 0 w 33"/>
                <a:gd name="T37" fmla="*/ 0 h 1"/>
                <a:gd name="T38" fmla="*/ 0 w 33"/>
                <a:gd name="T39" fmla="*/ 0 h 1"/>
                <a:gd name="T40" fmla="*/ 1 w 33"/>
                <a:gd name="T41" fmla="*/ 0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1"/>
                <a:gd name="T65" fmla="*/ 33 w 33"/>
                <a:gd name="T66" fmla="*/ 1 h 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1">
                  <a:moveTo>
                    <a:pt x="1" y="0"/>
                  </a:moveTo>
                  <a:lnTo>
                    <a:pt x="3" y="0"/>
                  </a:lnTo>
                  <a:lnTo>
                    <a:pt x="5" y="0"/>
                  </a:lnTo>
                  <a:lnTo>
                    <a:pt x="10" y="0"/>
                  </a:lnTo>
                  <a:lnTo>
                    <a:pt x="14" y="0"/>
                  </a:lnTo>
                  <a:lnTo>
                    <a:pt x="18" y="0"/>
                  </a:lnTo>
                  <a:lnTo>
                    <a:pt x="23" y="0"/>
                  </a:lnTo>
                  <a:lnTo>
                    <a:pt x="27" y="0"/>
                  </a:lnTo>
                  <a:lnTo>
                    <a:pt x="31" y="0"/>
                  </a:lnTo>
                  <a:lnTo>
                    <a:pt x="32" y="0"/>
                  </a:lnTo>
                  <a:lnTo>
                    <a:pt x="27" y="0"/>
                  </a:lnTo>
                  <a:lnTo>
                    <a:pt x="23" y="0"/>
                  </a:lnTo>
                  <a:lnTo>
                    <a:pt x="18" y="0"/>
                  </a:lnTo>
                  <a:lnTo>
                    <a:pt x="14" y="0"/>
                  </a:lnTo>
                  <a:lnTo>
                    <a:pt x="10" y="0"/>
                  </a:lnTo>
                  <a:lnTo>
                    <a:pt x="5" y="0"/>
                  </a:lnTo>
                  <a:lnTo>
                    <a:pt x="3" y="0"/>
                  </a:lnTo>
                  <a:lnTo>
                    <a:pt x="0" y="0"/>
                  </a:lnTo>
                  <a:lnTo>
                    <a:pt x="1"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32" name="Freeform 116"/>
            <p:cNvSpPr>
              <a:spLocks/>
            </p:cNvSpPr>
            <p:nvPr/>
          </p:nvSpPr>
          <p:spPr bwMode="auto">
            <a:xfrm>
              <a:off x="4646" y="2160"/>
              <a:ext cx="6" cy="12"/>
            </a:xfrm>
            <a:custGeom>
              <a:avLst/>
              <a:gdLst>
                <a:gd name="T0" fmla="*/ 2 w 6"/>
                <a:gd name="T1" fmla="*/ 1 h 12"/>
                <a:gd name="T2" fmla="*/ 2 w 6"/>
                <a:gd name="T3" fmla="*/ 1 h 12"/>
                <a:gd name="T4" fmla="*/ 2 w 6"/>
                <a:gd name="T5" fmla="*/ 2 h 12"/>
                <a:gd name="T6" fmla="*/ 1 w 6"/>
                <a:gd name="T7" fmla="*/ 3 h 12"/>
                <a:gd name="T8" fmla="*/ 1 w 6"/>
                <a:gd name="T9" fmla="*/ 4 h 12"/>
                <a:gd name="T10" fmla="*/ 1 w 6"/>
                <a:gd name="T11" fmla="*/ 5 h 12"/>
                <a:gd name="T12" fmla="*/ 2 w 6"/>
                <a:gd name="T13" fmla="*/ 6 h 12"/>
                <a:gd name="T14" fmla="*/ 3 w 6"/>
                <a:gd name="T15" fmla="*/ 7 h 12"/>
                <a:gd name="T16" fmla="*/ 4 w 6"/>
                <a:gd name="T17" fmla="*/ 8 h 12"/>
                <a:gd name="T18" fmla="*/ 5 w 6"/>
                <a:gd name="T19" fmla="*/ 10 h 12"/>
                <a:gd name="T20" fmla="*/ 5 w 6"/>
                <a:gd name="T21" fmla="*/ 11 h 12"/>
                <a:gd name="T22" fmla="*/ 3 w 6"/>
                <a:gd name="T23" fmla="*/ 10 h 12"/>
                <a:gd name="T24" fmla="*/ 2 w 6"/>
                <a:gd name="T25" fmla="*/ 8 h 12"/>
                <a:gd name="T26" fmla="*/ 1 w 6"/>
                <a:gd name="T27" fmla="*/ 7 h 12"/>
                <a:gd name="T28" fmla="*/ 0 w 6"/>
                <a:gd name="T29" fmla="*/ 5 h 12"/>
                <a:gd name="T30" fmla="*/ 0 w 6"/>
                <a:gd name="T31" fmla="*/ 4 h 12"/>
                <a:gd name="T32" fmla="*/ 0 w 6"/>
                <a:gd name="T33" fmla="*/ 3 h 12"/>
                <a:gd name="T34" fmla="*/ 1 w 6"/>
                <a:gd name="T35" fmla="*/ 1 h 12"/>
                <a:gd name="T36" fmla="*/ 1 w 6"/>
                <a:gd name="T37" fmla="*/ 0 h 12"/>
                <a:gd name="T38" fmla="*/ 2 w 6"/>
                <a:gd name="T39" fmla="*/ 0 h 12"/>
                <a:gd name="T40" fmla="*/ 2 w 6"/>
                <a:gd name="T41" fmla="*/ 1 h 12"/>
                <a:gd name="T42" fmla="*/ 2 w 6"/>
                <a:gd name="T43" fmla="*/ 1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2"/>
                <a:gd name="T68" fmla="*/ 6 w 6"/>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2">
                  <a:moveTo>
                    <a:pt x="2" y="1"/>
                  </a:moveTo>
                  <a:lnTo>
                    <a:pt x="2" y="1"/>
                  </a:lnTo>
                  <a:lnTo>
                    <a:pt x="2" y="2"/>
                  </a:lnTo>
                  <a:lnTo>
                    <a:pt x="1" y="3"/>
                  </a:lnTo>
                  <a:lnTo>
                    <a:pt x="1" y="4"/>
                  </a:lnTo>
                  <a:lnTo>
                    <a:pt x="1" y="5"/>
                  </a:lnTo>
                  <a:lnTo>
                    <a:pt x="2" y="6"/>
                  </a:lnTo>
                  <a:lnTo>
                    <a:pt x="3" y="7"/>
                  </a:lnTo>
                  <a:lnTo>
                    <a:pt x="4" y="8"/>
                  </a:lnTo>
                  <a:lnTo>
                    <a:pt x="5" y="10"/>
                  </a:lnTo>
                  <a:lnTo>
                    <a:pt x="5" y="11"/>
                  </a:lnTo>
                  <a:lnTo>
                    <a:pt x="3" y="10"/>
                  </a:lnTo>
                  <a:lnTo>
                    <a:pt x="2" y="8"/>
                  </a:lnTo>
                  <a:lnTo>
                    <a:pt x="1" y="7"/>
                  </a:lnTo>
                  <a:lnTo>
                    <a:pt x="0" y="5"/>
                  </a:lnTo>
                  <a:lnTo>
                    <a:pt x="0" y="4"/>
                  </a:lnTo>
                  <a:lnTo>
                    <a:pt x="0" y="3"/>
                  </a:lnTo>
                  <a:lnTo>
                    <a:pt x="1" y="1"/>
                  </a:lnTo>
                  <a:lnTo>
                    <a:pt x="1" y="0"/>
                  </a:lnTo>
                  <a:lnTo>
                    <a:pt x="2" y="0"/>
                  </a:lnTo>
                  <a:lnTo>
                    <a:pt x="2"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33" name="Freeform 117"/>
            <p:cNvSpPr>
              <a:spLocks/>
            </p:cNvSpPr>
            <p:nvPr/>
          </p:nvSpPr>
          <p:spPr bwMode="auto">
            <a:xfrm>
              <a:off x="4649" y="2148"/>
              <a:ext cx="46" cy="9"/>
            </a:xfrm>
            <a:custGeom>
              <a:avLst/>
              <a:gdLst>
                <a:gd name="T0" fmla="*/ 44 w 46"/>
                <a:gd name="T1" fmla="*/ 1 h 9"/>
                <a:gd name="T2" fmla="*/ 40 w 46"/>
                <a:gd name="T3" fmla="*/ 1 h 9"/>
                <a:gd name="T4" fmla="*/ 36 w 46"/>
                <a:gd name="T5" fmla="*/ 1 h 9"/>
                <a:gd name="T6" fmla="*/ 34 w 46"/>
                <a:gd name="T7" fmla="*/ 2 h 9"/>
                <a:gd name="T8" fmla="*/ 31 w 46"/>
                <a:gd name="T9" fmla="*/ 2 h 9"/>
                <a:gd name="T10" fmla="*/ 28 w 46"/>
                <a:gd name="T11" fmla="*/ 2 h 9"/>
                <a:gd name="T12" fmla="*/ 25 w 46"/>
                <a:gd name="T13" fmla="*/ 2 h 9"/>
                <a:gd name="T14" fmla="*/ 22 w 46"/>
                <a:gd name="T15" fmla="*/ 3 h 9"/>
                <a:gd name="T16" fmla="*/ 20 w 46"/>
                <a:gd name="T17" fmla="*/ 3 h 9"/>
                <a:gd name="T18" fmla="*/ 17 w 46"/>
                <a:gd name="T19" fmla="*/ 4 h 9"/>
                <a:gd name="T20" fmla="*/ 15 w 46"/>
                <a:gd name="T21" fmla="*/ 4 h 9"/>
                <a:gd name="T22" fmla="*/ 12 w 46"/>
                <a:gd name="T23" fmla="*/ 5 h 9"/>
                <a:gd name="T24" fmla="*/ 11 w 46"/>
                <a:gd name="T25" fmla="*/ 5 h 9"/>
                <a:gd name="T26" fmla="*/ 9 w 46"/>
                <a:gd name="T27" fmla="*/ 6 h 9"/>
                <a:gd name="T28" fmla="*/ 6 w 46"/>
                <a:gd name="T29" fmla="*/ 6 h 9"/>
                <a:gd name="T30" fmla="*/ 4 w 46"/>
                <a:gd name="T31" fmla="*/ 7 h 9"/>
                <a:gd name="T32" fmla="*/ 1 w 46"/>
                <a:gd name="T33" fmla="*/ 8 h 9"/>
                <a:gd name="T34" fmla="*/ 0 w 46"/>
                <a:gd name="T35" fmla="*/ 7 h 9"/>
                <a:gd name="T36" fmla="*/ 3 w 46"/>
                <a:gd name="T37" fmla="*/ 6 h 9"/>
                <a:gd name="T38" fmla="*/ 6 w 46"/>
                <a:gd name="T39" fmla="*/ 5 h 9"/>
                <a:gd name="T40" fmla="*/ 8 w 46"/>
                <a:gd name="T41" fmla="*/ 4 h 9"/>
                <a:gd name="T42" fmla="*/ 11 w 46"/>
                <a:gd name="T43" fmla="*/ 4 h 9"/>
                <a:gd name="T44" fmla="*/ 12 w 46"/>
                <a:gd name="T45" fmla="*/ 4 h 9"/>
                <a:gd name="T46" fmla="*/ 15 w 46"/>
                <a:gd name="T47" fmla="*/ 3 h 9"/>
                <a:gd name="T48" fmla="*/ 17 w 46"/>
                <a:gd name="T49" fmla="*/ 2 h 9"/>
                <a:gd name="T50" fmla="*/ 19 w 46"/>
                <a:gd name="T51" fmla="*/ 2 h 9"/>
                <a:gd name="T52" fmla="*/ 22 w 46"/>
                <a:gd name="T53" fmla="*/ 2 h 9"/>
                <a:gd name="T54" fmla="*/ 24 w 46"/>
                <a:gd name="T55" fmla="*/ 1 h 9"/>
                <a:gd name="T56" fmla="*/ 27 w 46"/>
                <a:gd name="T57" fmla="*/ 1 h 9"/>
                <a:gd name="T58" fmla="*/ 30 w 46"/>
                <a:gd name="T59" fmla="*/ 1 h 9"/>
                <a:gd name="T60" fmla="*/ 33 w 46"/>
                <a:gd name="T61" fmla="*/ 1 h 9"/>
                <a:gd name="T62" fmla="*/ 36 w 46"/>
                <a:gd name="T63" fmla="*/ 0 h 9"/>
                <a:gd name="T64" fmla="*/ 40 w 46"/>
                <a:gd name="T65" fmla="*/ 0 h 9"/>
                <a:gd name="T66" fmla="*/ 44 w 46"/>
                <a:gd name="T67" fmla="*/ 0 h 9"/>
                <a:gd name="T68" fmla="*/ 45 w 46"/>
                <a:gd name="T69" fmla="*/ 0 h 9"/>
                <a:gd name="T70" fmla="*/ 45 w 46"/>
                <a:gd name="T71" fmla="*/ 1 h 9"/>
                <a:gd name="T72" fmla="*/ 44 w 46"/>
                <a:gd name="T73" fmla="*/ 1 h 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9"/>
                <a:gd name="T113" fmla="*/ 46 w 46"/>
                <a:gd name="T114" fmla="*/ 9 h 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9">
                  <a:moveTo>
                    <a:pt x="44" y="1"/>
                  </a:moveTo>
                  <a:lnTo>
                    <a:pt x="40" y="1"/>
                  </a:lnTo>
                  <a:lnTo>
                    <a:pt x="36" y="1"/>
                  </a:lnTo>
                  <a:lnTo>
                    <a:pt x="34" y="2"/>
                  </a:lnTo>
                  <a:lnTo>
                    <a:pt x="31" y="2"/>
                  </a:lnTo>
                  <a:lnTo>
                    <a:pt x="28" y="2"/>
                  </a:lnTo>
                  <a:lnTo>
                    <a:pt x="25" y="2"/>
                  </a:lnTo>
                  <a:lnTo>
                    <a:pt x="22" y="3"/>
                  </a:lnTo>
                  <a:lnTo>
                    <a:pt x="20" y="3"/>
                  </a:lnTo>
                  <a:lnTo>
                    <a:pt x="17" y="4"/>
                  </a:lnTo>
                  <a:lnTo>
                    <a:pt x="15" y="4"/>
                  </a:lnTo>
                  <a:lnTo>
                    <a:pt x="12" y="5"/>
                  </a:lnTo>
                  <a:lnTo>
                    <a:pt x="11" y="5"/>
                  </a:lnTo>
                  <a:lnTo>
                    <a:pt x="9" y="6"/>
                  </a:lnTo>
                  <a:lnTo>
                    <a:pt x="6" y="6"/>
                  </a:lnTo>
                  <a:lnTo>
                    <a:pt x="4" y="7"/>
                  </a:lnTo>
                  <a:lnTo>
                    <a:pt x="1" y="8"/>
                  </a:lnTo>
                  <a:lnTo>
                    <a:pt x="0" y="7"/>
                  </a:lnTo>
                  <a:lnTo>
                    <a:pt x="3" y="6"/>
                  </a:lnTo>
                  <a:lnTo>
                    <a:pt x="6" y="5"/>
                  </a:lnTo>
                  <a:lnTo>
                    <a:pt x="8" y="4"/>
                  </a:lnTo>
                  <a:lnTo>
                    <a:pt x="11" y="4"/>
                  </a:lnTo>
                  <a:lnTo>
                    <a:pt x="12" y="4"/>
                  </a:lnTo>
                  <a:lnTo>
                    <a:pt x="15" y="3"/>
                  </a:lnTo>
                  <a:lnTo>
                    <a:pt x="17" y="2"/>
                  </a:lnTo>
                  <a:lnTo>
                    <a:pt x="19" y="2"/>
                  </a:lnTo>
                  <a:lnTo>
                    <a:pt x="22" y="2"/>
                  </a:lnTo>
                  <a:lnTo>
                    <a:pt x="24" y="1"/>
                  </a:lnTo>
                  <a:lnTo>
                    <a:pt x="27" y="1"/>
                  </a:lnTo>
                  <a:lnTo>
                    <a:pt x="30" y="1"/>
                  </a:lnTo>
                  <a:lnTo>
                    <a:pt x="33" y="1"/>
                  </a:lnTo>
                  <a:lnTo>
                    <a:pt x="36" y="0"/>
                  </a:lnTo>
                  <a:lnTo>
                    <a:pt x="40" y="0"/>
                  </a:lnTo>
                  <a:lnTo>
                    <a:pt x="44" y="0"/>
                  </a:lnTo>
                  <a:lnTo>
                    <a:pt x="45" y="0"/>
                  </a:lnTo>
                  <a:lnTo>
                    <a:pt x="45" y="1"/>
                  </a:lnTo>
                  <a:lnTo>
                    <a:pt x="44"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34" name="Freeform 118"/>
            <p:cNvSpPr>
              <a:spLocks/>
            </p:cNvSpPr>
            <p:nvPr/>
          </p:nvSpPr>
          <p:spPr bwMode="auto">
            <a:xfrm>
              <a:off x="4699" y="2142"/>
              <a:ext cx="57" cy="3"/>
            </a:xfrm>
            <a:custGeom>
              <a:avLst/>
              <a:gdLst>
                <a:gd name="T0" fmla="*/ 55 w 57"/>
                <a:gd name="T1" fmla="*/ 1 h 3"/>
                <a:gd name="T2" fmla="*/ 52 w 57"/>
                <a:gd name="T3" fmla="*/ 1 h 3"/>
                <a:gd name="T4" fmla="*/ 48 w 57"/>
                <a:gd name="T5" fmla="*/ 1 h 3"/>
                <a:gd name="T6" fmla="*/ 45 w 57"/>
                <a:gd name="T7" fmla="*/ 1 h 3"/>
                <a:gd name="T8" fmla="*/ 41 w 57"/>
                <a:gd name="T9" fmla="*/ 1 h 3"/>
                <a:gd name="T10" fmla="*/ 38 w 57"/>
                <a:gd name="T11" fmla="*/ 1 h 3"/>
                <a:gd name="T12" fmla="*/ 34 w 57"/>
                <a:gd name="T13" fmla="*/ 1 h 3"/>
                <a:gd name="T14" fmla="*/ 31 w 57"/>
                <a:gd name="T15" fmla="*/ 1 h 3"/>
                <a:gd name="T16" fmla="*/ 27 w 57"/>
                <a:gd name="T17" fmla="*/ 1 h 3"/>
                <a:gd name="T18" fmla="*/ 24 w 57"/>
                <a:gd name="T19" fmla="*/ 1 h 3"/>
                <a:gd name="T20" fmla="*/ 21 w 57"/>
                <a:gd name="T21" fmla="*/ 2 h 3"/>
                <a:gd name="T22" fmla="*/ 17 w 57"/>
                <a:gd name="T23" fmla="*/ 2 h 3"/>
                <a:gd name="T24" fmla="*/ 14 w 57"/>
                <a:gd name="T25" fmla="*/ 2 h 3"/>
                <a:gd name="T26" fmla="*/ 10 w 57"/>
                <a:gd name="T27" fmla="*/ 2 h 3"/>
                <a:gd name="T28" fmla="*/ 7 w 57"/>
                <a:gd name="T29" fmla="*/ 2 h 3"/>
                <a:gd name="T30" fmla="*/ 3 w 57"/>
                <a:gd name="T31" fmla="*/ 2 h 3"/>
                <a:gd name="T32" fmla="*/ 0 w 57"/>
                <a:gd name="T33" fmla="*/ 2 h 3"/>
                <a:gd name="T34" fmla="*/ 0 w 57"/>
                <a:gd name="T35" fmla="*/ 2 h 3"/>
                <a:gd name="T36" fmla="*/ 3 w 57"/>
                <a:gd name="T37" fmla="*/ 1 h 3"/>
                <a:gd name="T38" fmla="*/ 7 w 57"/>
                <a:gd name="T39" fmla="*/ 1 h 3"/>
                <a:gd name="T40" fmla="*/ 10 w 57"/>
                <a:gd name="T41" fmla="*/ 1 h 3"/>
                <a:gd name="T42" fmla="*/ 14 w 57"/>
                <a:gd name="T43" fmla="*/ 1 h 3"/>
                <a:gd name="T44" fmla="*/ 17 w 57"/>
                <a:gd name="T45" fmla="*/ 1 h 3"/>
                <a:gd name="T46" fmla="*/ 21 w 57"/>
                <a:gd name="T47" fmla="*/ 1 h 3"/>
                <a:gd name="T48" fmla="*/ 24 w 57"/>
                <a:gd name="T49" fmla="*/ 1 h 3"/>
                <a:gd name="T50" fmla="*/ 27 w 57"/>
                <a:gd name="T51" fmla="*/ 1 h 3"/>
                <a:gd name="T52" fmla="*/ 31 w 57"/>
                <a:gd name="T53" fmla="*/ 1 h 3"/>
                <a:gd name="T54" fmla="*/ 34 w 57"/>
                <a:gd name="T55" fmla="*/ 1 h 3"/>
                <a:gd name="T56" fmla="*/ 38 w 57"/>
                <a:gd name="T57" fmla="*/ 1 h 3"/>
                <a:gd name="T58" fmla="*/ 41 w 57"/>
                <a:gd name="T59" fmla="*/ 0 h 3"/>
                <a:gd name="T60" fmla="*/ 45 w 57"/>
                <a:gd name="T61" fmla="*/ 0 h 3"/>
                <a:gd name="T62" fmla="*/ 48 w 57"/>
                <a:gd name="T63" fmla="*/ 0 h 3"/>
                <a:gd name="T64" fmla="*/ 52 w 57"/>
                <a:gd name="T65" fmla="*/ 0 h 3"/>
                <a:gd name="T66" fmla="*/ 55 w 57"/>
                <a:gd name="T67" fmla="*/ 0 h 3"/>
                <a:gd name="T68" fmla="*/ 56 w 57"/>
                <a:gd name="T69" fmla="*/ 0 h 3"/>
                <a:gd name="T70" fmla="*/ 56 w 57"/>
                <a:gd name="T71" fmla="*/ 0 h 3"/>
                <a:gd name="T72" fmla="*/ 56 w 57"/>
                <a:gd name="T73" fmla="*/ 1 h 3"/>
                <a:gd name="T74" fmla="*/ 55 w 57"/>
                <a:gd name="T75" fmla="*/ 1 h 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3"/>
                <a:gd name="T116" fmla="*/ 57 w 57"/>
                <a:gd name="T117" fmla="*/ 3 h 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3">
                  <a:moveTo>
                    <a:pt x="55" y="1"/>
                  </a:moveTo>
                  <a:lnTo>
                    <a:pt x="52" y="1"/>
                  </a:lnTo>
                  <a:lnTo>
                    <a:pt x="48" y="1"/>
                  </a:lnTo>
                  <a:lnTo>
                    <a:pt x="45" y="1"/>
                  </a:lnTo>
                  <a:lnTo>
                    <a:pt x="41" y="1"/>
                  </a:lnTo>
                  <a:lnTo>
                    <a:pt x="38" y="1"/>
                  </a:lnTo>
                  <a:lnTo>
                    <a:pt x="34" y="1"/>
                  </a:lnTo>
                  <a:lnTo>
                    <a:pt x="31" y="1"/>
                  </a:lnTo>
                  <a:lnTo>
                    <a:pt x="27" y="1"/>
                  </a:lnTo>
                  <a:lnTo>
                    <a:pt x="24" y="1"/>
                  </a:lnTo>
                  <a:lnTo>
                    <a:pt x="21" y="2"/>
                  </a:lnTo>
                  <a:lnTo>
                    <a:pt x="17" y="2"/>
                  </a:lnTo>
                  <a:lnTo>
                    <a:pt x="14" y="2"/>
                  </a:lnTo>
                  <a:lnTo>
                    <a:pt x="10" y="2"/>
                  </a:lnTo>
                  <a:lnTo>
                    <a:pt x="7" y="2"/>
                  </a:lnTo>
                  <a:lnTo>
                    <a:pt x="3" y="2"/>
                  </a:lnTo>
                  <a:lnTo>
                    <a:pt x="0" y="2"/>
                  </a:lnTo>
                  <a:lnTo>
                    <a:pt x="3" y="1"/>
                  </a:lnTo>
                  <a:lnTo>
                    <a:pt x="7" y="1"/>
                  </a:lnTo>
                  <a:lnTo>
                    <a:pt x="10" y="1"/>
                  </a:lnTo>
                  <a:lnTo>
                    <a:pt x="14" y="1"/>
                  </a:lnTo>
                  <a:lnTo>
                    <a:pt x="17" y="1"/>
                  </a:lnTo>
                  <a:lnTo>
                    <a:pt x="21" y="1"/>
                  </a:lnTo>
                  <a:lnTo>
                    <a:pt x="24" y="1"/>
                  </a:lnTo>
                  <a:lnTo>
                    <a:pt x="27" y="1"/>
                  </a:lnTo>
                  <a:lnTo>
                    <a:pt x="31" y="1"/>
                  </a:lnTo>
                  <a:lnTo>
                    <a:pt x="34" y="1"/>
                  </a:lnTo>
                  <a:lnTo>
                    <a:pt x="38" y="1"/>
                  </a:lnTo>
                  <a:lnTo>
                    <a:pt x="41" y="0"/>
                  </a:lnTo>
                  <a:lnTo>
                    <a:pt x="45" y="0"/>
                  </a:lnTo>
                  <a:lnTo>
                    <a:pt x="48" y="0"/>
                  </a:lnTo>
                  <a:lnTo>
                    <a:pt x="52" y="0"/>
                  </a:lnTo>
                  <a:lnTo>
                    <a:pt x="55" y="0"/>
                  </a:lnTo>
                  <a:lnTo>
                    <a:pt x="56" y="0"/>
                  </a:lnTo>
                  <a:lnTo>
                    <a:pt x="56" y="1"/>
                  </a:lnTo>
                  <a:lnTo>
                    <a:pt x="55"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35" name="Freeform 119"/>
            <p:cNvSpPr>
              <a:spLocks/>
            </p:cNvSpPr>
            <p:nvPr/>
          </p:nvSpPr>
          <p:spPr bwMode="auto">
            <a:xfrm>
              <a:off x="4760" y="2138"/>
              <a:ext cx="63" cy="5"/>
            </a:xfrm>
            <a:custGeom>
              <a:avLst/>
              <a:gdLst>
                <a:gd name="T0" fmla="*/ 61 w 63"/>
                <a:gd name="T1" fmla="*/ 4 h 5"/>
                <a:gd name="T2" fmla="*/ 62 w 63"/>
                <a:gd name="T3" fmla="*/ 4 h 5"/>
                <a:gd name="T4" fmla="*/ 58 w 63"/>
                <a:gd name="T5" fmla="*/ 4 h 5"/>
                <a:gd name="T6" fmla="*/ 54 w 63"/>
                <a:gd name="T7" fmla="*/ 4 h 5"/>
                <a:gd name="T8" fmla="*/ 51 w 63"/>
                <a:gd name="T9" fmla="*/ 4 h 5"/>
                <a:gd name="T10" fmla="*/ 47 w 63"/>
                <a:gd name="T11" fmla="*/ 4 h 5"/>
                <a:gd name="T12" fmla="*/ 43 w 63"/>
                <a:gd name="T13" fmla="*/ 4 h 5"/>
                <a:gd name="T14" fmla="*/ 39 w 63"/>
                <a:gd name="T15" fmla="*/ 4 h 5"/>
                <a:gd name="T16" fmla="*/ 35 w 63"/>
                <a:gd name="T17" fmla="*/ 4 h 5"/>
                <a:gd name="T18" fmla="*/ 32 w 63"/>
                <a:gd name="T19" fmla="*/ 4 h 5"/>
                <a:gd name="T20" fmla="*/ 28 w 63"/>
                <a:gd name="T21" fmla="*/ 4 h 5"/>
                <a:gd name="T22" fmla="*/ 24 w 63"/>
                <a:gd name="T23" fmla="*/ 4 h 5"/>
                <a:gd name="T24" fmla="*/ 20 w 63"/>
                <a:gd name="T25" fmla="*/ 4 h 5"/>
                <a:gd name="T26" fmla="*/ 16 w 63"/>
                <a:gd name="T27" fmla="*/ 4 h 5"/>
                <a:gd name="T28" fmla="*/ 12 w 63"/>
                <a:gd name="T29" fmla="*/ 4 h 5"/>
                <a:gd name="T30" fmla="*/ 8 w 63"/>
                <a:gd name="T31" fmla="*/ 4 h 5"/>
                <a:gd name="T32" fmla="*/ 4 w 63"/>
                <a:gd name="T33" fmla="*/ 4 h 5"/>
                <a:gd name="T34" fmla="*/ 0 w 63"/>
                <a:gd name="T35" fmla="*/ 4 h 5"/>
                <a:gd name="T36" fmla="*/ 0 w 63"/>
                <a:gd name="T37" fmla="*/ 0 h 5"/>
                <a:gd name="T38" fmla="*/ 4 w 63"/>
                <a:gd name="T39" fmla="*/ 0 h 5"/>
                <a:gd name="T40" fmla="*/ 8 w 63"/>
                <a:gd name="T41" fmla="*/ 0 h 5"/>
                <a:gd name="T42" fmla="*/ 12 w 63"/>
                <a:gd name="T43" fmla="*/ 0 h 5"/>
                <a:gd name="T44" fmla="*/ 16 w 63"/>
                <a:gd name="T45" fmla="*/ 0 h 5"/>
                <a:gd name="T46" fmla="*/ 20 w 63"/>
                <a:gd name="T47" fmla="*/ 0 h 5"/>
                <a:gd name="T48" fmla="*/ 24 w 63"/>
                <a:gd name="T49" fmla="*/ 0 h 5"/>
                <a:gd name="T50" fmla="*/ 28 w 63"/>
                <a:gd name="T51" fmla="*/ 0 h 5"/>
                <a:gd name="T52" fmla="*/ 32 w 63"/>
                <a:gd name="T53" fmla="*/ 0 h 5"/>
                <a:gd name="T54" fmla="*/ 35 w 63"/>
                <a:gd name="T55" fmla="*/ 0 h 5"/>
                <a:gd name="T56" fmla="*/ 39 w 63"/>
                <a:gd name="T57" fmla="*/ 0 h 5"/>
                <a:gd name="T58" fmla="*/ 43 w 63"/>
                <a:gd name="T59" fmla="*/ 0 h 5"/>
                <a:gd name="T60" fmla="*/ 47 w 63"/>
                <a:gd name="T61" fmla="*/ 0 h 5"/>
                <a:gd name="T62" fmla="*/ 51 w 63"/>
                <a:gd name="T63" fmla="*/ 0 h 5"/>
                <a:gd name="T64" fmla="*/ 54 w 63"/>
                <a:gd name="T65" fmla="*/ 0 h 5"/>
                <a:gd name="T66" fmla="*/ 58 w 63"/>
                <a:gd name="T67" fmla="*/ 0 h 5"/>
                <a:gd name="T68" fmla="*/ 62 w 63"/>
                <a:gd name="T69" fmla="*/ 0 h 5"/>
                <a:gd name="T70" fmla="*/ 62 w 63"/>
                <a:gd name="T71" fmla="*/ 2 h 5"/>
                <a:gd name="T72" fmla="*/ 62 w 63"/>
                <a:gd name="T73" fmla="*/ 4 h 5"/>
                <a:gd name="T74" fmla="*/ 61 w 63"/>
                <a:gd name="T75" fmla="*/ 4 h 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5"/>
                <a:gd name="T116" fmla="*/ 63 w 63"/>
                <a:gd name="T117" fmla="*/ 5 h 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5">
                  <a:moveTo>
                    <a:pt x="61" y="4"/>
                  </a:moveTo>
                  <a:lnTo>
                    <a:pt x="62" y="4"/>
                  </a:lnTo>
                  <a:lnTo>
                    <a:pt x="58" y="4"/>
                  </a:lnTo>
                  <a:lnTo>
                    <a:pt x="54" y="4"/>
                  </a:lnTo>
                  <a:lnTo>
                    <a:pt x="51" y="4"/>
                  </a:lnTo>
                  <a:lnTo>
                    <a:pt x="47" y="4"/>
                  </a:lnTo>
                  <a:lnTo>
                    <a:pt x="43" y="4"/>
                  </a:lnTo>
                  <a:lnTo>
                    <a:pt x="39" y="4"/>
                  </a:lnTo>
                  <a:lnTo>
                    <a:pt x="35" y="4"/>
                  </a:lnTo>
                  <a:lnTo>
                    <a:pt x="32" y="4"/>
                  </a:lnTo>
                  <a:lnTo>
                    <a:pt x="28" y="4"/>
                  </a:lnTo>
                  <a:lnTo>
                    <a:pt x="24" y="4"/>
                  </a:lnTo>
                  <a:lnTo>
                    <a:pt x="20" y="4"/>
                  </a:lnTo>
                  <a:lnTo>
                    <a:pt x="16" y="4"/>
                  </a:lnTo>
                  <a:lnTo>
                    <a:pt x="12" y="4"/>
                  </a:lnTo>
                  <a:lnTo>
                    <a:pt x="8" y="4"/>
                  </a:lnTo>
                  <a:lnTo>
                    <a:pt x="4" y="4"/>
                  </a:lnTo>
                  <a:lnTo>
                    <a:pt x="0" y="4"/>
                  </a:lnTo>
                  <a:lnTo>
                    <a:pt x="0" y="0"/>
                  </a:lnTo>
                  <a:lnTo>
                    <a:pt x="4" y="0"/>
                  </a:lnTo>
                  <a:lnTo>
                    <a:pt x="8" y="0"/>
                  </a:lnTo>
                  <a:lnTo>
                    <a:pt x="12" y="0"/>
                  </a:lnTo>
                  <a:lnTo>
                    <a:pt x="16" y="0"/>
                  </a:lnTo>
                  <a:lnTo>
                    <a:pt x="20" y="0"/>
                  </a:lnTo>
                  <a:lnTo>
                    <a:pt x="24" y="0"/>
                  </a:lnTo>
                  <a:lnTo>
                    <a:pt x="28" y="0"/>
                  </a:lnTo>
                  <a:lnTo>
                    <a:pt x="32" y="0"/>
                  </a:lnTo>
                  <a:lnTo>
                    <a:pt x="35" y="0"/>
                  </a:lnTo>
                  <a:lnTo>
                    <a:pt x="39" y="0"/>
                  </a:lnTo>
                  <a:lnTo>
                    <a:pt x="43" y="0"/>
                  </a:lnTo>
                  <a:lnTo>
                    <a:pt x="47" y="0"/>
                  </a:lnTo>
                  <a:lnTo>
                    <a:pt x="51" y="0"/>
                  </a:lnTo>
                  <a:lnTo>
                    <a:pt x="54" y="0"/>
                  </a:lnTo>
                  <a:lnTo>
                    <a:pt x="58" y="0"/>
                  </a:lnTo>
                  <a:lnTo>
                    <a:pt x="62" y="0"/>
                  </a:lnTo>
                  <a:lnTo>
                    <a:pt x="62" y="2"/>
                  </a:lnTo>
                  <a:lnTo>
                    <a:pt x="62" y="4"/>
                  </a:lnTo>
                  <a:lnTo>
                    <a:pt x="61" y="4"/>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36" name="Freeform 120"/>
            <p:cNvSpPr>
              <a:spLocks/>
            </p:cNvSpPr>
            <p:nvPr/>
          </p:nvSpPr>
          <p:spPr bwMode="auto">
            <a:xfrm>
              <a:off x="4828" y="2142"/>
              <a:ext cx="45" cy="7"/>
            </a:xfrm>
            <a:custGeom>
              <a:avLst/>
              <a:gdLst>
                <a:gd name="T0" fmla="*/ 43 w 45"/>
                <a:gd name="T1" fmla="*/ 6 h 7"/>
                <a:gd name="T2" fmla="*/ 43 w 45"/>
                <a:gd name="T3" fmla="*/ 6 h 7"/>
                <a:gd name="T4" fmla="*/ 41 w 45"/>
                <a:gd name="T5" fmla="*/ 6 h 7"/>
                <a:gd name="T6" fmla="*/ 38 w 45"/>
                <a:gd name="T7" fmla="*/ 6 h 7"/>
                <a:gd name="T8" fmla="*/ 35 w 45"/>
                <a:gd name="T9" fmla="*/ 5 h 7"/>
                <a:gd name="T10" fmla="*/ 33 w 45"/>
                <a:gd name="T11" fmla="*/ 5 h 7"/>
                <a:gd name="T12" fmla="*/ 31 w 45"/>
                <a:gd name="T13" fmla="*/ 5 h 7"/>
                <a:gd name="T14" fmla="*/ 29 w 45"/>
                <a:gd name="T15" fmla="*/ 4 h 7"/>
                <a:gd name="T16" fmla="*/ 26 w 45"/>
                <a:gd name="T17" fmla="*/ 4 h 7"/>
                <a:gd name="T18" fmla="*/ 24 w 45"/>
                <a:gd name="T19" fmla="*/ 4 h 7"/>
                <a:gd name="T20" fmla="*/ 21 w 45"/>
                <a:gd name="T21" fmla="*/ 4 h 7"/>
                <a:gd name="T22" fmla="*/ 18 w 45"/>
                <a:gd name="T23" fmla="*/ 3 h 7"/>
                <a:gd name="T24" fmla="*/ 15 w 45"/>
                <a:gd name="T25" fmla="*/ 3 h 7"/>
                <a:gd name="T26" fmla="*/ 12 w 45"/>
                <a:gd name="T27" fmla="*/ 3 h 7"/>
                <a:gd name="T28" fmla="*/ 10 w 45"/>
                <a:gd name="T29" fmla="*/ 2 h 7"/>
                <a:gd name="T30" fmla="*/ 7 w 45"/>
                <a:gd name="T31" fmla="*/ 2 h 7"/>
                <a:gd name="T32" fmla="*/ 4 w 45"/>
                <a:gd name="T33" fmla="*/ 2 h 7"/>
                <a:gd name="T34" fmla="*/ 0 w 45"/>
                <a:gd name="T35" fmla="*/ 1 h 7"/>
                <a:gd name="T36" fmla="*/ 1 w 45"/>
                <a:gd name="T37" fmla="*/ 0 h 7"/>
                <a:gd name="T38" fmla="*/ 4 w 45"/>
                <a:gd name="T39" fmla="*/ 1 h 7"/>
                <a:gd name="T40" fmla="*/ 8 w 45"/>
                <a:gd name="T41" fmla="*/ 1 h 7"/>
                <a:gd name="T42" fmla="*/ 11 w 45"/>
                <a:gd name="T43" fmla="*/ 1 h 7"/>
                <a:gd name="T44" fmla="*/ 13 w 45"/>
                <a:gd name="T45" fmla="*/ 2 h 7"/>
                <a:gd name="T46" fmla="*/ 16 w 45"/>
                <a:gd name="T47" fmla="*/ 2 h 7"/>
                <a:gd name="T48" fmla="*/ 18 w 45"/>
                <a:gd name="T49" fmla="*/ 2 h 7"/>
                <a:gd name="T50" fmla="*/ 21 w 45"/>
                <a:gd name="T51" fmla="*/ 3 h 7"/>
                <a:gd name="T52" fmla="*/ 24 w 45"/>
                <a:gd name="T53" fmla="*/ 3 h 7"/>
                <a:gd name="T54" fmla="*/ 27 w 45"/>
                <a:gd name="T55" fmla="*/ 3 h 7"/>
                <a:gd name="T56" fmla="*/ 29 w 45"/>
                <a:gd name="T57" fmla="*/ 3 h 7"/>
                <a:gd name="T58" fmla="*/ 32 w 45"/>
                <a:gd name="T59" fmla="*/ 4 h 7"/>
                <a:gd name="T60" fmla="*/ 33 w 45"/>
                <a:gd name="T61" fmla="*/ 4 h 7"/>
                <a:gd name="T62" fmla="*/ 36 w 45"/>
                <a:gd name="T63" fmla="*/ 4 h 7"/>
                <a:gd name="T64" fmla="*/ 38 w 45"/>
                <a:gd name="T65" fmla="*/ 5 h 7"/>
                <a:gd name="T66" fmla="*/ 41 w 45"/>
                <a:gd name="T67" fmla="*/ 5 h 7"/>
                <a:gd name="T68" fmla="*/ 44 w 45"/>
                <a:gd name="T69" fmla="*/ 5 h 7"/>
                <a:gd name="T70" fmla="*/ 44 w 45"/>
                <a:gd name="T71" fmla="*/ 6 h 7"/>
                <a:gd name="T72" fmla="*/ 44 w 45"/>
                <a:gd name="T73" fmla="*/ 5 h 7"/>
                <a:gd name="T74" fmla="*/ 44 w 45"/>
                <a:gd name="T75" fmla="*/ 6 h 7"/>
                <a:gd name="T76" fmla="*/ 44 w 45"/>
                <a:gd name="T77" fmla="*/ 6 h 7"/>
                <a:gd name="T78" fmla="*/ 43 w 45"/>
                <a:gd name="T79" fmla="*/ 6 h 7"/>
                <a:gd name="T80" fmla="*/ 43 w 45"/>
                <a:gd name="T81" fmla="*/ 6 h 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5"/>
                <a:gd name="T124" fmla="*/ 0 h 7"/>
                <a:gd name="T125" fmla="*/ 45 w 45"/>
                <a:gd name="T126" fmla="*/ 7 h 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5" h="7">
                  <a:moveTo>
                    <a:pt x="43" y="6"/>
                  </a:moveTo>
                  <a:lnTo>
                    <a:pt x="43" y="6"/>
                  </a:lnTo>
                  <a:lnTo>
                    <a:pt x="41" y="6"/>
                  </a:lnTo>
                  <a:lnTo>
                    <a:pt x="38" y="6"/>
                  </a:lnTo>
                  <a:lnTo>
                    <a:pt x="35" y="5"/>
                  </a:lnTo>
                  <a:lnTo>
                    <a:pt x="33" y="5"/>
                  </a:lnTo>
                  <a:lnTo>
                    <a:pt x="31" y="5"/>
                  </a:lnTo>
                  <a:lnTo>
                    <a:pt x="29" y="4"/>
                  </a:lnTo>
                  <a:lnTo>
                    <a:pt x="26" y="4"/>
                  </a:lnTo>
                  <a:lnTo>
                    <a:pt x="24" y="4"/>
                  </a:lnTo>
                  <a:lnTo>
                    <a:pt x="21" y="4"/>
                  </a:lnTo>
                  <a:lnTo>
                    <a:pt x="18" y="3"/>
                  </a:lnTo>
                  <a:lnTo>
                    <a:pt x="15" y="3"/>
                  </a:lnTo>
                  <a:lnTo>
                    <a:pt x="12" y="3"/>
                  </a:lnTo>
                  <a:lnTo>
                    <a:pt x="10" y="2"/>
                  </a:lnTo>
                  <a:lnTo>
                    <a:pt x="7" y="2"/>
                  </a:lnTo>
                  <a:lnTo>
                    <a:pt x="4" y="2"/>
                  </a:lnTo>
                  <a:lnTo>
                    <a:pt x="0" y="1"/>
                  </a:lnTo>
                  <a:lnTo>
                    <a:pt x="1" y="0"/>
                  </a:lnTo>
                  <a:lnTo>
                    <a:pt x="4" y="1"/>
                  </a:lnTo>
                  <a:lnTo>
                    <a:pt x="8" y="1"/>
                  </a:lnTo>
                  <a:lnTo>
                    <a:pt x="11" y="1"/>
                  </a:lnTo>
                  <a:lnTo>
                    <a:pt x="13" y="2"/>
                  </a:lnTo>
                  <a:lnTo>
                    <a:pt x="16" y="2"/>
                  </a:lnTo>
                  <a:lnTo>
                    <a:pt x="18" y="2"/>
                  </a:lnTo>
                  <a:lnTo>
                    <a:pt x="21" y="3"/>
                  </a:lnTo>
                  <a:lnTo>
                    <a:pt x="24" y="3"/>
                  </a:lnTo>
                  <a:lnTo>
                    <a:pt x="27" y="3"/>
                  </a:lnTo>
                  <a:lnTo>
                    <a:pt x="29" y="3"/>
                  </a:lnTo>
                  <a:lnTo>
                    <a:pt x="32" y="4"/>
                  </a:lnTo>
                  <a:lnTo>
                    <a:pt x="33" y="4"/>
                  </a:lnTo>
                  <a:lnTo>
                    <a:pt x="36" y="4"/>
                  </a:lnTo>
                  <a:lnTo>
                    <a:pt x="38" y="5"/>
                  </a:lnTo>
                  <a:lnTo>
                    <a:pt x="41" y="5"/>
                  </a:lnTo>
                  <a:lnTo>
                    <a:pt x="44" y="5"/>
                  </a:lnTo>
                  <a:lnTo>
                    <a:pt x="44" y="6"/>
                  </a:lnTo>
                  <a:lnTo>
                    <a:pt x="44" y="5"/>
                  </a:lnTo>
                  <a:lnTo>
                    <a:pt x="44" y="6"/>
                  </a:lnTo>
                  <a:lnTo>
                    <a:pt x="43" y="6"/>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37" name="Freeform 121"/>
            <p:cNvSpPr>
              <a:spLocks/>
            </p:cNvSpPr>
            <p:nvPr/>
          </p:nvSpPr>
          <p:spPr bwMode="auto">
            <a:xfrm>
              <a:off x="4871" y="2153"/>
              <a:ext cx="2" cy="61"/>
            </a:xfrm>
            <a:custGeom>
              <a:avLst/>
              <a:gdLst>
                <a:gd name="T0" fmla="*/ 0 w 2"/>
                <a:gd name="T1" fmla="*/ 58 h 61"/>
                <a:gd name="T2" fmla="*/ 0 w 2"/>
                <a:gd name="T3" fmla="*/ 59 h 61"/>
                <a:gd name="T4" fmla="*/ 0 w 2"/>
                <a:gd name="T5" fmla="*/ 55 h 61"/>
                <a:gd name="T6" fmla="*/ 0 w 2"/>
                <a:gd name="T7" fmla="*/ 51 h 61"/>
                <a:gd name="T8" fmla="*/ 0 w 2"/>
                <a:gd name="T9" fmla="*/ 48 h 61"/>
                <a:gd name="T10" fmla="*/ 0 w 2"/>
                <a:gd name="T11" fmla="*/ 44 h 61"/>
                <a:gd name="T12" fmla="*/ 0 w 2"/>
                <a:gd name="T13" fmla="*/ 40 h 61"/>
                <a:gd name="T14" fmla="*/ 0 w 2"/>
                <a:gd name="T15" fmla="*/ 37 h 61"/>
                <a:gd name="T16" fmla="*/ 0 w 2"/>
                <a:gd name="T17" fmla="*/ 33 h 61"/>
                <a:gd name="T18" fmla="*/ 0 w 2"/>
                <a:gd name="T19" fmla="*/ 30 h 61"/>
                <a:gd name="T20" fmla="*/ 0 w 2"/>
                <a:gd name="T21" fmla="*/ 26 h 61"/>
                <a:gd name="T22" fmla="*/ 0 w 2"/>
                <a:gd name="T23" fmla="*/ 22 h 61"/>
                <a:gd name="T24" fmla="*/ 0 w 2"/>
                <a:gd name="T25" fmla="*/ 18 h 61"/>
                <a:gd name="T26" fmla="*/ 0 w 2"/>
                <a:gd name="T27" fmla="*/ 15 h 61"/>
                <a:gd name="T28" fmla="*/ 0 w 2"/>
                <a:gd name="T29" fmla="*/ 11 h 61"/>
                <a:gd name="T30" fmla="*/ 1 w 2"/>
                <a:gd name="T31" fmla="*/ 8 h 61"/>
                <a:gd name="T32" fmla="*/ 1 w 2"/>
                <a:gd name="T33" fmla="*/ 4 h 61"/>
                <a:gd name="T34" fmla="*/ 1 w 2"/>
                <a:gd name="T35" fmla="*/ 0 h 61"/>
                <a:gd name="T36" fmla="*/ 1 w 2"/>
                <a:gd name="T37" fmla="*/ 0 h 61"/>
                <a:gd name="T38" fmla="*/ 1 w 2"/>
                <a:gd name="T39" fmla="*/ 5 h 61"/>
                <a:gd name="T40" fmla="*/ 1 w 2"/>
                <a:gd name="T41" fmla="*/ 9 h 61"/>
                <a:gd name="T42" fmla="*/ 1 w 2"/>
                <a:gd name="T43" fmla="*/ 11 h 61"/>
                <a:gd name="T44" fmla="*/ 1 w 2"/>
                <a:gd name="T45" fmla="*/ 15 h 61"/>
                <a:gd name="T46" fmla="*/ 1 w 2"/>
                <a:gd name="T47" fmla="*/ 19 h 61"/>
                <a:gd name="T48" fmla="*/ 0 w 2"/>
                <a:gd name="T49" fmla="*/ 23 h 61"/>
                <a:gd name="T50" fmla="*/ 0 w 2"/>
                <a:gd name="T51" fmla="*/ 26 h 61"/>
                <a:gd name="T52" fmla="*/ 0 w 2"/>
                <a:gd name="T53" fmla="*/ 30 h 61"/>
                <a:gd name="T54" fmla="*/ 0 w 2"/>
                <a:gd name="T55" fmla="*/ 33 h 61"/>
                <a:gd name="T56" fmla="*/ 0 w 2"/>
                <a:gd name="T57" fmla="*/ 37 h 61"/>
                <a:gd name="T58" fmla="*/ 0 w 2"/>
                <a:gd name="T59" fmla="*/ 40 h 61"/>
                <a:gd name="T60" fmla="*/ 0 w 2"/>
                <a:gd name="T61" fmla="*/ 44 h 61"/>
                <a:gd name="T62" fmla="*/ 0 w 2"/>
                <a:gd name="T63" fmla="*/ 48 h 61"/>
                <a:gd name="T64" fmla="*/ 0 w 2"/>
                <a:gd name="T65" fmla="*/ 51 h 61"/>
                <a:gd name="T66" fmla="*/ 0 w 2"/>
                <a:gd name="T67" fmla="*/ 54 h 61"/>
                <a:gd name="T68" fmla="*/ 1 w 2"/>
                <a:gd name="T69" fmla="*/ 58 h 61"/>
                <a:gd name="T70" fmla="*/ 0 w 2"/>
                <a:gd name="T71" fmla="*/ 60 h 61"/>
                <a:gd name="T72" fmla="*/ 1 w 2"/>
                <a:gd name="T73" fmla="*/ 58 h 61"/>
                <a:gd name="T74" fmla="*/ 1 w 2"/>
                <a:gd name="T75" fmla="*/ 59 h 61"/>
                <a:gd name="T76" fmla="*/ 0 w 2"/>
                <a:gd name="T77" fmla="*/ 60 h 61"/>
                <a:gd name="T78" fmla="*/ 0 w 2"/>
                <a:gd name="T79" fmla="*/ 59 h 61"/>
                <a:gd name="T80" fmla="*/ 0 w 2"/>
                <a:gd name="T81" fmla="*/ 58 h 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
                <a:gd name="T124" fmla="*/ 0 h 61"/>
                <a:gd name="T125" fmla="*/ 2 w 2"/>
                <a:gd name="T126" fmla="*/ 61 h 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 h="61">
                  <a:moveTo>
                    <a:pt x="0" y="58"/>
                  </a:moveTo>
                  <a:lnTo>
                    <a:pt x="0" y="59"/>
                  </a:lnTo>
                  <a:lnTo>
                    <a:pt x="0" y="55"/>
                  </a:lnTo>
                  <a:lnTo>
                    <a:pt x="0" y="51"/>
                  </a:lnTo>
                  <a:lnTo>
                    <a:pt x="0" y="48"/>
                  </a:lnTo>
                  <a:lnTo>
                    <a:pt x="0" y="44"/>
                  </a:lnTo>
                  <a:lnTo>
                    <a:pt x="0" y="40"/>
                  </a:lnTo>
                  <a:lnTo>
                    <a:pt x="0" y="37"/>
                  </a:lnTo>
                  <a:lnTo>
                    <a:pt x="0" y="33"/>
                  </a:lnTo>
                  <a:lnTo>
                    <a:pt x="0" y="30"/>
                  </a:lnTo>
                  <a:lnTo>
                    <a:pt x="0" y="26"/>
                  </a:lnTo>
                  <a:lnTo>
                    <a:pt x="0" y="22"/>
                  </a:lnTo>
                  <a:lnTo>
                    <a:pt x="0" y="18"/>
                  </a:lnTo>
                  <a:lnTo>
                    <a:pt x="0" y="15"/>
                  </a:lnTo>
                  <a:lnTo>
                    <a:pt x="0" y="11"/>
                  </a:lnTo>
                  <a:lnTo>
                    <a:pt x="1" y="8"/>
                  </a:lnTo>
                  <a:lnTo>
                    <a:pt x="1" y="4"/>
                  </a:lnTo>
                  <a:lnTo>
                    <a:pt x="1" y="0"/>
                  </a:lnTo>
                  <a:lnTo>
                    <a:pt x="1" y="5"/>
                  </a:lnTo>
                  <a:lnTo>
                    <a:pt x="1" y="9"/>
                  </a:lnTo>
                  <a:lnTo>
                    <a:pt x="1" y="11"/>
                  </a:lnTo>
                  <a:lnTo>
                    <a:pt x="1" y="15"/>
                  </a:lnTo>
                  <a:lnTo>
                    <a:pt x="1" y="19"/>
                  </a:lnTo>
                  <a:lnTo>
                    <a:pt x="0" y="23"/>
                  </a:lnTo>
                  <a:lnTo>
                    <a:pt x="0" y="26"/>
                  </a:lnTo>
                  <a:lnTo>
                    <a:pt x="0" y="30"/>
                  </a:lnTo>
                  <a:lnTo>
                    <a:pt x="0" y="33"/>
                  </a:lnTo>
                  <a:lnTo>
                    <a:pt x="0" y="37"/>
                  </a:lnTo>
                  <a:lnTo>
                    <a:pt x="0" y="40"/>
                  </a:lnTo>
                  <a:lnTo>
                    <a:pt x="0" y="44"/>
                  </a:lnTo>
                  <a:lnTo>
                    <a:pt x="0" y="48"/>
                  </a:lnTo>
                  <a:lnTo>
                    <a:pt x="0" y="51"/>
                  </a:lnTo>
                  <a:lnTo>
                    <a:pt x="0" y="54"/>
                  </a:lnTo>
                  <a:lnTo>
                    <a:pt x="1" y="58"/>
                  </a:lnTo>
                  <a:lnTo>
                    <a:pt x="0" y="60"/>
                  </a:lnTo>
                  <a:lnTo>
                    <a:pt x="1" y="58"/>
                  </a:lnTo>
                  <a:lnTo>
                    <a:pt x="1" y="59"/>
                  </a:lnTo>
                  <a:lnTo>
                    <a:pt x="0" y="60"/>
                  </a:lnTo>
                  <a:lnTo>
                    <a:pt x="0" y="59"/>
                  </a:lnTo>
                  <a:lnTo>
                    <a:pt x="0" y="58"/>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38" name="Freeform 122"/>
            <p:cNvSpPr>
              <a:spLocks/>
            </p:cNvSpPr>
            <p:nvPr/>
          </p:nvSpPr>
          <p:spPr bwMode="auto">
            <a:xfrm>
              <a:off x="4818" y="3120"/>
              <a:ext cx="262" cy="433"/>
            </a:xfrm>
            <a:custGeom>
              <a:avLst/>
              <a:gdLst>
                <a:gd name="T0" fmla="*/ 0 w 262"/>
                <a:gd name="T1" fmla="*/ 432 h 433"/>
                <a:gd name="T2" fmla="*/ 17 w 262"/>
                <a:gd name="T3" fmla="*/ 430 h 433"/>
                <a:gd name="T4" fmla="*/ 33 w 262"/>
                <a:gd name="T5" fmla="*/ 427 h 433"/>
                <a:gd name="T6" fmla="*/ 50 w 262"/>
                <a:gd name="T7" fmla="*/ 424 h 433"/>
                <a:gd name="T8" fmla="*/ 63 w 262"/>
                <a:gd name="T9" fmla="*/ 419 h 433"/>
                <a:gd name="T10" fmla="*/ 79 w 262"/>
                <a:gd name="T11" fmla="*/ 408 h 433"/>
                <a:gd name="T12" fmla="*/ 95 w 262"/>
                <a:gd name="T13" fmla="*/ 396 h 433"/>
                <a:gd name="T14" fmla="*/ 127 w 262"/>
                <a:gd name="T15" fmla="*/ 366 h 433"/>
                <a:gd name="T16" fmla="*/ 160 w 262"/>
                <a:gd name="T17" fmla="*/ 335 h 433"/>
                <a:gd name="T18" fmla="*/ 176 w 262"/>
                <a:gd name="T19" fmla="*/ 320 h 433"/>
                <a:gd name="T20" fmla="*/ 192 w 262"/>
                <a:gd name="T21" fmla="*/ 309 h 433"/>
                <a:gd name="T22" fmla="*/ 194 w 262"/>
                <a:gd name="T23" fmla="*/ 267 h 433"/>
                <a:gd name="T24" fmla="*/ 200 w 262"/>
                <a:gd name="T25" fmla="*/ 229 h 433"/>
                <a:gd name="T26" fmla="*/ 217 w 262"/>
                <a:gd name="T27" fmla="*/ 155 h 433"/>
                <a:gd name="T28" fmla="*/ 228 w 262"/>
                <a:gd name="T29" fmla="*/ 119 h 433"/>
                <a:gd name="T30" fmla="*/ 243 w 262"/>
                <a:gd name="T31" fmla="*/ 80 h 433"/>
                <a:gd name="T32" fmla="*/ 256 w 262"/>
                <a:gd name="T33" fmla="*/ 41 h 433"/>
                <a:gd name="T34" fmla="*/ 259 w 262"/>
                <a:gd name="T35" fmla="*/ 25 h 433"/>
                <a:gd name="T36" fmla="*/ 260 w 262"/>
                <a:gd name="T37" fmla="*/ 18 h 433"/>
                <a:gd name="T38" fmla="*/ 261 w 262"/>
                <a:gd name="T39" fmla="*/ 11 h 433"/>
                <a:gd name="T40" fmla="*/ 230 w 262"/>
                <a:gd name="T41" fmla="*/ 9 h 433"/>
                <a:gd name="T42" fmla="*/ 203 w 262"/>
                <a:gd name="T43" fmla="*/ 7 h 433"/>
                <a:gd name="T44" fmla="*/ 159 w 262"/>
                <a:gd name="T45" fmla="*/ 0 h 433"/>
                <a:gd name="T46" fmla="*/ 164 w 262"/>
                <a:gd name="T47" fmla="*/ 7 h 433"/>
                <a:gd name="T48" fmla="*/ 170 w 262"/>
                <a:gd name="T49" fmla="*/ 14 h 433"/>
                <a:gd name="T50" fmla="*/ 183 w 262"/>
                <a:gd name="T51" fmla="*/ 24 h 433"/>
                <a:gd name="T52" fmla="*/ 184 w 262"/>
                <a:gd name="T53" fmla="*/ 75 h 433"/>
                <a:gd name="T54" fmla="*/ 188 w 262"/>
                <a:gd name="T55" fmla="*/ 123 h 433"/>
                <a:gd name="T56" fmla="*/ 192 w 262"/>
                <a:gd name="T57" fmla="*/ 152 h 433"/>
                <a:gd name="T58" fmla="*/ 191 w 262"/>
                <a:gd name="T59" fmla="*/ 164 h 433"/>
                <a:gd name="T60" fmla="*/ 191 w 262"/>
                <a:gd name="T61" fmla="*/ 177 h 433"/>
                <a:gd name="T62" fmla="*/ 189 w 262"/>
                <a:gd name="T63" fmla="*/ 188 h 433"/>
                <a:gd name="T64" fmla="*/ 186 w 262"/>
                <a:gd name="T65" fmla="*/ 199 h 433"/>
                <a:gd name="T66" fmla="*/ 179 w 262"/>
                <a:gd name="T67" fmla="*/ 221 h 433"/>
                <a:gd name="T68" fmla="*/ 170 w 262"/>
                <a:gd name="T69" fmla="*/ 242 h 433"/>
                <a:gd name="T70" fmla="*/ 161 w 262"/>
                <a:gd name="T71" fmla="*/ 263 h 433"/>
                <a:gd name="T72" fmla="*/ 152 w 262"/>
                <a:gd name="T73" fmla="*/ 283 h 433"/>
                <a:gd name="T74" fmla="*/ 145 w 262"/>
                <a:gd name="T75" fmla="*/ 306 h 433"/>
                <a:gd name="T76" fmla="*/ 141 w 262"/>
                <a:gd name="T77" fmla="*/ 312 h 433"/>
                <a:gd name="T78" fmla="*/ 138 w 262"/>
                <a:gd name="T79" fmla="*/ 317 h 433"/>
                <a:gd name="T80" fmla="*/ 129 w 262"/>
                <a:gd name="T81" fmla="*/ 328 h 433"/>
                <a:gd name="T82" fmla="*/ 126 w 262"/>
                <a:gd name="T83" fmla="*/ 332 h 433"/>
                <a:gd name="T84" fmla="*/ 124 w 262"/>
                <a:gd name="T85" fmla="*/ 337 h 433"/>
                <a:gd name="T86" fmla="*/ 124 w 262"/>
                <a:gd name="T87" fmla="*/ 343 h 433"/>
                <a:gd name="T88" fmla="*/ 126 w 262"/>
                <a:gd name="T89" fmla="*/ 349 h 433"/>
                <a:gd name="T90" fmla="*/ 107 w 262"/>
                <a:gd name="T91" fmla="*/ 363 h 433"/>
                <a:gd name="T92" fmla="*/ 94 w 262"/>
                <a:gd name="T93" fmla="*/ 374 h 433"/>
                <a:gd name="T94" fmla="*/ 73 w 262"/>
                <a:gd name="T95" fmla="*/ 396 h 433"/>
                <a:gd name="T96" fmla="*/ 63 w 262"/>
                <a:gd name="T97" fmla="*/ 406 h 433"/>
                <a:gd name="T98" fmla="*/ 47 w 262"/>
                <a:gd name="T99" fmla="*/ 415 h 433"/>
                <a:gd name="T100" fmla="*/ 28 w 262"/>
                <a:gd name="T101" fmla="*/ 424 h 433"/>
                <a:gd name="T102" fmla="*/ 0 w 262"/>
                <a:gd name="T103" fmla="*/ 432 h 4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2"/>
                <a:gd name="T157" fmla="*/ 0 h 433"/>
                <a:gd name="T158" fmla="*/ 262 w 262"/>
                <a:gd name="T159" fmla="*/ 433 h 4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2" h="433">
                  <a:moveTo>
                    <a:pt x="0" y="432"/>
                  </a:moveTo>
                  <a:lnTo>
                    <a:pt x="17" y="430"/>
                  </a:lnTo>
                  <a:lnTo>
                    <a:pt x="33" y="427"/>
                  </a:lnTo>
                  <a:lnTo>
                    <a:pt x="50" y="424"/>
                  </a:lnTo>
                  <a:lnTo>
                    <a:pt x="63" y="419"/>
                  </a:lnTo>
                  <a:lnTo>
                    <a:pt x="79" y="408"/>
                  </a:lnTo>
                  <a:lnTo>
                    <a:pt x="95" y="396"/>
                  </a:lnTo>
                  <a:lnTo>
                    <a:pt x="127" y="366"/>
                  </a:lnTo>
                  <a:lnTo>
                    <a:pt x="160" y="335"/>
                  </a:lnTo>
                  <a:lnTo>
                    <a:pt x="176" y="320"/>
                  </a:lnTo>
                  <a:lnTo>
                    <a:pt x="192" y="309"/>
                  </a:lnTo>
                  <a:lnTo>
                    <a:pt x="194" y="267"/>
                  </a:lnTo>
                  <a:lnTo>
                    <a:pt x="200" y="229"/>
                  </a:lnTo>
                  <a:lnTo>
                    <a:pt x="217" y="155"/>
                  </a:lnTo>
                  <a:lnTo>
                    <a:pt x="228" y="119"/>
                  </a:lnTo>
                  <a:lnTo>
                    <a:pt x="243" y="80"/>
                  </a:lnTo>
                  <a:lnTo>
                    <a:pt x="256" y="41"/>
                  </a:lnTo>
                  <a:lnTo>
                    <a:pt x="259" y="25"/>
                  </a:lnTo>
                  <a:lnTo>
                    <a:pt x="260" y="18"/>
                  </a:lnTo>
                  <a:lnTo>
                    <a:pt x="261" y="11"/>
                  </a:lnTo>
                  <a:lnTo>
                    <a:pt x="230" y="9"/>
                  </a:lnTo>
                  <a:lnTo>
                    <a:pt x="203" y="7"/>
                  </a:lnTo>
                  <a:lnTo>
                    <a:pt x="159" y="0"/>
                  </a:lnTo>
                  <a:lnTo>
                    <a:pt x="164" y="7"/>
                  </a:lnTo>
                  <a:lnTo>
                    <a:pt x="170" y="14"/>
                  </a:lnTo>
                  <a:lnTo>
                    <a:pt x="183" y="24"/>
                  </a:lnTo>
                  <a:lnTo>
                    <a:pt x="184" y="75"/>
                  </a:lnTo>
                  <a:lnTo>
                    <a:pt x="188" y="123"/>
                  </a:lnTo>
                  <a:lnTo>
                    <a:pt x="192" y="152"/>
                  </a:lnTo>
                  <a:lnTo>
                    <a:pt x="191" y="164"/>
                  </a:lnTo>
                  <a:lnTo>
                    <a:pt x="191" y="177"/>
                  </a:lnTo>
                  <a:lnTo>
                    <a:pt x="189" y="188"/>
                  </a:lnTo>
                  <a:lnTo>
                    <a:pt x="186" y="199"/>
                  </a:lnTo>
                  <a:lnTo>
                    <a:pt x="179" y="221"/>
                  </a:lnTo>
                  <a:lnTo>
                    <a:pt x="170" y="242"/>
                  </a:lnTo>
                  <a:lnTo>
                    <a:pt x="161" y="263"/>
                  </a:lnTo>
                  <a:lnTo>
                    <a:pt x="152" y="283"/>
                  </a:lnTo>
                  <a:lnTo>
                    <a:pt x="145" y="306"/>
                  </a:lnTo>
                  <a:lnTo>
                    <a:pt x="141" y="312"/>
                  </a:lnTo>
                  <a:lnTo>
                    <a:pt x="138" y="317"/>
                  </a:lnTo>
                  <a:lnTo>
                    <a:pt x="129" y="328"/>
                  </a:lnTo>
                  <a:lnTo>
                    <a:pt x="126" y="332"/>
                  </a:lnTo>
                  <a:lnTo>
                    <a:pt x="124" y="337"/>
                  </a:lnTo>
                  <a:lnTo>
                    <a:pt x="124" y="343"/>
                  </a:lnTo>
                  <a:lnTo>
                    <a:pt x="126" y="349"/>
                  </a:lnTo>
                  <a:lnTo>
                    <a:pt x="107" y="363"/>
                  </a:lnTo>
                  <a:lnTo>
                    <a:pt x="94" y="374"/>
                  </a:lnTo>
                  <a:lnTo>
                    <a:pt x="73" y="396"/>
                  </a:lnTo>
                  <a:lnTo>
                    <a:pt x="63" y="406"/>
                  </a:lnTo>
                  <a:lnTo>
                    <a:pt x="47" y="415"/>
                  </a:lnTo>
                  <a:lnTo>
                    <a:pt x="28" y="424"/>
                  </a:lnTo>
                  <a:lnTo>
                    <a:pt x="0" y="432"/>
                  </a:lnTo>
                </a:path>
              </a:pathLst>
            </a:custGeom>
            <a:solidFill>
              <a:srgbClr val="D9946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39" name="Freeform 123"/>
            <p:cNvSpPr>
              <a:spLocks/>
            </p:cNvSpPr>
            <p:nvPr/>
          </p:nvSpPr>
          <p:spPr bwMode="auto">
            <a:xfrm>
              <a:off x="5167" y="3128"/>
              <a:ext cx="20" cy="14"/>
            </a:xfrm>
            <a:custGeom>
              <a:avLst/>
              <a:gdLst>
                <a:gd name="T0" fmla="*/ 19 w 20"/>
                <a:gd name="T1" fmla="*/ 0 h 14"/>
                <a:gd name="T2" fmla="*/ 19 w 20"/>
                <a:gd name="T3" fmla="*/ 13 h 14"/>
                <a:gd name="T4" fmla="*/ 13 w 20"/>
                <a:gd name="T5" fmla="*/ 11 h 14"/>
                <a:gd name="T6" fmla="*/ 7 w 20"/>
                <a:gd name="T7" fmla="*/ 7 h 14"/>
                <a:gd name="T8" fmla="*/ 0 w 20"/>
                <a:gd name="T9" fmla="*/ 1 h 14"/>
                <a:gd name="T10" fmla="*/ 19 w 20"/>
                <a:gd name="T11" fmla="*/ 0 h 14"/>
                <a:gd name="T12" fmla="*/ 0 60000 65536"/>
                <a:gd name="T13" fmla="*/ 0 60000 65536"/>
                <a:gd name="T14" fmla="*/ 0 60000 65536"/>
                <a:gd name="T15" fmla="*/ 0 60000 65536"/>
                <a:gd name="T16" fmla="*/ 0 60000 65536"/>
                <a:gd name="T17" fmla="*/ 0 60000 65536"/>
                <a:gd name="T18" fmla="*/ 0 w 20"/>
                <a:gd name="T19" fmla="*/ 0 h 14"/>
                <a:gd name="T20" fmla="*/ 20 w 20"/>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20" h="14">
                  <a:moveTo>
                    <a:pt x="19" y="0"/>
                  </a:moveTo>
                  <a:lnTo>
                    <a:pt x="19" y="13"/>
                  </a:lnTo>
                  <a:lnTo>
                    <a:pt x="13" y="11"/>
                  </a:lnTo>
                  <a:lnTo>
                    <a:pt x="7" y="7"/>
                  </a:lnTo>
                  <a:lnTo>
                    <a:pt x="0" y="1"/>
                  </a:lnTo>
                  <a:lnTo>
                    <a:pt x="19" y="0"/>
                  </a:lnTo>
                </a:path>
              </a:pathLst>
            </a:custGeom>
            <a:solidFill>
              <a:srgbClr val="D9946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40" name="Freeform 124"/>
            <p:cNvSpPr>
              <a:spLocks/>
            </p:cNvSpPr>
            <p:nvPr/>
          </p:nvSpPr>
          <p:spPr bwMode="auto">
            <a:xfrm>
              <a:off x="5120" y="1475"/>
              <a:ext cx="67" cy="255"/>
            </a:xfrm>
            <a:custGeom>
              <a:avLst/>
              <a:gdLst>
                <a:gd name="T0" fmla="*/ 66 w 67"/>
                <a:gd name="T1" fmla="*/ 254 h 255"/>
                <a:gd name="T2" fmla="*/ 58 w 67"/>
                <a:gd name="T3" fmla="*/ 248 h 255"/>
                <a:gd name="T4" fmla="*/ 42 w 67"/>
                <a:gd name="T5" fmla="*/ 242 h 255"/>
                <a:gd name="T6" fmla="*/ 23 w 67"/>
                <a:gd name="T7" fmla="*/ 237 h 255"/>
                <a:gd name="T8" fmla="*/ 26 w 67"/>
                <a:gd name="T9" fmla="*/ 236 h 255"/>
                <a:gd name="T10" fmla="*/ 43 w 67"/>
                <a:gd name="T11" fmla="*/ 235 h 255"/>
                <a:gd name="T12" fmla="*/ 46 w 67"/>
                <a:gd name="T13" fmla="*/ 231 h 255"/>
                <a:gd name="T14" fmla="*/ 42 w 67"/>
                <a:gd name="T15" fmla="*/ 224 h 255"/>
                <a:gd name="T16" fmla="*/ 40 w 67"/>
                <a:gd name="T17" fmla="*/ 203 h 255"/>
                <a:gd name="T18" fmla="*/ 32 w 67"/>
                <a:gd name="T19" fmla="*/ 189 h 255"/>
                <a:gd name="T20" fmla="*/ 49 w 67"/>
                <a:gd name="T21" fmla="*/ 174 h 255"/>
                <a:gd name="T22" fmla="*/ 43 w 67"/>
                <a:gd name="T23" fmla="*/ 163 h 255"/>
                <a:gd name="T24" fmla="*/ 32 w 67"/>
                <a:gd name="T25" fmla="*/ 161 h 255"/>
                <a:gd name="T26" fmla="*/ 35 w 67"/>
                <a:gd name="T27" fmla="*/ 146 h 255"/>
                <a:gd name="T28" fmla="*/ 27 w 67"/>
                <a:gd name="T29" fmla="*/ 142 h 255"/>
                <a:gd name="T30" fmla="*/ 24 w 67"/>
                <a:gd name="T31" fmla="*/ 137 h 255"/>
                <a:gd name="T32" fmla="*/ 22 w 67"/>
                <a:gd name="T33" fmla="*/ 133 h 255"/>
                <a:gd name="T34" fmla="*/ 23 w 67"/>
                <a:gd name="T35" fmla="*/ 105 h 255"/>
                <a:gd name="T36" fmla="*/ 31 w 67"/>
                <a:gd name="T37" fmla="*/ 78 h 255"/>
                <a:gd name="T38" fmla="*/ 50 w 67"/>
                <a:gd name="T39" fmla="*/ 59 h 255"/>
                <a:gd name="T40" fmla="*/ 48 w 67"/>
                <a:gd name="T41" fmla="*/ 47 h 255"/>
                <a:gd name="T42" fmla="*/ 44 w 67"/>
                <a:gd name="T43" fmla="*/ 39 h 255"/>
                <a:gd name="T44" fmla="*/ 30 w 67"/>
                <a:gd name="T45" fmla="*/ 15 h 255"/>
                <a:gd name="T46" fmla="*/ 10 w 67"/>
                <a:gd name="T47" fmla="*/ 7 h 255"/>
                <a:gd name="T48" fmla="*/ 3 w 67"/>
                <a:gd name="T49" fmla="*/ 0 h 255"/>
                <a:gd name="T50" fmla="*/ 20 w 67"/>
                <a:gd name="T51" fmla="*/ 2 h 255"/>
                <a:gd name="T52" fmla="*/ 54 w 67"/>
                <a:gd name="T53" fmla="*/ 3 h 255"/>
                <a:gd name="T54" fmla="*/ 66 w 67"/>
                <a:gd name="T55" fmla="*/ 3 h 255"/>
                <a:gd name="T56" fmla="*/ 59 w 67"/>
                <a:gd name="T57" fmla="*/ 114 h 255"/>
                <a:gd name="T58" fmla="*/ 49 w 67"/>
                <a:gd name="T59" fmla="*/ 106 h 255"/>
                <a:gd name="T60" fmla="*/ 43 w 67"/>
                <a:gd name="T61" fmla="*/ 108 h 255"/>
                <a:gd name="T62" fmla="*/ 47 w 67"/>
                <a:gd name="T63" fmla="*/ 121 h 255"/>
                <a:gd name="T64" fmla="*/ 52 w 67"/>
                <a:gd name="T65" fmla="*/ 138 h 255"/>
                <a:gd name="T66" fmla="*/ 59 w 67"/>
                <a:gd name="T67" fmla="*/ 144 h 255"/>
                <a:gd name="T68" fmla="*/ 66 w 67"/>
                <a:gd name="T69" fmla="*/ 149 h 2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
                <a:gd name="T106" fmla="*/ 0 h 255"/>
                <a:gd name="T107" fmla="*/ 67 w 67"/>
                <a:gd name="T108" fmla="*/ 255 h 2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 h="255">
                  <a:moveTo>
                    <a:pt x="66" y="149"/>
                  </a:moveTo>
                  <a:lnTo>
                    <a:pt x="66" y="254"/>
                  </a:lnTo>
                  <a:lnTo>
                    <a:pt x="65" y="253"/>
                  </a:lnTo>
                  <a:lnTo>
                    <a:pt x="58" y="248"/>
                  </a:lnTo>
                  <a:lnTo>
                    <a:pt x="53" y="240"/>
                  </a:lnTo>
                  <a:lnTo>
                    <a:pt x="42" y="242"/>
                  </a:lnTo>
                  <a:lnTo>
                    <a:pt x="31" y="241"/>
                  </a:lnTo>
                  <a:lnTo>
                    <a:pt x="23" y="237"/>
                  </a:lnTo>
                  <a:lnTo>
                    <a:pt x="18" y="233"/>
                  </a:lnTo>
                  <a:lnTo>
                    <a:pt x="26" y="236"/>
                  </a:lnTo>
                  <a:lnTo>
                    <a:pt x="35" y="237"/>
                  </a:lnTo>
                  <a:lnTo>
                    <a:pt x="43" y="235"/>
                  </a:lnTo>
                  <a:lnTo>
                    <a:pt x="50" y="233"/>
                  </a:lnTo>
                  <a:lnTo>
                    <a:pt x="46" y="231"/>
                  </a:lnTo>
                  <a:lnTo>
                    <a:pt x="44" y="228"/>
                  </a:lnTo>
                  <a:lnTo>
                    <a:pt x="42" y="224"/>
                  </a:lnTo>
                  <a:lnTo>
                    <a:pt x="41" y="220"/>
                  </a:lnTo>
                  <a:lnTo>
                    <a:pt x="40" y="203"/>
                  </a:lnTo>
                  <a:lnTo>
                    <a:pt x="36" y="198"/>
                  </a:lnTo>
                  <a:lnTo>
                    <a:pt x="32" y="189"/>
                  </a:lnTo>
                  <a:lnTo>
                    <a:pt x="44" y="181"/>
                  </a:lnTo>
                  <a:lnTo>
                    <a:pt x="49" y="174"/>
                  </a:lnTo>
                  <a:lnTo>
                    <a:pt x="50" y="165"/>
                  </a:lnTo>
                  <a:lnTo>
                    <a:pt x="43" y="163"/>
                  </a:lnTo>
                  <a:lnTo>
                    <a:pt x="38" y="162"/>
                  </a:lnTo>
                  <a:lnTo>
                    <a:pt x="32" y="161"/>
                  </a:lnTo>
                  <a:lnTo>
                    <a:pt x="34" y="153"/>
                  </a:lnTo>
                  <a:lnTo>
                    <a:pt x="35" y="146"/>
                  </a:lnTo>
                  <a:lnTo>
                    <a:pt x="31" y="143"/>
                  </a:lnTo>
                  <a:lnTo>
                    <a:pt x="27" y="142"/>
                  </a:lnTo>
                  <a:lnTo>
                    <a:pt x="25" y="141"/>
                  </a:lnTo>
                  <a:lnTo>
                    <a:pt x="24" y="137"/>
                  </a:lnTo>
                  <a:lnTo>
                    <a:pt x="23" y="134"/>
                  </a:lnTo>
                  <a:lnTo>
                    <a:pt x="22" y="133"/>
                  </a:lnTo>
                  <a:lnTo>
                    <a:pt x="21" y="133"/>
                  </a:lnTo>
                  <a:lnTo>
                    <a:pt x="23" y="105"/>
                  </a:lnTo>
                  <a:lnTo>
                    <a:pt x="25" y="81"/>
                  </a:lnTo>
                  <a:lnTo>
                    <a:pt x="31" y="78"/>
                  </a:lnTo>
                  <a:lnTo>
                    <a:pt x="39" y="71"/>
                  </a:lnTo>
                  <a:lnTo>
                    <a:pt x="50" y="59"/>
                  </a:lnTo>
                  <a:lnTo>
                    <a:pt x="51" y="51"/>
                  </a:lnTo>
                  <a:lnTo>
                    <a:pt x="48" y="47"/>
                  </a:lnTo>
                  <a:lnTo>
                    <a:pt x="46" y="44"/>
                  </a:lnTo>
                  <a:lnTo>
                    <a:pt x="44" y="39"/>
                  </a:lnTo>
                  <a:lnTo>
                    <a:pt x="41" y="16"/>
                  </a:lnTo>
                  <a:lnTo>
                    <a:pt x="30" y="15"/>
                  </a:lnTo>
                  <a:lnTo>
                    <a:pt x="20" y="12"/>
                  </a:lnTo>
                  <a:lnTo>
                    <a:pt x="10" y="7"/>
                  </a:lnTo>
                  <a:lnTo>
                    <a:pt x="0" y="1"/>
                  </a:lnTo>
                  <a:lnTo>
                    <a:pt x="3" y="0"/>
                  </a:lnTo>
                  <a:lnTo>
                    <a:pt x="7" y="0"/>
                  </a:lnTo>
                  <a:lnTo>
                    <a:pt x="20" y="2"/>
                  </a:lnTo>
                  <a:lnTo>
                    <a:pt x="43" y="5"/>
                  </a:lnTo>
                  <a:lnTo>
                    <a:pt x="54" y="3"/>
                  </a:lnTo>
                  <a:lnTo>
                    <a:pt x="62" y="2"/>
                  </a:lnTo>
                  <a:lnTo>
                    <a:pt x="66" y="3"/>
                  </a:lnTo>
                  <a:lnTo>
                    <a:pt x="66" y="117"/>
                  </a:lnTo>
                  <a:lnTo>
                    <a:pt x="59" y="114"/>
                  </a:lnTo>
                  <a:lnTo>
                    <a:pt x="53" y="110"/>
                  </a:lnTo>
                  <a:lnTo>
                    <a:pt x="49" y="106"/>
                  </a:lnTo>
                  <a:lnTo>
                    <a:pt x="45" y="107"/>
                  </a:lnTo>
                  <a:lnTo>
                    <a:pt x="43" y="108"/>
                  </a:lnTo>
                  <a:lnTo>
                    <a:pt x="44" y="114"/>
                  </a:lnTo>
                  <a:lnTo>
                    <a:pt x="47" y="121"/>
                  </a:lnTo>
                  <a:lnTo>
                    <a:pt x="51" y="130"/>
                  </a:lnTo>
                  <a:lnTo>
                    <a:pt x="52" y="138"/>
                  </a:lnTo>
                  <a:lnTo>
                    <a:pt x="55" y="141"/>
                  </a:lnTo>
                  <a:lnTo>
                    <a:pt x="59" y="144"/>
                  </a:lnTo>
                  <a:lnTo>
                    <a:pt x="65" y="148"/>
                  </a:lnTo>
                  <a:lnTo>
                    <a:pt x="66" y="149"/>
                  </a:lnTo>
                </a:path>
              </a:pathLst>
            </a:custGeom>
            <a:solidFill>
              <a:srgbClr val="D9946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41" name="Freeform 125"/>
            <p:cNvSpPr>
              <a:spLocks/>
            </p:cNvSpPr>
            <p:nvPr/>
          </p:nvSpPr>
          <p:spPr bwMode="auto">
            <a:xfrm>
              <a:off x="4515" y="1522"/>
              <a:ext cx="121" cy="60"/>
            </a:xfrm>
            <a:custGeom>
              <a:avLst/>
              <a:gdLst>
                <a:gd name="T0" fmla="*/ 55 w 121"/>
                <a:gd name="T1" fmla="*/ 15 h 60"/>
                <a:gd name="T2" fmla="*/ 0 w 121"/>
                <a:gd name="T3" fmla="*/ 14 h 60"/>
                <a:gd name="T4" fmla="*/ 1 w 121"/>
                <a:gd name="T5" fmla="*/ 12 h 60"/>
                <a:gd name="T6" fmla="*/ 6 w 121"/>
                <a:gd name="T7" fmla="*/ 10 h 60"/>
                <a:gd name="T8" fmla="*/ 22 w 121"/>
                <a:gd name="T9" fmla="*/ 7 h 60"/>
                <a:gd name="T10" fmla="*/ 62 w 121"/>
                <a:gd name="T11" fmla="*/ 0 h 60"/>
                <a:gd name="T12" fmla="*/ 68 w 121"/>
                <a:gd name="T13" fmla="*/ 3 h 60"/>
                <a:gd name="T14" fmla="*/ 71 w 121"/>
                <a:gd name="T15" fmla="*/ 7 h 60"/>
                <a:gd name="T16" fmla="*/ 76 w 121"/>
                <a:gd name="T17" fmla="*/ 13 h 60"/>
                <a:gd name="T18" fmla="*/ 88 w 121"/>
                <a:gd name="T19" fmla="*/ 12 h 60"/>
                <a:gd name="T20" fmla="*/ 97 w 121"/>
                <a:gd name="T21" fmla="*/ 10 h 60"/>
                <a:gd name="T22" fmla="*/ 99 w 121"/>
                <a:gd name="T23" fmla="*/ 24 h 60"/>
                <a:gd name="T24" fmla="*/ 100 w 121"/>
                <a:gd name="T25" fmla="*/ 32 h 60"/>
                <a:gd name="T26" fmla="*/ 106 w 121"/>
                <a:gd name="T27" fmla="*/ 30 h 60"/>
                <a:gd name="T28" fmla="*/ 110 w 121"/>
                <a:gd name="T29" fmla="*/ 29 h 60"/>
                <a:gd name="T30" fmla="*/ 112 w 121"/>
                <a:gd name="T31" fmla="*/ 29 h 60"/>
                <a:gd name="T32" fmla="*/ 110 w 121"/>
                <a:gd name="T33" fmla="*/ 35 h 60"/>
                <a:gd name="T34" fmla="*/ 109 w 121"/>
                <a:gd name="T35" fmla="*/ 41 h 60"/>
                <a:gd name="T36" fmla="*/ 114 w 121"/>
                <a:gd name="T37" fmla="*/ 50 h 60"/>
                <a:gd name="T38" fmla="*/ 120 w 121"/>
                <a:gd name="T39" fmla="*/ 59 h 60"/>
                <a:gd name="T40" fmla="*/ 111 w 121"/>
                <a:gd name="T41" fmla="*/ 51 h 60"/>
                <a:gd name="T42" fmla="*/ 103 w 121"/>
                <a:gd name="T43" fmla="*/ 40 h 60"/>
                <a:gd name="T44" fmla="*/ 95 w 121"/>
                <a:gd name="T45" fmla="*/ 30 h 60"/>
                <a:gd name="T46" fmla="*/ 90 w 121"/>
                <a:gd name="T47" fmla="*/ 26 h 60"/>
                <a:gd name="T48" fmla="*/ 85 w 121"/>
                <a:gd name="T49" fmla="*/ 23 h 60"/>
                <a:gd name="T50" fmla="*/ 75 w 121"/>
                <a:gd name="T51" fmla="*/ 17 h 60"/>
                <a:gd name="T52" fmla="*/ 66 w 121"/>
                <a:gd name="T53" fmla="*/ 10 h 60"/>
                <a:gd name="T54" fmla="*/ 63 w 121"/>
                <a:gd name="T55" fmla="*/ 8 h 60"/>
                <a:gd name="T56" fmla="*/ 59 w 121"/>
                <a:gd name="T57" fmla="*/ 7 h 60"/>
                <a:gd name="T58" fmla="*/ 57 w 121"/>
                <a:gd name="T59" fmla="*/ 10 h 60"/>
                <a:gd name="T60" fmla="*/ 55 w 121"/>
                <a:gd name="T61" fmla="*/ 15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1"/>
                <a:gd name="T94" fmla="*/ 0 h 60"/>
                <a:gd name="T95" fmla="*/ 121 w 121"/>
                <a:gd name="T96" fmla="*/ 60 h 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1" h="60">
                  <a:moveTo>
                    <a:pt x="55" y="15"/>
                  </a:moveTo>
                  <a:lnTo>
                    <a:pt x="0" y="14"/>
                  </a:lnTo>
                  <a:lnTo>
                    <a:pt x="1" y="12"/>
                  </a:lnTo>
                  <a:lnTo>
                    <a:pt x="6" y="10"/>
                  </a:lnTo>
                  <a:lnTo>
                    <a:pt x="22" y="7"/>
                  </a:lnTo>
                  <a:lnTo>
                    <a:pt x="62" y="0"/>
                  </a:lnTo>
                  <a:lnTo>
                    <a:pt x="68" y="3"/>
                  </a:lnTo>
                  <a:lnTo>
                    <a:pt x="71" y="7"/>
                  </a:lnTo>
                  <a:lnTo>
                    <a:pt x="76" y="13"/>
                  </a:lnTo>
                  <a:lnTo>
                    <a:pt x="88" y="12"/>
                  </a:lnTo>
                  <a:lnTo>
                    <a:pt x="97" y="10"/>
                  </a:lnTo>
                  <a:lnTo>
                    <a:pt x="99" y="24"/>
                  </a:lnTo>
                  <a:lnTo>
                    <a:pt x="100" y="32"/>
                  </a:lnTo>
                  <a:lnTo>
                    <a:pt x="106" y="30"/>
                  </a:lnTo>
                  <a:lnTo>
                    <a:pt x="110" y="29"/>
                  </a:lnTo>
                  <a:lnTo>
                    <a:pt x="112" y="29"/>
                  </a:lnTo>
                  <a:lnTo>
                    <a:pt x="110" y="35"/>
                  </a:lnTo>
                  <a:lnTo>
                    <a:pt x="109" y="41"/>
                  </a:lnTo>
                  <a:lnTo>
                    <a:pt x="114" y="50"/>
                  </a:lnTo>
                  <a:lnTo>
                    <a:pt x="120" y="59"/>
                  </a:lnTo>
                  <a:lnTo>
                    <a:pt x="111" y="51"/>
                  </a:lnTo>
                  <a:lnTo>
                    <a:pt x="103" y="40"/>
                  </a:lnTo>
                  <a:lnTo>
                    <a:pt x="95" y="30"/>
                  </a:lnTo>
                  <a:lnTo>
                    <a:pt x="90" y="26"/>
                  </a:lnTo>
                  <a:lnTo>
                    <a:pt x="85" y="23"/>
                  </a:lnTo>
                  <a:lnTo>
                    <a:pt x="75" y="17"/>
                  </a:lnTo>
                  <a:lnTo>
                    <a:pt x="66" y="10"/>
                  </a:lnTo>
                  <a:lnTo>
                    <a:pt x="63" y="8"/>
                  </a:lnTo>
                  <a:lnTo>
                    <a:pt x="59" y="7"/>
                  </a:lnTo>
                  <a:lnTo>
                    <a:pt x="57" y="10"/>
                  </a:lnTo>
                  <a:lnTo>
                    <a:pt x="55" y="15"/>
                  </a:lnTo>
                </a:path>
              </a:pathLst>
            </a:custGeom>
            <a:solidFill>
              <a:srgbClr val="D9946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42" name="Freeform 126"/>
            <p:cNvSpPr>
              <a:spLocks/>
            </p:cNvSpPr>
            <p:nvPr/>
          </p:nvSpPr>
          <p:spPr bwMode="auto">
            <a:xfrm>
              <a:off x="5099" y="1606"/>
              <a:ext cx="15" cy="53"/>
            </a:xfrm>
            <a:custGeom>
              <a:avLst/>
              <a:gdLst>
                <a:gd name="T0" fmla="*/ 2 w 15"/>
                <a:gd name="T1" fmla="*/ 52 h 53"/>
                <a:gd name="T2" fmla="*/ 2 w 15"/>
                <a:gd name="T3" fmla="*/ 36 h 53"/>
                <a:gd name="T4" fmla="*/ 3 w 15"/>
                <a:gd name="T5" fmla="*/ 22 h 53"/>
                <a:gd name="T6" fmla="*/ 8 w 15"/>
                <a:gd name="T7" fmla="*/ 13 h 53"/>
                <a:gd name="T8" fmla="*/ 14 w 15"/>
                <a:gd name="T9" fmla="*/ 0 h 53"/>
                <a:gd name="T10" fmla="*/ 8 w 15"/>
                <a:gd name="T11" fmla="*/ 11 h 53"/>
                <a:gd name="T12" fmla="*/ 1 w 15"/>
                <a:gd name="T13" fmla="*/ 20 h 53"/>
                <a:gd name="T14" fmla="*/ 0 w 15"/>
                <a:gd name="T15" fmla="*/ 27 h 53"/>
                <a:gd name="T16" fmla="*/ 1 w 15"/>
                <a:gd name="T17" fmla="*/ 35 h 53"/>
                <a:gd name="T18" fmla="*/ 2 w 15"/>
                <a:gd name="T19" fmla="*/ 52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53"/>
                <a:gd name="T32" fmla="*/ 15 w 15"/>
                <a:gd name="T33" fmla="*/ 53 h 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53">
                  <a:moveTo>
                    <a:pt x="2" y="52"/>
                  </a:moveTo>
                  <a:lnTo>
                    <a:pt x="2" y="36"/>
                  </a:lnTo>
                  <a:lnTo>
                    <a:pt x="3" y="22"/>
                  </a:lnTo>
                  <a:lnTo>
                    <a:pt x="8" y="13"/>
                  </a:lnTo>
                  <a:lnTo>
                    <a:pt x="14" y="0"/>
                  </a:lnTo>
                  <a:lnTo>
                    <a:pt x="8" y="11"/>
                  </a:lnTo>
                  <a:lnTo>
                    <a:pt x="1" y="20"/>
                  </a:lnTo>
                  <a:lnTo>
                    <a:pt x="0" y="27"/>
                  </a:lnTo>
                  <a:lnTo>
                    <a:pt x="1" y="35"/>
                  </a:lnTo>
                  <a:lnTo>
                    <a:pt x="2" y="52"/>
                  </a:lnTo>
                </a:path>
              </a:pathLst>
            </a:custGeom>
            <a:solidFill>
              <a:srgbClr val="D9946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43" name="Freeform 127"/>
            <p:cNvSpPr>
              <a:spLocks/>
            </p:cNvSpPr>
            <p:nvPr/>
          </p:nvSpPr>
          <p:spPr bwMode="auto">
            <a:xfrm>
              <a:off x="5193" y="1478"/>
              <a:ext cx="56" cy="263"/>
            </a:xfrm>
            <a:custGeom>
              <a:avLst/>
              <a:gdLst>
                <a:gd name="T0" fmla="*/ 0 w 56"/>
                <a:gd name="T1" fmla="*/ 115 h 263"/>
                <a:gd name="T2" fmla="*/ 0 w 56"/>
                <a:gd name="T3" fmla="*/ 0 h 263"/>
                <a:gd name="T4" fmla="*/ 3 w 56"/>
                <a:gd name="T5" fmla="*/ 2 h 263"/>
                <a:gd name="T6" fmla="*/ 7 w 56"/>
                <a:gd name="T7" fmla="*/ 6 h 263"/>
                <a:gd name="T8" fmla="*/ 12 w 56"/>
                <a:gd name="T9" fmla="*/ 12 h 263"/>
                <a:gd name="T10" fmla="*/ 17 w 56"/>
                <a:gd name="T11" fmla="*/ 23 h 263"/>
                <a:gd name="T12" fmla="*/ 22 w 56"/>
                <a:gd name="T13" fmla="*/ 34 h 263"/>
                <a:gd name="T14" fmla="*/ 29 w 56"/>
                <a:gd name="T15" fmla="*/ 59 h 263"/>
                <a:gd name="T16" fmla="*/ 33 w 56"/>
                <a:gd name="T17" fmla="*/ 72 h 263"/>
                <a:gd name="T18" fmla="*/ 38 w 56"/>
                <a:gd name="T19" fmla="*/ 83 h 263"/>
                <a:gd name="T20" fmla="*/ 45 w 56"/>
                <a:gd name="T21" fmla="*/ 93 h 263"/>
                <a:gd name="T22" fmla="*/ 53 w 56"/>
                <a:gd name="T23" fmla="*/ 101 h 263"/>
                <a:gd name="T24" fmla="*/ 55 w 56"/>
                <a:gd name="T25" fmla="*/ 110 h 263"/>
                <a:gd name="T26" fmla="*/ 55 w 56"/>
                <a:gd name="T27" fmla="*/ 118 h 263"/>
                <a:gd name="T28" fmla="*/ 54 w 56"/>
                <a:gd name="T29" fmla="*/ 127 h 263"/>
                <a:gd name="T30" fmla="*/ 50 w 56"/>
                <a:gd name="T31" fmla="*/ 136 h 263"/>
                <a:gd name="T32" fmla="*/ 48 w 56"/>
                <a:gd name="T33" fmla="*/ 156 h 263"/>
                <a:gd name="T34" fmla="*/ 45 w 56"/>
                <a:gd name="T35" fmla="*/ 171 h 263"/>
                <a:gd name="T36" fmla="*/ 41 w 56"/>
                <a:gd name="T37" fmla="*/ 183 h 263"/>
                <a:gd name="T38" fmla="*/ 36 w 56"/>
                <a:gd name="T39" fmla="*/ 192 h 263"/>
                <a:gd name="T40" fmla="*/ 32 w 56"/>
                <a:gd name="T41" fmla="*/ 200 h 263"/>
                <a:gd name="T42" fmla="*/ 28 w 56"/>
                <a:gd name="T43" fmla="*/ 204 h 263"/>
                <a:gd name="T44" fmla="*/ 24 w 56"/>
                <a:gd name="T45" fmla="*/ 209 h 263"/>
                <a:gd name="T46" fmla="*/ 10 w 56"/>
                <a:gd name="T47" fmla="*/ 218 h 263"/>
                <a:gd name="T48" fmla="*/ 24 w 56"/>
                <a:gd name="T49" fmla="*/ 218 h 263"/>
                <a:gd name="T50" fmla="*/ 25 w 56"/>
                <a:gd name="T51" fmla="*/ 238 h 263"/>
                <a:gd name="T52" fmla="*/ 15 w 56"/>
                <a:gd name="T53" fmla="*/ 251 h 263"/>
                <a:gd name="T54" fmla="*/ 4 w 56"/>
                <a:gd name="T55" fmla="*/ 262 h 263"/>
                <a:gd name="T56" fmla="*/ 4 w 56"/>
                <a:gd name="T57" fmla="*/ 259 h 263"/>
                <a:gd name="T58" fmla="*/ 3 w 56"/>
                <a:gd name="T59" fmla="*/ 256 h 263"/>
                <a:gd name="T60" fmla="*/ 0 w 56"/>
                <a:gd name="T61" fmla="*/ 252 h 263"/>
                <a:gd name="T62" fmla="*/ 0 w 56"/>
                <a:gd name="T63" fmla="*/ 146 h 263"/>
                <a:gd name="T64" fmla="*/ 3 w 56"/>
                <a:gd name="T65" fmla="*/ 146 h 263"/>
                <a:gd name="T66" fmla="*/ 6 w 56"/>
                <a:gd name="T67" fmla="*/ 148 h 263"/>
                <a:gd name="T68" fmla="*/ 9 w 56"/>
                <a:gd name="T69" fmla="*/ 150 h 263"/>
                <a:gd name="T70" fmla="*/ 12 w 56"/>
                <a:gd name="T71" fmla="*/ 150 h 263"/>
                <a:gd name="T72" fmla="*/ 10 w 56"/>
                <a:gd name="T73" fmla="*/ 151 h 263"/>
                <a:gd name="T74" fmla="*/ 9 w 56"/>
                <a:gd name="T75" fmla="*/ 152 h 263"/>
                <a:gd name="T76" fmla="*/ 6 w 56"/>
                <a:gd name="T77" fmla="*/ 154 h 263"/>
                <a:gd name="T78" fmla="*/ 8 w 56"/>
                <a:gd name="T79" fmla="*/ 176 h 263"/>
                <a:gd name="T80" fmla="*/ 9 w 56"/>
                <a:gd name="T81" fmla="*/ 187 h 263"/>
                <a:gd name="T82" fmla="*/ 9 w 56"/>
                <a:gd name="T83" fmla="*/ 198 h 263"/>
                <a:gd name="T84" fmla="*/ 17 w 56"/>
                <a:gd name="T85" fmla="*/ 184 h 263"/>
                <a:gd name="T86" fmla="*/ 22 w 56"/>
                <a:gd name="T87" fmla="*/ 175 h 263"/>
                <a:gd name="T88" fmla="*/ 23 w 56"/>
                <a:gd name="T89" fmla="*/ 171 h 263"/>
                <a:gd name="T90" fmla="*/ 23 w 56"/>
                <a:gd name="T91" fmla="*/ 166 h 263"/>
                <a:gd name="T92" fmla="*/ 20 w 56"/>
                <a:gd name="T93" fmla="*/ 159 h 263"/>
                <a:gd name="T94" fmla="*/ 15 w 56"/>
                <a:gd name="T95" fmla="*/ 150 h 263"/>
                <a:gd name="T96" fmla="*/ 17 w 56"/>
                <a:gd name="T97" fmla="*/ 139 h 263"/>
                <a:gd name="T98" fmla="*/ 16 w 56"/>
                <a:gd name="T99" fmla="*/ 135 h 263"/>
                <a:gd name="T100" fmla="*/ 15 w 56"/>
                <a:gd name="T101" fmla="*/ 131 h 263"/>
                <a:gd name="T102" fmla="*/ 11 w 56"/>
                <a:gd name="T103" fmla="*/ 125 h 263"/>
                <a:gd name="T104" fmla="*/ 6 w 56"/>
                <a:gd name="T105" fmla="*/ 120 h 263"/>
                <a:gd name="T106" fmla="*/ 0 w 56"/>
                <a:gd name="T107" fmla="*/ 115 h 26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263"/>
                <a:gd name="T164" fmla="*/ 56 w 56"/>
                <a:gd name="T165" fmla="*/ 263 h 26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263">
                  <a:moveTo>
                    <a:pt x="0" y="115"/>
                  </a:moveTo>
                  <a:lnTo>
                    <a:pt x="0" y="0"/>
                  </a:lnTo>
                  <a:lnTo>
                    <a:pt x="3" y="2"/>
                  </a:lnTo>
                  <a:lnTo>
                    <a:pt x="7" y="6"/>
                  </a:lnTo>
                  <a:lnTo>
                    <a:pt x="12" y="12"/>
                  </a:lnTo>
                  <a:lnTo>
                    <a:pt x="17" y="23"/>
                  </a:lnTo>
                  <a:lnTo>
                    <a:pt x="22" y="34"/>
                  </a:lnTo>
                  <a:lnTo>
                    <a:pt x="29" y="59"/>
                  </a:lnTo>
                  <a:lnTo>
                    <a:pt x="33" y="72"/>
                  </a:lnTo>
                  <a:lnTo>
                    <a:pt x="38" y="83"/>
                  </a:lnTo>
                  <a:lnTo>
                    <a:pt x="45" y="93"/>
                  </a:lnTo>
                  <a:lnTo>
                    <a:pt x="53" y="101"/>
                  </a:lnTo>
                  <a:lnTo>
                    <a:pt x="55" y="110"/>
                  </a:lnTo>
                  <a:lnTo>
                    <a:pt x="55" y="118"/>
                  </a:lnTo>
                  <a:lnTo>
                    <a:pt x="54" y="127"/>
                  </a:lnTo>
                  <a:lnTo>
                    <a:pt x="50" y="136"/>
                  </a:lnTo>
                  <a:lnTo>
                    <a:pt x="48" y="156"/>
                  </a:lnTo>
                  <a:lnTo>
                    <a:pt x="45" y="171"/>
                  </a:lnTo>
                  <a:lnTo>
                    <a:pt x="41" y="183"/>
                  </a:lnTo>
                  <a:lnTo>
                    <a:pt x="36" y="192"/>
                  </a:lnTo>
                  <a:lnTo>
                    <a:pt x="32" y="200"/>
                  </a:lnTo>
                  <a:lnTo>
                    <a:pt x="28" y="204"/>
                  </a:lnTo>
                  <a:lnTo>
                    <a:pt x="24" y="209"/>
                  </a:lnTo>
                  <a:lnTo>
                    <a:pt x="10" y="218"/>
                  </a:lnTo>
                  <a:lnTo>
                    <a:pt x="24" y="218"/>
                  </a:lnTo>
                  <a:lnTo>
                    <a:pt x="25" y="238"/>
                  </a:lnTo>
                  <a:lnTo>
                    <a:pt x="15" y="251"/>
                  </a:lnTo>
                  <a:lnTo>
                    <a:pt x="4" y="262"/>
                  </a:lnTo>
                  <a:lnTo>
                    <a:pt x="4" y="259"/>
                  </a:lnTo>
                  <a:lnTo>
                    <a:pt x="3" y="256"/>
                  </a:lnTo>
                  <a:lnTo>
                    <a:pt x="0" y="252"/>
                  </a:lnTo>
                  <a:lnTo>
                    <a:pt x="0" y="146"/>
                  </a:lnTo>
                  <a:lnTo>
                    <a:pt x="3" y="146"/>
                  </a:lnTo>
                  <a:lnTo>
                    <a:pt x="6" y="148"/>
                  </a:lnTo>
                  <a:lnTo>
                    <a:pt x="9" y="150"/>
                  </a:lnTo>
                  <a:lnTo>
                    <a:pt x="12" y="150"/>
                  </a:lnTo>
                  <a:lnTo>
                    <a:pt x="10" y="151"/>
                  </a:lnTo>
                  <a:lnTo>
                    <a:pt x="9" y="152"/>
                  </a:lnTo>
                  <a:lnTo>
                    <a:pt x="6" y="154"/>
                  </a:lnTo>
                  <a:lnTo>
                    <a:pt x="8" y="176"/>
                  </a:lnTo>
                  <a:lnTo>
                    <a:pt x="9" y="187"/>
                  </a:lnTo>
                  <a:lnTo>
                    <a:pt x="9" y="198"/>
                  </a:lnTo>
                  <a:lnTo>
                    <a:pt x="17" y="184"/>
                  </a:lnTo>
                  <a:lnTo>
                    <a:pt x="22" y="175"/>
                  </a:lnTo>
                  <a:lnTo>
                    <a:pt x="23" y="171"/>
                  </a:lnTo>
                  <a:lnTo>
                    <a:pt x="23" y="166"/>
                  </a:lnTo>
                  <a:lnTo>
                    <a:pt x="20" y="159"/>
                  </a:lnTo>
                  <a:lnTo>
                    <a:pt x="15" y="150"/>
                  </a:lnTo>
                  <a:lnTo>
                    <a:pt x="17" y="139"/>
                  </a:lnTo>
                  <a:lnTo>
                    <a:pt x="16" y="135"/>
                  </a:lnTo>
                  <a:lnTo>
                    <a:pt x="15" y="131"/>
                  </a:lnTo>
                  <a:lnTo>
                    <a:pt x="11" y="125"/>
                  </a:lnTo>
                  <a:lnTo>
                    <a:pt x="6" y="120"/>
                  </a:lnTo>
                  <a:lnTo>
                    <a:pt x="0" y="115"/>
                  </a:lnTo>
                </a:path>
              </a:pathLst>
            </a:custGeom>
            <a:solidFill>
              <a:srgbClr val="D9946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44" name="Freeform 128"/>
            <p:cNvSpPr>
              <a:spLocks/>
            </p:cNvSpPr>
            <p:nvPr/>
          </p:nvSpPr>
          <p:spPr bwMode="auto">
            <a:xfrm>
              <a:off x="5193" y="3123"/>
              <a:ext cx="79" cy="21"/>
            </a:xfrm>
            <a:custGeom>
              <a:avLst/>
              <a:gdLst>
                <a:gd name="T0" fmla="*/ 0 w 79"/>
                <a:gd name="T1" fmla="*/ 18 h 21"/>
                <a:gd name="T2" fmla="*/ 0 w 79"/>
                <a:gd name="T3" fmla="*/ 3 h 21"/>
                <a:gd name="T4" fmla="*/ 45 w 79"/>
                <a:gd name="T5" fmla="*/ 2 h 21"/>
                <a:gd name="T6" fmla="*/ 78 w 79"/>
                <a:gd name="T7" fmla="*/ 0 h 21"/>
                <a:gd name="T8" fmla="*/ 61 w 79"/>
                <a:gd name="T9" fmla="*/ 10 h 21"/>
                <a:gd name="T10" fmla="*/ 47 w 79"/>
                <a:gd name="T11" fmla="*/ 19 h 21"/>
                <a:gd name="T12" fmla="*/ 28 w 79"/>
                <a:gd name="T13" fmla="*/ 20 h 21"/>
                <a:gd name="T14" fmla="*/ 19 w 79"/>
                <a:gd name="T15" fmla="*/ 20 h 21"/>
                <a:gd name="T16" fmla="*/ 10 w 79"/>
                <a:gd name="T17" fmla="*/ 20 h 21"/>
                <a:gd name="T18" fmla="*/ 2 w 79"/>
                <a:gd name="T19" fmla="*/ 19 h 21"/>
                <a:gd name="T20" fmla="*/ 0 w 79"/>
                <a:gd name="T21" fmla="*/ 18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21"/>
                <a:gd name="T35" fmla="*/ 79 w 79"/>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21">
                  <a:moveTo>
                    <a:pt x="0" y="18"/>
                  </a:moveTo>
                  <a:lnTo>
                    <a:pt x="0" y="3"/>
                  </a:lnTo>
                  <a:lnTo>
                    <a:pt x="45" y="2"/>
                  </a:lnTo>
                  <a:lnTo>
                    <a:pt x="78" y="0"/>
                  </a:lnTo>
                  <a:lnTo>
                    <a:pt x="61" y="10"/>
                  </a:lnTo>
                  <a:lnTo>
                    <a:pt x="47" y="19"/>
                  </a:lnTo>
                  <a:lnTo>
                    <a:pt x="28" y="20"/>
                  </a:lnTo>
                  <a:lnTo>
                    <a:pt x="19" y="20"/>
                  </a:lnTo>
                  <a:lnTo>
                    <a:pt x="10" y="20"/>
                  </a:lnTo>
                  <a:lnTo>
                    <a:pt x="2" y="19"/>
                  </a:lnTo>
                  <a:lnTo>
                    <a:pt x="0" y="18"/>
                  </a:lnTo>
                </a:path>
              </a:pathLst>
            </a:custGeom>
            <a:solidFill>
              <a:srgbClr val="D9946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45" name="Freeform 129"/>
            <p:cNvSpPr>
              <a:spLocks/>
            </p:cNvSpPr>
            <p:nvPr/>
          </p:nvSpPr>
          <p:spPr bwMode="auto">
            <a:xfrm>
              <a:off x="4618" y="1687"/>
              <a:ext cx="806" cy="1438"/>
            </a:xfrm>
            <a:custGeom>
              <a:avLst/>
              <a:gdLst>
                <a:gd name="T0" fmla="*/ 360 w 806"/>
                <a:gd name="T1" fmla="*/ 1428 h 1438"/>
                <a:gd name="T2" fmla="*/ 284 w 806"/>
                <a:gd name="T3" fmla="*/ 1404 h 1438"/>
                <a:gd name="T4" fmla="*/ 261 w 806"/>
                <a:gd name="T5" fmla="*/ 1309 h 1438"/>
                <a:gd name="T6" fmla="*/ 267 w 806"/>
                <a:gd name="T7" fmla="*/ 1030 h 1438"/>
                <a:gd name="T8" fmla="*/ 286 w 806"/>
                <a:gd name="T9" fmla="*/ 818 h 1438"/>
                <a:gd name="T10" fmla="*/ 282 w 806"/>
                <a:gd name="T11" fmla="*/ 734 h 1438"/>
                <a:gd name="T12" fmla="*/ 298 w 806"/>
                <a:gd name="T13" fmla="*/ 607 h 1438"/>
                <a:gd name="T14" fmla="*/ 267 w 806"/>
                <a:gd name="T15" fmla="*/ 594 h 1438"/>
                <a:gd name="T16" fmla="*/ 252 w 806"/>
                <a:gd name="T17" fmla="*/ 515 h 1438"/>
                <a:gd name="T18" fmla="*/ 261 w 806"/>
                <a:gd name="T19" fmla="*/ 458 h 1438"/>
                <a:gd name="T20" fmla="*/ 322 w 806"/>
                <a:gd name="T21" fmla="*/ 454 h 1438"/>
                <a:gd name="T22" fmla="*/ 213 w 806"/>
                <a:gd name="T23" fmla="*/ 299 h 1438"/>
                <a:gd name="T24" fmla="*/ 139 w 806"/>
                <a:gd name="T25" fmla="*/ 277 h 1438"/>
                <a:gd name="T26" fmla="*/ 65 w 806"/>
                <a:gd name="T27" fmla="*/ 239 h 1438"/>
                <a:gd name="T28" fmla="*/ 7 w 806"/>
                <a:gd name="T29" fmla="*/ 155 h 1438"/>
                <a:gd name="T30" fmla="*/ 59 w 806"/>
                <a:gd name="T31" fmla="*/ 17 h 1438"/>
                <a:gd name="T32" fmla="*/ 101 w 806"/>
                <a:gd name="T33" fmla="*/ 31 h 1438"/>
                <a:gd name="T34" fmla="*/ 148 w 806"/>
                <a:gd name="T35" fmla="*/ 108 h 1438"/>
                <a:gd name="T36" fmla="*/ 156 w 806"/>
                <a:gd name="T37" fmla="*/ 150 h 1438"/>
                <a:gd name="T38" fmla="*/ 175 w 806"/>
                <a:gd name="T39" fmla="*/ 153 h 1438"/>
                <a:gd name="T40" fmla="*/ 193 w 806"/>
                <a:gd name="T41" fmla="*/ 170 h 1438"/>
                <a:gd name="T42" fmla="*/ 234 w 806"/>
                <a:gd name="T43" fmla="*/ 160 h 1438"/>
                <a:gd name="T44" fmla="*/ 250 w 806"/>
                <a:gd name="T45" fmla="*/ 156 h 1438"/>
                <a:gd name="T46" fmla="*/ 277 w 806"/>
                <a:gd name="T47" fmla="*/ 150 h 1438"/>
                <a:gd name="T48" fmla="*/ 290 w 806"/>
                <a:gd name="T49" fmla="*/ 154 h 1438"/>
                <a:gd name="T50" fmla="*/ 302 w 806"/>
                <a:gd name="T51" fmla="*/ 141 h 1438"/>
                <a:gd name="T52" fmla="*/ 320 w 806"/>
                <a:gd name="T53" fmla="*/ 144 h 1438"/>
                <a:gd name="T54" fmla="*/ 329 w 806"/>
                <a:gd name="T55" fmla="*/ 131 h 1438"/>
                <a:gd name="T56" fmla="*/ 384 w 806"/>
                <a:gd name="T57" fmla="*/ 92 h 1438"/>
                <a:gd name="T58" fmla="*/ 400 w 806"/>
                <a:gd name="T59" fmla="*/ 96 h 1438"/>
                <a:gd name="T60" fmla="*/ 407 w 806"/>
                <a:gd name="T61" fmla="*/ 117 h 1438"/>
                <a:gd name="T62" fmla="*/ 386 w 806"/>
                <a:gd name="T63" fmla="*/ 156 h 1438"/>
                <a:gd name="T64" fmla="*/ 381 w 806"/>
                <a:gd name="T65" fmla="*/ 204 h 1438"/>
                <a:gd name="T66" fmla="*/ 377 w 806"/>
                <a:gd name="T67" fmla="*/ 268 h 1438"/>
                <a:gd name="T68" fmla="*/ 361 w 806"/>
                <a:gd name="T69" fmla="*/ 345 h 1438"/>
                <a:gd name="T70" fmla="*/ 374 w 806"/>
                <a:gd name="T71" fmla="*/ 400 h 1438"/>
                <a:gd name="T72" fmla="*/ 410 w 806"/>
                <a:gd name="T73" fmla="*/ 279 h 1438"/>
                <a:gd name="T74" fmla="*/ 462 w 806"/>
                <a:gd name="T75" fmla="*/ 216 h 1438"/>
                <a:gd name="T76" fmla="*/ 582 w 806"/>
                <a:gd name="T77" fmla="*/ 108 h 1438"/>
                <a:gd name="T78" fmla="*/ 645 w 806"/>
                <a:gd name="T79" fmla="*/ 102 h 1438"/>
                <a:gd name="T80" fmla="*/ 702 w 806"/>
                <a:gd name="T81" fmla="*/ 88 h 1438"/>
                <a:gd name="T82" fmla="*/ 747 w 806"/>
                <a:gd name="T83" fmla="*/ 103 h 1438"/>
                <a:gd name="T84" fmla="*/ 789 w 806"/>
                <a:gd name="T85" fmla="*/ 140 h 1438"/>
                <a:gd name="T86" fmla="*/ 802 w 806"/>
                <a:gd name="T87" fmla="*/ 176 h 1438"/>
                <a:gd name="T88" fmla="*/ 795 w 806"/>
                <a:gd name="T89" fmla="*/ 270 h 1438"/>
                <a:gd name="T90" fmla="*/ 779 w 806"/>
                <a:gd name="T91" fmla="*/ 328 h 1438"/>
                <a:gd name="T92" fmla="*/ 741 w 806"/>
                <a:gd name="T93" fmla="*/ 407 h 1438"/>
                <a:gd name="T94" fmla="*/ 689 w 806"/>
                <a:gd name="T95" fmla="*/ 487 h 1438"/>
                <a:gd name="T96" fmla="*/ 685 w 806"/>
                <a:gd name="T97" fmla="*/ 546 h 1438"/>
                <a:gd name="T98" fmla="*/ 712 w 806"/>
                <a:gd name="T99" fmla="*/ 619 h 1438"/>
                <a:gd name="T100" fmla="*/ 734 w 806"/>
                <a:gd name="T101" fmla="*/ 766 h 1438"/>
                <a:gd name="T102" fmla="*/ 721 w 806"/>
                <a:gd name="T103" fmla="*/ 775 h 1438"/>
                <a:gd name="T104" fmla="*/ 733 w 806"/>
                <a:gd name="T105" fmla="*/ 849 h 1438"/>
                <a:gd name="T106" fmla="*/ 727 w 806"/>
                <a:gd name="T107" fmla="*/ 1009 h 1438"/>
                <a:gd name="T108" fmla="*/ 711 w 806"/>
                <a:gd name="T109" fmla="*/ 1155 h 1438"/>
                <a:gd name="T110" fmla="*/ 713 w 806"/>
                <a:gd name="T111" fmla="*/ 1333 h 1438"/>
                <a:gd name="T112" fmla="*/ 705 w 806"/>
                <a:gd name="T113" fmla="*/ 1389 h 1438"/>
                <a:gd name="T114" fmla="*/ 695 w 806"/>
                <a:gd name="T115" fmla="*/ 1427 h 1438"/>
                <a:gd name="T116" fmla="*/ 545 w 806"/>
                <a:gd name="T117" fmla="*/ 1436 h 14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6"/>
                <a:gd name="T178" fmla="*/ 0 h 1438"/>
                <a:gd name="T179" fmla="*/ 806 w 806"/>
                <a:gd name="T180" fmla="*/ 1438 h 14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6" h="1438">
                  <a:moveTo>
                    <a:pt x="465" y="1437"/>
                  </a:moveTo>
                  <a:lnTo>
                    <a:pt x="434" y="1436"/>
                  </a:lnTo>
                  <a:lnTo>
                    <a:pt x="406" y="1434"/>
                  </a:lnTo>
                  <a:lnTo>
                    <a:pt x="360" y="1428"/>
                  </a:lnTo>
                  <a:lnTo>
                    <a:pt x="328" y="1420"/>
                  </a:lnTo>
                  <a:lnTo>
                    <a:pt x="314" y="1415"/>
                  </a:lnTo>
                  <a:lnTo>
                    <a:pt x="298" y="1410"/>
                  </a:lnTo>
                  <a:lnTo>
                    <a:pt x="284" y="1404"/>
                  </a:lnTo>
                  <a:lnTo>
                    <a:pt x="271" y="1396"/>
                  </a:lnTo>
                  <a:lnTo>
                    <a:pt x="262" y="1387"/>
                  </a:lnTo>
                  <a:lnTo>
                    <a:pt x="261" y="1345"/>
                  </a:lnTo>
                  <a:lnTo>
                    <a:pt x="261" y="1309"/>
                  </a:lnTo>
                  <a:lnTo>
                    <a:pt x="262" y="1242"/>
                  </a:lnTo>
                  <a:lnTo>
                    <a:pt x="265" y="1174"/>
                  </a:lnTo>
                  <a:lnTo>
                    <a:pt x="267" y="1090"/>
                  </a:lnTo>
                  <a:lnTo>
                    <a:pt x="267" y="1030"/>
                  </a:lnTo>
                  <a:lnTo>
                    <a:pt x="270" y="980"/>
                  </a:lnTo>
                  <a:lnTo>
                    <a:pt x="277" y="902"/>
                  </a:lnTo>
                  <a:lnTo>
                    <a:pt x="284" y="843"/>
                  </a:lnTo>
                  <a:lnTo>
                    <a:pt x="286" y="818"/>
                  </a:lnTo>
                  <a:lnTo>
                    <a:pt x="286" y="793"/>
                  </a:lnTo>
                  <a:lnTo>
                    <a:pt x="282" y="776"/>
                  </a:lnTo>
                  <a:lnTo>
                    <a:pt x="281" y="756"/>
                  </a:lnTo>
                  <a:lnTo>
                    <a:pt x="282" y="734"/>
                  </a:lnTo>
                  <a:lnTo>
                    <a:pt x="286" y="712"/>
                  </a:lnTo>
                  <a:lnTo>
                    <a:pt x="296" y="663"/>
                  </a:lnTo>
                  <a:lnTo>
                    <a:pt x="305" y="615"/>
                  </a:lnTo>
                  <a:lnTo>
                    <a:pt x="298" y="607"/>
                  </a:lnTo>
                  <a:lnTo>
                    <a:pt x="287" y="609"/>
                  </a:lnTo>
                  <a:lnTo>
                    <a:pt x="277" y="612"/>
                  </a:lnTo>
                  <a:lnTo>
                    <a:pt x="271" y="604"/>
                  </a:lnTo>
                  <a:lnTo>
                    <a:pt x="267" y="594"/>
                  </a:lnTo>
                  <a:lnTo>
                    <a:pt x="260" y="574"/>
                  </a:lnTo>
                  <a:lnTo>
                    <a:pt x="256" y="551"/>
                  </a:lnTo>
                  <a:lnTo>
                    <a:pt x="254" y="529"/>
                  </a:lnTo>
                  <a:lnTo>
                    <a:pt x="252" y="515"/>
                  </a:lnTo>
                  <a:lnTo>
                    <a:pt x="253" y="497"/>
                  </a:lnTo>
                  <a:lnTo>
                    <a:pt x="254" y="480"/>
                  </a:lnTo>
                  <a:lnTo>
                    <a:pt x="259" y="464"/>
                  </a:lnTo>
                  <a:lnTo>
                    <a:pt x="261" y="458"/>
                  </a:lnTo>
                  <a:lnTo>
                    <a:pt x="275" y="458"/>
                  </a:lnTo>
                  <a:lnTo>
                    <a:pt x="291" y="456"/>
                  </a:lnTo>
                  <a:lnTo>
                    <a:pt x="306" y="455"/>
                  </a:lnTo>
                  <a:lnTo>
                    <a:pt x="322" y="454"/>
                  </a:lnTo>
                  <a:lnTo>
                    <a:pt x="322" y="290"/>
                  </a:lnTo>
                  <a:lnTo>
                    <a:pt x="296" y="291"/>
                  </a:lnTo>
                  <a:lnTo>
                    <a:pt x="271" y="293"/>
                  </a:lnTo>
                  <a:lnTo>
                    <a:pt x="213" y="299"/>
                  </a:lnTo>
                  <a:lnTo>
                    <a:pt x="204" y="300"/>
                  </a:lnTo>
                  <a:lnTo>
                    <a:pt x="195" y="298"/>
                  </a:lnTo>
                  <a:lnTo>
                    <a:pt x="173" y="290"/>
                  </a:lnTo>
                  <a:lnTo>
                    <a:pt x="139" y="277"/>
                  </a:lnTo>
                  <a:lnTo>
                    <a:pt x="115" y="269"/>
                  </a:lnTo>
                  <a:lnTo>
                    <a:pt x="83" y="261"/>
                  </a:lnTo>
                  <a:lnTo>
                    <a:pt x="75" y="251"/>
                  </a:lnTo>
                  <a:lnTo>
                    <a:pt x="65" y="239"/>
                  </a:lnTo>
                  <a:lnTo>
                    <a:pt x="45" y="208"/>
                  </a:lnTo>
                  <a:lnTo>
                    <a:pt x="26" y="175"/>
                  </a:lnTo>
                  <a:lnTo>
                    <a:pt x="14" y="150"/>
                  </a:lnTo>
                  <a:lnTo>
                    <a:pt x="7" y="155"/>
                  </a:lnTo>
                  <a:lnTo>
                    <a:pt x="0" y="40"/>
                  </a:lnTo>
                  <a:lnTo>
                    <a:pt x="20" y="34"/>
                  </a:lnTo>
                  <a:lnTo>
                    <a:pt x="39" y="27"/>
                  </a:lnTo>
                  <a:lnTo>
                    <a:pt x="59" y="17"/>
                  </a:lnTo>
                  <a:lnTo>
                    <a:pt x="77" y="6"/>
                  </a:lnTo>
                  <a:lnTo>
                    <a:pt x="82" y="0"/>
                  </a:lnTo>
                  <a:lnTo>
                    <a:pt x="90" y="15"/>
                  </a:lnTo>
                  <a:lnTo>
                    <a:pt x="101" y="31"/>
                  </a:lnTo>
                  <a:lnTo>
                    <a:pt x="126" y="68"/>
                  </a:lnTo>
                  <a:lnTo>
                    <a:pt x="138" y="88"/>
                  </a:lnTo>
                  <a:lnTo>
                    <a:pt x="144" y="98"/>
                  </a:lnTo>
                  <a:lnTo>
                    <a:pt x="148" y="108"/>
                  </a:lnTo>
                  <a:lnTo>
                    <a:pt x="151" y="118"/>
                  </a:lnTo>
                  <a:lnTo>
                    <a:pt x="154" y="128"/>
                  </a:lnTo>
                  <a:lnTo>
                    <a:pt x="155" y="140"/>
                  </a:lnTo>
                  <a:lnTo>
                    <a:pt x="156" y="150"/>
                  </a:lnTo>
                  <a:lnTo>
                    <a:pt x="160" y="152"/>
                  </a:lnTo>
                  <a:lnTo>
                    <a:pt x="167" y="153"/>
                  </a:lnTo>
                  <a:lnTo>
                    <a:pt x="172" y="152"/>
                  </a:lnTo>
                  <a:lnTo>
                    <a:pt x="175" y="153"/>
                  </a:lnTo>
                  <a:lnTo>
                    <a:pt x="179" y="154"/>
                  </a:lnTo>
                  <a:lnTo>
                    <a:pt x="182" y="155"/>
                  </a:lnTo>
                  <a:lnTo>
                    <a:pt x="185" y="160"/>
                  </a:lnTo>
                  <a:lnTo>
                    <a:pt x="193" y="170"/>
                  </a:lnTo>
                  <a:lnTo>
                    <a:pt x="211" y="168"/>
                  </a:lnTo>
                  <a:lnTo>
                    <a:pt x="229" y="165"/>
                  </a:lnTo>
                  <a:lnTo>
                    <a:pt x="231" y="163"/>
                  </a:lnTo>
                  <a:lnTo>
                    <a:pt x="234" y="160"/>
                  </a:lnTo>
                  <a:lnTo>
                    <a:pt x="235" y="156"/>
                  </a:lnTo>
                  <a:lnTo>
                    <a:pt x="238" y="154"/>
                  </a:lnTo>
                  <a:lnTo>
                    <a:pt x="243" y="154"/>
                  </a:lnTo>
                  <a:lnTo>
                    <a:pt x="250" y="156"/>
                  </a:lnTo>
                  <a:lnTo>
                    <a:pt x="256" y="157"/>
                  </a:lnTo>
                  <a:lnTo>
                    <a:pt x="261" y="157"/>
                  </a:lnTo>
                  <a:lnTo>
                    <a:pt x="269" y="154"/>
                  </a:lnTo>
                  <a:lnTo>
                    <a:pt x="277" y="150"/>
                  </a:lnTo>
                  <a:lnTo>
                    <a:pt x="281" y="150"/>
                  </a:lnTo>
                  <a:lnTo>
                    <a:pt x="283" y="152"/>
                  </a:lnTo>
                  <a:lnTo>
                    <a:pt x="286" y="154"/>
                  </a:lnTo>
                  <a:lnTo>
                    <a:pt x="290" y="154"/>
                  </a:lnTo>
                  <a:lnTo>
                    <a:pt x="293" y="152"/>
                  </a:lnTo>
                  <a:lnTo>
                    <a:pt x="296" y="148"/>
                  </a:lnTo>
                  <a:lnTo>
                    <a:pt x="298" y="144"/>
                  </a:lnTo>
                  <a:lnTo>
                    <a:pt x="302" y="141"/>
                  </a:lnTo>
                  <a:lnTo>
                    <a:pt x="306" y="141"/>
                  </a:lnTo>
                  <a:lnTo>
                    <a:pt x="311" y="143"/>
                  </a:lnTo>
                  <a:lnTo>
                    <a:pt x="316" y="144"/>
                  </a:lnTo>
                  <a:lnTo>
                    <a:pt x="320" y="144"/>
                  </a:lnTo>
                  <a:lnTo>
                    <a:pt x="324" y="142"/>
                  </a:lnTo>
                  <a:lnTo>
                    <a:pt x="325" y="138"/>
                  </a:lnTo>
                  <a:lnTo>
                    <a:pt x="326" y="133"/>
                  </a:lnTo>
                  <a:lnTo>
                    <a:pt x="329" y="131"/>
                  </a:lnTo>
                  <a:lnTo>
                    <a:pt x="370" y="88"/>
                  </a:lnTo>
                  <a:lnTo>
                    <a:pt x="372" y="90"/>
                  </a:lnTo>
                  <a:lnTo>
                    <a:pt x="375" y="92"/>
                  </a:lnTo>
                  <a:lnTo>
                    <a:pt x="384" y="92"/>
                  </a:lnTo>
                  <a:lnTo>
                    <a:pt x="394" y="91"/>
                  </a:lnTo>
                  <a:lnTo>
                    <a:pt x="398" y="91"/>
                  </a:lnTo>
                  <a:lnTo>
                    <a:pt x="400" y="93"/>
                  </a:lnTo>
                  <a:lnTo>
                    <a:pt x="400" y="96"/>
                  </a:lnTo>
                  <a:lnTo>
                    <a:pt x="399" y="100"/>
                  </a:lnTo>
                  <a:lnTo>
                    <a:pt x="398" y="105"/>
                  </a:lnTo>
                  <a:lnTo>
                    <a:pt x="401" y="112"/>
                  </a:lnTo>
                  <a:lnTo>
                    <a:pt x="407" y="117"/>
                  </a:lnTo>
                  <a:lnTo>
                    <a:pt x="410" y="120"/>
                  </a:lnTo>
                  <a:lnTo>
                    <a:pt x="413" y="122"/>
                  </a:lnTo>
                  <a:lnTo>
                    <a:pt x="401" y="136"/>
                  </a:lnTo>
                  <a:lnTo>
                    <a:pt x="386" y="156"/>
                  </a:lnTo>
                  <a:lnTo>
                    <a:pt x="372" y="178"/>
                  </a:lnTo>
                  <a:lnTo>
                    <a:pt x="367" y="189"/>
                  </a:lnTo>
                  <a:lnTo>
                    <a:pt x="366" y="198"/>
                  </a:lnTo>
                  <a:lnTo>
                    <a:pt x="381" y="204"/>
                  </a:lnTo>
                  <a:lnTo>
                    <a:pt x="394" y="209"/>
                  </a:lnTo>
                  <a:lnTo>
                    <a:pt x="393" y="221"/>
                  </a:lnTo>
                  <a:lnTo>
                    <a:pt x="388" y="237"/>
                  </a:lnTo>
                  <a:lnTo>
                    <a:pt x="377" y="268"/>
                  </a:lnTo>
                  <a:lnTo>
                    <a:pt x="365" y="299"/>
                  </a:lnTo>
                  <a:lnTo>
                    <a:pt x="361" y="314"/>
                  </a:lnTo>
                  <a:lnTo>
                    <a:pt x="358" y="328"/>
                  </a:lnTo>
                  <a:lnTo>
                    <a:pt x="361" y="345"/>
                  </a:lnTo>
                  <a:lnTo>
                    <a:pt x="367" y="366"/>
                  </a:lnTo>
                  <a:lnTo>
                    <a:pt x="373" y="386"/>
                  </a:lnTo>
                  <a:lnTo>
                    <a:pt x="374" y="394"/>
                  </a:lnTo>
                  <a:lnTo>
                    <a:pt x="374" y="400"/>
                  </a:lnTo>
                  <a:lnTo>
                    <a:pt x="386" y="360"/>
                  </a:lnTo>
                  <a:lnTo>
                    <a:pt x="396" y="319"/>
                  </a:lnTo>
                  <a:lnTo>
                    <a:pt x="403" y="299"/>
                  </a:lnTo>
                  <a:lnTo>
                    <a:pt x="410" y="279"/>
                  </a:lnTo>
                  <a:lnTo>
                    <a:pt x="420" y="260"/>
                  </a:lnTo>
                  <a:lnTo>
                    <a:pt x="433" y="242"/>
                  </a:lnTo>
                  <a:lnTo>
                    <a:pt x="446" y="228"/>
                  </a:lnTo>
                  <a:lnTo>
                    <a:pt x="462" y="216"/>
                  </a:lnTo>
                  <a:lnTo>
                    <a:pt x="490" y="191"/>
                  </a:lnTo>
                  <a:lnTo>
                    <a:pt x="540" y="144"/>
                  </a:lnTo>
                  <a:lnTo>
                    <a:pt x="569" y="118"/>
                  </a:lnTo>
                  <a:lnTo>
                    <a:pt x="582" y="108"/>
                  </a:lnTo>
                  <a:lnTo>
                    <a:pt x="593" y="100"/>
                  </a:lnTo>
                  <a:lnTo>
                    <a:pt x="605" y="100"/>
                  </a:lnTo>
                  <a:lnTo>
                    <a:pt x="617" y="100"/>
                  </a:lnTo>
                  <a:lnTo>
                    <a:pt x="645" y="102"/>
                  </a:lnTo>
                  <a:lnTo>
                    <a:pt x="657" y="88"/>
                  </a:lnTo>
                  <a:lnTo>
                    <a:pt x="681" y="88"/>
                  </a:lnTo>
                  <a:lnTo>
                    <a:pt x="692" y="88"/>
                  </a:lnTo>
                  <a:lnTo>
                    <a:pt x="702" y="88"/>
                  </a:lnTo>
                  <a:lnTo>
                    <a:pt x="713" y="90"/>
                  </a:lnTo>
                  <a:lnTo>
                    <a:pt x="723" y="92"/>
                  </a:lnTo>
                  <a:lnTo>
                    <a:pt x="735" y="97"/>
                  </a:lnTo>
                  <a:lnTo>
                    <a:pt x="747" y="103"/>
                  </a:lnTo>
                  <a:lnTo>
                    <a:pt x="752" y="106"/>
                  </a:lnTo>
                  <a:lnTo>
                    <a:pt x="759" y="111"/>
                  </a:lnTo>
                  <a:lnTo>
                    <a:pt x="774" y="124"/>
                  </a:lnTo>
                  <a:lnTo>
                    <a:pt x="789" y="140"/>
                  </a:lnTo>
                  <a:lnTo>
                    <a:pt x="793" y="147"/>
                  </a:lnTo>
                  <a:lnTo>
                    <a:pt x="796" y="153"/>
                  </a:lnTo>
                  <a:lnTo>
                    <a:pt x="800" y="165"/>
                  </a:lnTo>
                  <a:lnTo>
                    <a:pt x="802" y="176"/>
                  </a:lnTo>
                  <a:lnTo>
                    <a:pt x="805" y="197"/>
                  </a:lnTo>
                  <a:lnTo>
                    <a:pt x="804" y="216"/>
                  </a:lnTo>
                  <a:lnTo>
                    <a:pt x="802" y="235"/>
                  </a:lnTo>
                  <a:lnTo>
                    <a:pt x="795" y="270"/>
                  </a:lnTo>
                  <a:lnTo>
                    <a:pt x="793" y="289"/>
                  </a:lnTo>
                  <a:lnTo>
                    <a:pt x="792" y="309"/>
                  </a:lnTo>
                  <a:lnTo>
                    <a:pt x="786" y="317"/>
                  </a:lnTo>
                  <a:lnTo>
                    <a:pt x="779" y="328"/>
                  </a:lnTo>
                  <a:lnTo>
                    <a:pt x="771" y="346"/>
                  </a:lnTo>
                  <a:lnTo>
                    <a:pt x="762" y="373"/>
                  </a:lnTo>
                  <a:lnTo>
                    <a:pt x="752" y="391"/>
                  </a:lnTo>
                  <a:lnTo>
                    <a:pt x="741" y="407"/>
                  </a:lnTo>
                  <a:lnTo>
                    <a:pt x="719" y="434"/>
                  </a:lnTo>
                  <a:lnTo>
                    <a:pt x="701" y="459"/>
                  </a:lnTo>
                  <a:lnTo>
                    <a:pt x="694" y="472"/>
                  </a:lnTo>
                  <a:lnTo>
                    <a:pt x="689" y="487"/>
                  </a:lnTo>
                  <a:lnTo>
                    <a:pt x="689" y="505"/>
                  </a:lnTo>
                  <a:lnTo>
                    <a:pt x="687" y="521"/>
                  </a:lnTo>
                  <a:lnTo>
                    <a:pt x="685" y="538"/>
                  </a:lnTo>
                  <a:lnTo>
                    <a:pt x="685" y="546"/>
                  </a:lnTo>
                  <a:lnTo>
                    <a:pt x="688" y="556"/>
                  </a:lnTo>
                  <a:lnTo>
                    <a:pt x="694" y="571"/>
                  </a:lnTo>
                  <a:lnTo>
                    <a:pt x="701" y="587"/>
                  </a:lnTo>
                  <a:lnTo>
                    <a:pt x="712" y="619"/>
                  </a:lnTo>
                  <a:lnTo>
                    <a:pt x="718" y="651"/>
                  </a:lnTo>
                  <a:lnTo>
                    <a:pt x="724" y="681"/>
                  </a:lnTo>
                  <a:lnTo>
                    <a:pt x="730" y="732"/>
                  </a:lnTo>
                  <a:lnTo>
                    <a:pt x="734" y="766"/>
                  </a:lnTo>
                  <a:lnTo>
                    <a:pt x="733" y="772"/>
                  </a:lnTo>
                  <a:lnTo>
                    <a:pt x="730" y="775"/>
                  </a:lnTo>
                  <a:lnTo>
                    <a:pt x="726" y="776"/>
                  </a:lnTo>
                  <a:lnTo>
                    <a:pt x="721" y="775"/>
                  </a:lnTo>
                  <a:lnTo>
                    <a:pt x="725" y="793"/>
                  </a:lnTo>
                  <a:lnTo>
                    <a:pt x="728" y="810"/>
                  </a:lnTo>
                  <a:lnTo>
                    <a:pt x="732" y="829"/>
                  </a:lnTo>
                  <a:lnTo>
                    <a:pt x="733" y="849"/>
                  </a:lnTo>
                  <a:lnTo>
                    <a:pt x="735" y="888"/>
                  </a:lnTo>
                  <a:lnTo>
                    <a:pt x="734" y="929"/>
                  </a:lnTo>
                  <a:lnTo>
                    <a:pt x="732" y="970"/>
                  </a:lnTo>
                  <a:lnTo>
                    <a:pt x="727" y="1009"/>
                  </a:lnTo>
                  <a:lnTo>
                    <a:pt x="722" y="1048"/>
                  </a:lnTo>
                  <a:lnTo>
                    <a:pt x="716" y="1083"/>
                  </a:lnTo>
                  <a:lnTo>
                    <a:pt x="712" y="1118"/>
                  </a:lnTo>
                  <a:lnTo>
                    <a:pt x="711" y="1155"/>
                  </a:lnTo>
                  <a:lnTo>
                    <a:pt x="712" y="1235"/>
                  </a:lnTo>
                  <a:lnTo>
                    <a:pt x="713" y="1275"/>
                  </a:lnTo>
                  <a:lnTo>
                    <a:pt x="713" y="1314"/>
                  </a:lnTo>
                  <a:lnTo>
                    <a:pt x="713" y="1333"/>
                  </a:lnTo>
                  <a:lnTo>
                    <a:pt x="712" y="1351"/>
                  </a:lnTo>
                  <a:lnTo>
                    <a:pt x="710" y="1369"/>
                  </a:lnTo>
                  <a:lnTo>
                    <a:pt x="707" y="1386"/>
                  </a:lnTo>
                  <a:lnTo>
                    <a:pt x="705" y="1389"/>
                  </a:lnTo>
                  <a:lnTo>
                    <a:pt x="703" y="1390"/>
                  </a:lnTo>
                  <a:lnTo>
                    <a:pt x="695" y="1391"/>
                  </a:lnTo>
                  <a:lnTo>
                    <a:pt x="695" y="1416"/>
                  </a:lnTo>
                  <a:lnTo>
                    <a:pt x="695" y="1427"/>
                  </a:lnTo>
                  <a:lnTo>
                    <a:pt x="694" y="1429"/>
                  </a:lnTo>
                  <a:lnTo>
                    <a:pt x="693" y="1430"/>
                  </a:lnTo>
                  <a:lnTo>
                    <a:pt x="619" y="1432"/>
                  </a:lnTo>
                  <a:lnTo>
                    <a:pt x="545" y="1436"/>
                  </a:lnTo>
                  <a:lnTo>
                    <a:pt x="465" y="1437"/>
                  </a:lnTo>
                </a:path>
              </a:pathLst>
            </a:custGeom>
            <a:solidFill>
              <a:srgbClr val="0080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46" name="Freeform 130"/>
            <p:cNvSpPr>
              <a:spLocks/>
            </p:cNvSpPr>
            <p:nvPr/>
          </p:nvSpPr>
          <p:spPr bwMode="auto">
            <a:xfrm>
              <a:off x="4933" y="3108"/>
              <a:ext cx="148" cy="18"/>
            </a:xfrm>
            <a:custGeom>
              <a:avLst/>
              <a:gdLst>
                <a:gd name="T0" fmla="*/ 1 w 148"/>
                <a:gd name="T1" fmla="*/ 0 h 18"/>
                <a:gd name="T2" fmla="*/ 1 w 148"/>
                <a:gd name="T3" fmla="*/ 1 h 18"/>
                <a:gd name="T4" fmla="*/ 3 w 148"/>
                <a:gd name="T5" fmla="*/ 1 h 18"/>
                <a:gd name="T6" fmla="*/ 6 w 148"/>
                <a:gd name="T7" fmla="*/ 2 h 18"/>
                <a:gd name="T8" fmla="*/ 11 w 148"/>
                <a:gd name="T9" fmla="*/ 3 h 18"/>
                <a:gd name="T10" fmla="*/ 16 w 148"/>
                <a:gd name="T11" fmla="*/ 4 h 18"/>
                <a:gd name="T12" fmla="*/ 22 w 148"/>
                <a:gd name="T13" fmla="*/ 5 h 18"/>
                <a:gd name="T14" fmla="*/ 29 w 148"/>
                <a:gd name="T15" fmla="*/ 7 h 18"/>
                <a:gd name="T16" fmla="*/ 37 w 148"/>
                <a:gd name="T17" fmla="*/ 8 h 18"/>
                <a:gd name="T18" fmla="*/ 45 w 148"/>
                <a:gd name="T19" fmla="*/ 9 h 18"/>
                <a:gd name="T20" fmla="*/ 56 w 148"/>
                <a:gd name="T21" fmla="*/ 10 h 18"/>
                <a:gd name="T22" fmla="*/ 67 w 148"/>
                <a:gd name="T23" fmla="*/ 11 h 18"/>
                <a:gd name="T24" fmla="*/ 78 w 148"/>
                <a:gd name="T25" fmla="*/ 13 h 18"/>
                <a:gd name="T26" fmla="*/ 90 w 148"/>
                <a:gd name="T27" fmla="*/ 13 h 18"/>
                <a:gd name="T28" fmla="*/ 104 w 148"/>
                <a:gd name="T29" fmla="*/ 14 h 18"/>
                <a:gd name="T30" fmla="*/ 117 w 148"/>
                <a:gd name="T31" fmla="*/ 15 h 18"/>
                <a:gd name="T32" fmla="*/ 132 w 148"/>
                <a:gd name="T33" fmla="*/ 16 h 18"/>
                <a:gd name="T34" fmla="*/ 147 w 148"/>
                <a:gd name="T35" fmla="*/ 16 h 18"/>
                <a:gd name="T36" fmla="*/ 147 w 148"/>
                <a:gd name="T37" fmla="*/ 17 h 18"/>
                <a:gd name="T38" fmla="*/ 132 w 148"/>
                <a:gd name="T39" fmla="*/ 17 h 18"/>
                <a:gd name="T40" fmla="*/ 117 w 148"/>
                <a:gd name="T41" fmla="*/ 16 h 18"/>
                <a:gd name="T42" fmla="*/ 104 w 148"/>
                <a:gd name="T43" fmla="*/ 16 h 18"/>
                <a:gd name="T44" fmla="*/ 90 w 148"/>
                <a:gd name="T45" fmla="*/ 15 h 18"/>
                <a:gd name="T46" fmla="*/ 78 w 148"/>
                <a:gd name="T47" fmla="*/ 14 h 18"/>
                <a:gd name="T48" fmla="*/ 67 w 148"/>
                <a:gd name="T49" fmla="*/ 13 h 18"/>
                <a:gd name="T50" fmla="*/ 55 w 148"/>
                <a:gd name="T51" fmla="*/ 12 h 18"/>
                <a:gd name="T52" fmla="*/ 45 w 148"/>
                <a:gd name="T53" fmla="*/ 10 h 18"/>
                <a:gd name="T54" fmla="*/ 37 w 148"/>
                <a:gd name="T55" fmla="*/ 10 h 18"/>
                <a:gd name="T56" fmla="*/ 29 w 148"/>
                <a:gd name="T57" fmla="*/ 8 h 18"/>
                <a:gd name="T58" fmla="*/ 21 w 148"/>
                <a:gd name="T59" fmla="*/ 7 h 18"/>
                <a:gd name="T60" fmla="*/ 15 w 148"/>
                <a:gd name="T61" fmla="*/ 6 h 18"/>
                <a:gd name="T62" fmla="*/ 10 w 148"/>
                <a:gd name="T63" fmla="*/ 4 h 18"/>
                <a:gd name="T64" fmla="*/ 6 w 148"/>
                <a:gd name="T65" fmla="*/ 3 h 18"/>
                <a:gd name="T66" fmla="*/ 2 w 148"/>
                <a:gd name="T67" fmla="*/ 2 h 18"/>
                <a:gd name="T68" fmla="*/ 0 w 148"/>
                <a:gd name="T69" fmla="*/ 1 h 18"/>
                <a:gd name="T70" fmla="*/ 1 w 148"/>
                <a:gd name="T71" fmla="*/ 1 h 18"/>
                <a:gd name="T72" fmla="*/ 0 w 148"/>
                <a:gd name="T73" fmla="*/ 1 h 18"/>
                <a:gd name="T74" fmla="*/ 0 w 148"/>
                <a:gd name="T75" fmla="*/ 1 h 18"/>
                <a:gd name="T76" fmla="*/ 1 w 148"/>
                <a:gd name="T77" fmla="*/ 1 h 18"/>
                <a:gd name="T78" fmla="*/ 1 w 148"/>
                <a:gd name="T79" fmla="*/ 0 h 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8"/>
                <a:gd name="T121" fmla="*/ 0 h 18"/>
                <a:gd name="T122" fmla="*/ 148 w 148"/>
                <a:gd name="T123" fmla="*/ 18 h 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8" h="18">
                  <a:moveTo>
                    <a:pt x="1" y="0"/>
                  </a:moveTo>
                  <a:lnTo>
                    <a:pt x="1" y="1"/>
                  </a:lnTo>
                  <a:lnTo>
                    <a:pt x="3" y="1"/>
                  </a:lnTo>
                  <a:lnTo>
                    <a:pt x="6" y="2"/>
                  </a:lnTo>
                  <a:lnTo>
                    <a:pt x="11" y="3"/>
                  </a:lnTo>
                  <a:lnTo>
                    <a:pt x="16" y="4"/>
                  </a:lnTo>
                  <a:lnTo>
                    <a:pt x="22" y="5"/>
                  </a:lnTo>
                  <a:lnTo>
                    <a:pt x="29" y="7"/>
                  </a:lnTo>
                  <a:lnTo>
                    <a:pt x="37" y="8"/>
                  </a:lnTo>
                  <a:lnTo>
                    <a:pt x="45" y="9"/>
                  </a:lnTo>
                  <a:lnTo>
                    <a:pt x="56" y="10"/>
                  </a:lnTo>
                  <a:lnTo>
                    <a:pt x="67" y="11"/>
                  </a:lnTo>
                  <a:lnTo>
                    <a:pt x="78" y="13"/>
                  </a:lnTo>
                  <a:lnTo>
                    <a:pt x="90" y="13"/>
                  </a:lnTo>
                  <a:lnTo>
                    <a:pt x="104" y="14"/>
                  </a:lnTo>
                  <a:lnTo>
                    <a:pt x="117" y="15"/>
                  </a:lnTo>
                  <a:lnTo>
                    <a:pt x="132" y="16"/>
                  </a:lnTo>
                  <a:lnTo>
                    <a:pt x="147" y="16"/>
                  </a:lnTo>
                  <a:lnTo>
                    <a:pt x="147" y="17"/>
                  </a:lnTo>
                  <a:lnTo>
                    <a:pt x="132" y="17"/>
                  </a:lnTo>
                  <a:lnTo>
                    <a:pt x="117" y="16"/>
                  </a:lnTo>
                  <a:lnTo>
                    <a:pt x="104" y="16"/>
                  </a:lnTo>
                  <a:lnTo>
                    <a:pt x="90" y="15"/>
                  </a:lnTo>
                  <a:lnTo>
                    <a:pt x="78" y="14"/>
                  </a:lnTo>
                  <a:lnTo>
                    <a:pt x="67" y="13"/>
                  </a:lnTo>
                  <a:lnTo>
                    <a:pt x="55" y="12"/>
                  </a:lnTo>
                  <a:lnTo>
                    <a:pt x="45" y="10"/>
                  </a:lnTo>
                  <a:lnTo>
                    <a:pt x="37" y="10"/>
                  </a:lnTo>
                  <a:lnTo>
                    <a:pt x="29" y="8"/>
                  </a:lnTo>
                  <a:lnTo>
                    <a:pt x="21" y="7"/>
                  </a:lnTo>
                  <a:lnTo>
                    <a:pt x="15" y="6"/>
                  </a:lnTo>
                  <a:lnTo>
                    <a:pt x="10" y="4"/>
                  </a:lnTo>
                  <a:lnTo>
                    <a:pt x="6" y="3"/>
                  </a:lnTo>
                  <a:lnTo>
                    <a:pt x="2" y="2"/>
                  </a:lnTo>
                  <a:lnTo>
                    <a:pt x="0" y="1"/>
                  </a:lnTo>
                  <a:lnTo>
                    <a:pt x="1" y="1"/>
                  </a:lnTo>
                  <a:lnTo>
                    <a:pt x="0" y="1"/>
                  </a:lnTo>
                  <a:lnTo>
                    <a:pt x="1" y="1"/>
                  </a:lnTo>
                  <a:lnTo>
                    <a:pt x="1"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47" name="Freeform 131"/>
            <p:cNvSpPr>
              <a:spLocks/>
            </p:cNvSpPr>
            <p:nvPr/>
          </p:nvSpPr>
          <p:spPr bwMode="auto">
            <a:xfrm>
              <a:off x="4881" y="3079"/>
              <a:ext cx="47" cy="25"/>
            </a:xfrm>
            <a:custGeom>
              <a:avLst/>
              <a:gdLst>
                <a:gd name="T0" fmla="*/ 2 w 47"/>
                <a:gd name="T1" fmla="*/ 1 h 25"/>
                <a:gd name="T2" fmla="*/ 2 w 47"/>
                <a:gd name="T3" fmla="*/ 1 h 25"/>
                <a:gd name="T4" fmla="*/ 4 w 47"/>
                <a:gd name="T5" fmla="*/ 2 h 25"/>
                <a:gd name="T6" fmla="*/ 6 w 47"/>
                <a:gd name="T7" fmla="*/ 4 h 25"/>
                <a:gd name="T8" fmla="*/ 8 w 47"/>
                <a:gd name="T9" fmla="*/ 6 h 25"/>
                <a:gd name="T10" fmla="*/ 10 w 47"/>
                <a:gd name="T11" fmla="*/ 7 h 25"/>
                <a:gd name="T12" fmla="*/ 12 w 47"/>
                <a:gd name="T13" fmla="*/ 9 h 25"/>
                <a:gd name="T14" fmla="*/ 14 w 47"/>
                <a:gd name="T15" fmla="*/ 11 h 25"/>
                <a:gd name="T16" fmla="*/ 17 w 47"/>
                <a:gd name="T17" fmla="*/ 12 h 25"/>
                <a:gd name="T18" fmla="*/ 20 w 47"/>
                <a:gd name="T19" fmla="*/ 13 h 25"/>
                <a:gd name="T20" fmla="*/ 23 w 47"/>
                <a:gd name="T21" fmla="*/ 15 h 25"/>
                <a:gd name="T22" fmla="*/ 27 w 47"/>
                <a:gd name="T23" fmla="*/ 16 h 25"/>
                <a:gd name="T24" fmla="*/ 30 w 47"/>
                <a:gd name="T25" fmla="*/ 17 h 25"/>
                <a:gd name="T26" fmla="*/ 33 w 47"/>
                <a:gd name="T27" fmla="*/ 18 h 25"/>
                <a:gd name="T28" fmla="*/ 35 w 47"/>
                <a:gd name="T29" fmla="*/ 20 h 25"/>
                <a:gd name="T30" fmla="*/ 39 w 47"/>
                <a:gd name="T31" fmla="*/ 21 h 25"/>
                <a:gd name="T32" fmla="*/ 42 w 47"/>
                <a:gd name="T33" fmla="*/ 22 h 25"/>
                <a:gd name="T34" fmla="*/ 46 w 47"/>
                <a:gd name="T35" fmla="*/ 22 h 25"/>
                <a:gd name="T36" fmla="*/ 46 w 47"/>
                <a:gd name="T37" fmla="*/ 24 h 25"/>
                <a:gd name="T38" fmla="*/ 42 w 47"/>
                <a:gd name="T39" fmla="*/ 23 h 25"/>
                <a:gd name="T40" fmla="*/ 39 w 47"/>
                <a:gd name="T41" fmla="*/ 22 h 25"/>
                <a:gd name="T42" fmla="*/ 35 w 47"/>
                <a:gd name="T43" fmla="*/ 21 h 25"/>
                <a:gd name="T44" fmla="*/ 32 w 47"/>
                <a:gd name="T45" fmla="*/ 20 h 25"/>
                <a:gd name="T46" fmla="*/ 29 w 47"/>
                <a:gd name="T47" fmla="*/ 19 h 25"/>
                <a:gd name="T48" fmla="*/ 26 w 47"/>
                <a:gd name="T49" fmla="*/ 17 h 25"/>
                <a:gd name="T50" fmla="*/ 22 w 47"/>
                <a:gd name="T51" fmla="*/ 17 h 25"/>
                <a:gd name="T52" fmla="*/ 19 w 47"/>
                <a:gd name="T53" fmla="*/ 15 h 25"/>
                <a:gd name="T54" fmla="*/ 16 w 47"/>
                <a:gd name="T55" fmla="*/ 13 h 25"/>
                <a:gd name="T56" fmla="*/ 13 w 47"/>
                <a:gd name="T57" fmla="*/ 12 h 25"/>
                <a:gd name="T58" fmla="*/ 12 w 47"/>
                <a:gd name="T59" fmla="*/ 10 h 25"/>
                <a:gd name="T60" fmla="*/ 9 w 47"/>
                <a:gd name="T61" fmla="*/ 9 h 25"/>
                <a:gd name="T62" fmla="*/ 7 w 47"/>
                <a:gd name="T63" fmla="*/ 7 h 25"/>
                <a:gd name="T64" fmla="*/ 4 w 47"/>
                <a:gd name="T65" fmla="*/ 5 h 25"/>
                <a:gd name="T66" fmla="*/ 2 w 47"/>
                <a:gd name="T67" fmla="*/ 3 h 25"/>
                <a:gd name="T68" fmla="*/ 1 w 47"/>
                <a:gd name="T69" fmla="*/ 2 h 25"/>
                <a:gd name="T70" fmla="*/ 0 w 47"/>
                <a:gd name="T71" fmla="*/ 1 h 25"/>
                <a:gd name="T72" fmla="*/ 1 w 47"/>
                <a:gd name="T73" fmla="*/ 2 h 25"/>
                <a:gd name="T74" fmla="*/ 1 w 47"/>
                <a:gd name="T75" fmla="*/ 1 h 25"/>
                <a:gd name="T76" fmla="*/ 2 w 47"/>
                <a:gd name="T77" fmla="*/ 0 h 25"/>
                <a:gd name="T78" fmla="*/ 2 w 47"/>
                <a:gd name="T79" fmla="*/ 1 h 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
                <a:gd name="T121" fmla="*/ 0 h 25"/>
                <a:gd name="T122" fmla="*/ 47 w 47"/>
                <a:gd name="T123" fmla="*/ 25 h 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 h="25">
                  <a:moveTo>
                    <a:pt x="2" y="1"/>
                  </a:moveTo>
                  <a:lnTo>
                    <a:pt x="2" y="1"/>
                  </a:lnTo>
                  <a:lnTo>
                    <a:pt x="4" y="2"/>
                  </a:lnTo>
                  <a:lnTo>
                    <a:pt x="6" y="4"/>
                  </a:lnTo>
                  <a:lnTo>
                    <a:pt x="8" y="6"/>
                  </a:lnTo>
                  <a:lnTo>
                    <a:pt x="10" y="7"/>
                  </a:lnTo>
                  <a:lnTo>
                    <a:pt x="12" y="9"/>
                  </a:lnTo>
                  <a:lnTo>
                    <a:pt x="14" y="11"/>
                  </a:lnTo>
                  <a:lnTo>
                    <a:pt x="17" y="12"/>
                  </a:lnTo>
                  <a:lnTo>
                    <a:pt x="20" y="13"/>
                  </a:lnTo>
                  <a:lnTo>
                    <a:pt x="23" y="15"/>
                  </a:lnTo>
                  <a:lnTo>
                    <a:pt x="27" y="16"/>
                  </a:lnTo>
                  <a:lnTo>
                    <a:pt x="30" y="17"/>
                  </a:lnTo>
                  <a:lnTo>
                    <a:pt x="33" y="18"/>
                  </a:lnTo>
                  <a:lnTo>
                    <a:pt x="35" y="20"/>
                  </a:lnTo>
                  <a:lnTo>
                    <a:pt x="39" y="21"/>
                  </a:lnTo>
                  <a:lnTo>
                    <a:pt x="42" y="22"/>
                  </a:lnTo>
                  <a:lnTo>
                    <a:pt x="46" y="22"/>
                  </a:lnTo>
                  <a:lnTo>
                    <a:pt x="46" y="24"/>
                  </a:lnTo>
                  <a:lnTo>
                    <a:pt x="42" y="23"/>
                  </a:lnTo>
                  <a:lnTo>
                    <a:pt x="39" y="22"/>
                  </a:lnTo>
                  <a:lnTo>
                    <a:pt x="35" y="21"/>
                  </a:lnTo>
                  <a:lnTo>
                    <a:pt x="32" y="20"/>
                  </a:lnTo>
                  <a:lnTo>
                    <a:pt x="29" y="19"/>
                  </a:lnTo>
                  <a:lnTo>
                    <a:pt x="26" y="17"/>
                  </a:lnTo>
                  <a:lnTo>
                    <a:pt x="22" y="17"/>
                  </a:lnTo>
                  <a:lnTo>
                    <a:pt x="19" y="15"/>
                  </a:lnTo>
                  <a:lnTo>
                    <a:pt x="16" y="13"/>
                  </a:lnTo>
                  <a:lnTo>
                    <a:pt x="13" y="12"/>
                  </a:lnTo>
                  <a:lnTo>
                    <a:pt x="12" y="10"/>
                  </a:lnTo>
                  <a:lnTo>
                    <a:pt x="9" y="9"/>
                  </a:lnTo>
                  <a:lnTo>
                    <a:pt x="7" y="7"/>
                  </a:lnTo>
                  <a:lnTo>
                    <a:pt x="4" y="5"/>
                  </a:lnTo>
                  <a:lnTo>
                    <a:pt x="2" y="3"/>
                  </a:lnTo>
                  <a:lnTo>
                    <a:pt x="1" y="2"/>
                  </a:lnTo>
                  <a:lnTo>
                    <a:pt x="0" y="1"/>
                  </a:lnTo>
                  <a:lnTo>
                    <a:pt x="1" y="2"/>
                  </a:lnTo>
                  <a:lnTo>
                    <a:pt x="1" y="1"/>
                  </a:lnTo>
                  <a:lnTo>
                    <a:pt x="2" y="0"/>
                  </a:lnTo>
                  <a:lnTo>
                    <a:pt x="2"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48" name="Freeform 132"/>
            <p:cNvSpPr>
              <a:spLocks/>
            </p:cNvSpPr>
            <p:nvPr/>
          </p:nvSpPr>
          <p:spPr bwMode="auto">
            <a:xfrm>
              <a:off x="4880" y="2781"/>
              <a:ext cx="2" cy="294"/>
            </a:xfrm>
            <a:custGeom>
              <a:avLst/>
              <a:gdLst>
                <a:gd name="T0" fmla="*/ 1 w 2"/>
                <a:gd name="T1" fmla="*/ 13 h 294"/>
                <a:gd name="T2" fmla="*/ 1 w 2"/>
                <a:gd name="T3" fmla="*/ 35 h 294"/>
                <a:gd name="T4" fmla="*/ 1 w 2"/>
                <a:gd name="T5" fmla="*/ 55 h 294"/>
                <a:gd name="T6" fmla="*/ 1 w 2"/>
                <a:gd name="T7" fmla="*/ 74 h 294"/>
                <a:gd name="T8" fmla="*/ 1 w 2"/>
                <a:gd name="T9" fmla="*/ 92 h 294"/>
                <a:gd name="T10" fmla="*/ 1 w 2"/>
                <a:gd name="T11" fmla="*/ 110 h 294"/>
                <a:gd name="T12" fmla="*/ 1 w 2"/>
                <a:gd name="T13" fmla="*/ 126 h 294"/>
                <a:gd name="T14" fmla="*/ 0 w 2"/>
                <a:gd name="T15" fmla="*/ 142 h 294"/>
                <a:gd name="T16" fmla="*/ 0 w 2"/>
                <a:gd name="T17" fmla="*/ 159 h 294"/>
                <a:gd name="T18" fmla="*/ 0 w 2"/>
                <a:gd name="T19" fmla="*/ 175 h 294"/>
                <a:gd name="T20" fmla="*/ 0 w 2"/>
                <a:gd name="T21" fmla="*/ 192 h 294"/>
                <a:gd name="T22" fmla="*/ 0 w 2"/>
                <a:gd name="T23" fmla="*/ 208 h 294"/>
                <a:gd name="T24" fmla="*/ 0 w 2"/>
                <a:gd name="T25" fmla="*/ 225 h 294"/>
                <a:gd name="T26" fmla="*/ 0 w 2"/>
                <a:gd name="T27" fmla="*/ 243 h 294"/>
                <a:gd name="T28" fmla="*/ 0 w 2"/>
                <a:gd name="T29" fmla="*/ 262 h 294"/>
                <a:gd name="T30" fmla="*/ 0 w 2"/>
                <a:gd name="T31" fmla="*/ 283 h 294"/>
                <a:gd name="T32" fmla="*/ 0 w 2"/>
                <a:gd name="T33" fmla="*/ 293 h 294"/>
                <a:gd name="T34" fmla="*/ 0 w 2"/>
                <a:gd name="T35" fmla="*/ 273 h 294"/>
                <a:gd name="T36" fmla="*/ 0 w 2"/>
                <a:gd name="T37" fmla="*/ 253 h 294"/>
                <a:gd name="T38" fmla="*/ 0 w 2"/>
                <a:gd name="T39" fmla="*/ 234 h 294"/>
                <a:gd name="T40" fmla="*/ 0 w 2"/>
                <a:gd name="T41" fmla="*/ 216 h 294"/>
                <a:gd name="T42" fmla="*/ 0 w 2"/>
                <a:gd name="T43" fmla="*/ 200 h 294"/>
                <a:gd name="T44" fmla="*/ 0 w 2"/>
                <a:gd name="T45" fmla="*/ 183 h 294"/>
                <a:gd name="T46" fmla="*/ 0 w 2"/>
                <a:gd name="T47" fmla="*/ 167 h 294"/>
                <a:gd name="T48" fmla="*/ 0 w 2"/>
                <a:gd name="T49" fmla="*/ 151 h 294"/>
                <a:gd name="T50" fmla="*/ 0 w 2"/>
                <a:gd name="T51" fmla="*/ 135 h 294"/>
                <a:gd name="T52" fmla="*/ 0 w 2"/>
                <a:gd name="T53" fmla="*/ 118 h 294"/>
                <a:gd name="T54" fmla="*/ 0 w 2"/>
                <a:gd name="T55" fmla="*/ 101 h 294"/>
                <a:gd name="T56" fmla="*/ 1 w 2"/>
                <a:gd name="T57" fmla="*/ 84 h 294"/>
                <a:gd name="T58" fmla="*/ 1 w 2"/>
                <a:gd name="T59" fmla="*/ 65 h 294"/>
                <a:gd name="T60" fmla="*/ 1 w 2"/>
                <a:gd name="T61" fmla="*/ 45 h 294"/>
                <a:gd name="T62" fmla="*/ 1 w 2"/>
                <a:gd name="T63" fmla="*/ 24 h 294"/>
                <a:gd name="T64" fmla="*/ 1 w 2"/>
                <a:gd name="T65" fmla="*/ 1 h 294"/>
                <a:gd name="T66" fmla="*/ 1 w 2"/>
                <a:gd name="T67" fmla="*/ 1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
                <a:gd name="T103" fmla="*/ 0 h 294"/>
                <a:gd name="T104" fmla="*/ 2 w 2"/>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 h="294">
                  <a:moveTo>
                    <a:pt x="1" y="1"/>
                  </a:moveTo>
                  <a:lnTo>
                    <a:pt x="1" y="13"/>
                  </a:lnTo>
                  <a:lnTo>
                    <a:pt x="1" y="24"/>
                  </a:lnTo>
                  <a:lnTo>
                    <a:pt x="1" y="35"/>
                  </a:lnTo>
                  <a:lnTo>
                    <a:pt x="1" y="45"/>
                  </a:lnTo>
                  <a:lnTo>
                    <a:pt x="1" y="55"/>
                  </a:lnTo>
                  <a:lnTo>
                    <a:pt x="1" y="65"/>
                  </a:lnTo>
                  <a:lnTo>
                    <a:pt x="1" y="74"/>
                  </a:lnTo>
                  <a:lnTo>
                    <a:pt x="1" y="84"/>
                  </a:lnTo>
                  <a:lnTo>
                    <a:pt x="1" y="92"/>
                  </a:lnTo>
                  <a:lnTo>
                    <a:pt x="1" y="101"/>
                  </a:lnTo>
                  <a:lnTo>
                    <a:pt x="1" y="110"/>
                  </a:lnTo>
                  <a:lnTo>
                    <a:pt x="1" y="118"/>
                  </a:lnTo>
                  <a:lnTo>
                    <a:pt x="1" y="126"/>
                  </a:lnTo>
                  <a:lnTo>
                    <a:pt x="1" y="135"/>
                  </a:lnTo>
                  <a:lnTo>
                    <a:pt x="0" y="142"/>
                  </a:lnTo>
                  <a:lnTo>
                    <a:pt x="0" y="151"/>
                  </a:lnTo>
                  <a:lnTo>
                    <a:pt x="0" y="159"/>
                  </a:lnTo>
                  <a:lnTo>
                    <a:pt x="0" y="167"/>
                  </a:lnTo>
                  <a:lnTo>
                    <a:pt x="0" y="175"/>
                  </a:lnTo>
                  <a:lnTo>
                    <a:pt x="0" y="183"/>
                  </a:lnTo>
                  <a:lnTo>
                    <a:pt x="0" y="192"/>
                  </a:lnTo>
                  <a:lnTo>
                    <a:pt x="0" y="200"/>
                  </a:lnTo>
                  <a:lnTo>
                    <a:pt x="0" y="208"/>
                  </a:lnTo>
                  <a:lnTo>
                    <a:pt x="0" y="216"/>
                  </a:lnTo>
                  <a:lnTo>
                    <a:pt x="0" y="225"/>
                  </a:lnTo>
                  <a:lnTo>
                    <a:pt x="0" y="234"/>
                  </a:lnTo>
                  <a:lnTo>
                    <a:pt x="0" y="243"/>
                  </a:lnTo>
                  <a:lnTo>
                    <a:pt x="0" y="253"/>
                  </a:lnTo>
                  <a:lnTo>
                    <a:pt x="0" y="262"/>
                  </a:lnTo>
                  <a:lnTo>
                    <a:pt x="0" y="273"/>
                  </a:lnTo>
                  <a:lnTo>
                    <a:pt x="0" y="283"/>
                  </a:lnTo>
                  <a:lnTo>
                    <a:pt x="0" y="293"/>
                  </a:lnTo>
                  <a:lnTo>
                    <a:pt x="0" y="283"/>
                  </a:lnTo>
                  <a:lnTo>
                    <a:pt x="0" y="273"/>
                  </a:lnTo>
                  <a:lnTo>
                    <a:pt x="0" y="262"/>
                  </a:lnTo>
                  <a:lnTo>
                    <a:pt x="0" y="253"/>
                  </a:lnTo>
                  <a:lnTo>
                    <a:pt x="0" y="243"/>
                  </a:lnTo>
                  <a:lnTo>
                    <a:pt x="0" y="234"/>
                  </a:lnTo>
                  <a:lnTo>
                    <a:pt x="0" y="225"/>
                  </a:lnTo>
                  <a:lnTo>
                    <a:pt x="0" y="216"/>
                  </a:lnTo>
                  <a:lnTo>
                    <a:pt x="0" y="208"/>
                  </a:lnTo>
                  <a:lnTo>
                    <a:pt x="0" y="200"/>
                  </a:lnTo>
                  <a:lnTo>
                    <a:pt x="0" y="192"/>
                  </a:lnTo>
                  <a:lnTo>
                    <a:pt x="0" y="183"/>
                  </a:lnTo>
                  <a:lnTo>
                    <a:pt x="0" y="175"/>
                  </a:lnTo>
                  <a:lnTo>
                    <a:pt x="0" y="167"/>
                  </a:lnTo>
                  <a:lnTo>
                    <a:pt x="0" y="159"/>
                  </a:lnTo>
                  <a:lnTo>
                    <a:pt x="0" y="151"/>
                  </a:lnTo>
                  <a:lnTo>
                    <a:pt x="0" y="142"/>
                  </a:lnTo>
                  <a:lnTo>
                    <a:pt x="0" y="135"/>
                  </a:lnTo>
                  <a:lnTo>
                    <a:pt x="0" y="126"/>
                  </a:lnTo>
                  <a:lnTo>
                    <a:pt x="0" y="118"/>
                  </a:lnTo>
                  <a:lnTo>
                    <a:pt x="0" y="110"/>
                  </a:lnTo>
                  <a:lnTo>
                    <a:pt x="0" y="101"/>
                  </a:lnTo>
                  <a:lnTo>
                    <a:pt x="0" y="92"/>
                  </a:lnTo>
                  <a:lnTo>
                    <a:pt x="1" y="84"/>
                  </a:lnTo>
                  <a:lnTo>
                    <a:pt x="1" y="74"/>
                  </a:lnTo>
                  <a:lnTo>
                    <a:pt x="1" y="65"/>
                  </a:lnTo>
                  <a:lnTo>
                    <a:pt x="1" y="55"/>
                  </a:lnTo>
                  <a:lnTo>
                    <a:pt x="1" y="45"/>
                  </a:lnTo>
                  <a:lnTo>
                    <a:pt x="1" y="35"/>
                  </a:lnTo>
                  <a:lnTo>
                    <a:pt x="1" y="24"/>
                  </a:lnTo>
                  <a:lnTo>
                    <a:pt x="1" y="13"/>
                  </a:lnTo>
                  <a:lnTo>
                    <a:pt x="1" y="1"/>
                  </a:lnTo>
                  <a:lnTo>
                    <a:pt x="1" y="0"/>
                  </a:lnTo>
                  <a:lnTo>
                    <a:pt x="1"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49" name="Freeform 133"/>
            <p:cNvSpPr>
              <a:spLocks/>
            </p:cNvSpPr>
            <p:nvPr/>
          </p:nvSpPr>
          <p:spPr bwMode="auto">
            <a:xfrm>
              <a:off x="4885" y="2482"/>
              <a:ext cx="17" cy="295"/>
            </a:xfrm>
            <a:custGeom>
              <a:avLst/>
              <a:gdLst>
                <a:gd name="T0" fmla="*/ 16 w 17"/>
                <a:gd name="T1" fmla="*/ 1 h 295"/>
                <a:gd name="T2" fmla="*/ 16 w 17"/>
                <a:gd name="T3" fmla="*/ 13 h 295"/>
                <a:gd name="T4" fmla="*/ 16 w 17"/>
                <a:gd name="T5" fmla="*/ 26 h 295"/>
                <a:gd name="T6" fmla="*/ 15 w 17"/>
                <a:gd name="T7" fmla="*/ 38 h 295"/>
                <a:gd name="T8" fmla="*/ 14 w 17"/>
                <a:gd name="T9" fmla="*/ 50 h 295"/>
                <a:gd name="T10" fmla="*/ 14 w 17"/>
                <a:gd name="T11" fmla="*/ 64 h 295"/>
                <a:gd name="T12" fmla="*/ 12 w 17"/>
                <a:gd name="T13" fmla="*/ 78 h 295"/>
                <a:gd name="T14" fmla="*/ 10 w 17"/>
                <a:gd name="T15" fmla="*/ 93 h 295"/>
                <a:gd name="T16" fmla="*/ 9 w 17"/>
                <a:gd name="T17" fmla="*/ 109 h 295"/>
                <a:gd name="T18" fmla="*/ 8 w 17"/>
                <a:gd name="T19" fmla="*/ 125 h 295"/>
                <a:gd name="T20" fmla="*/ 6 w 17"/>
                <a:gd name="T21" fmla="*/ 144 h 295"/>
                <a:gd name="T22" fmla="*/ 5 w 17"/>
                <a:gd name="T23" fmla="*/ 164 h 295"/>
                <a:gd name="T24" fmla="*/ 4 w 17"/>
                <a:gd name="T25" fmla="*/ 186 h 295"/>
                <a:gd name="T26" fmla="*/ 3 w 17"/>
                <a:gd name="T27" fmla="*/ 210 h 295"/>
                <a:gd name="T28" fmla="*/ 2 w 17"/>
                <a:gd name="T29" fmla="*/ 235 h 295"/>
                <a:gd name="T30" fmla="*/ 2 w 17"/>
                <a:gd name="T31" fmla="*/ 264 h 295"/>
                <a:gd name="T32" fmla="*/ 2 w 17"/>
                <a:gd name="T33" fmla="*/ 294 h 295"/>
                <a:gd name="T34" fmla="*/ 0 w 17"/>
                <a:gd name="T35" fmla="*/ 279 h 295"/>
                <a:gd name="T36" fmla="*/ 0 w 17"/>
                <a:gd name="T37" fmla="*/ 250 h 295"/>
                <a:gd name="T38" fmla="*/ 1 w 17"/>
                <a:gd name="T39" fmla="*/ 222 h 295"/>
                <a:gd name="T40" fmla="*/ 2 w 17"/>
                <a:gd name="T41" fmla="*/ 197 h 295"/>
                <a:gd name="T42" fmla="*/ 3 w 17"/>
                <a:gd name="T43" fmla="*/ 175 h 295"/>
                <a:gd name="T44" fmla="*/ 4 w 17"/>
                <a:gd name="T45" fmla="*/ 154 h 295"/>
                <a:gd name="T46" fmla="*/ 6 w 17"/>
                <a:gd name="T47" fmla="*/ 135 h 295"/>
                <a:gd name="T48" fmla="*/ 7 w 17"/>
                <a:gd name="T49" fmla="*/ 117 h 295"/>
                <a:gd name="T50" fmla="*/ 9 w 17"/>
                <a:gd name="T51" fmla="*/ 101 h 295"/>
                <a:gd name="T52" fmla="*/ 10 w 17"/>
                <a:gd name="T53" fmla="*/ 85 h 295"/>
                <a:gd name="T54" fmla="*/ 11 w 17"/>
                <a:gd name="T55" fmla="*/ 71 h 295"/>
                <a:gd name="T56" fmla="*/ 12 w 17"/>
                <a:gd name="T57" fmla="*/ 58 h 295"/>
                <a:gd name="T58" fmla="*/ 14 w 17"/>
                <a:gd name="T59" fmla="*/ 44 h 295"/>
                <a:gd name="T60" fmla="*/ 14 w 17"/>
                <a:gd name="T61" fmla="*/ 32 h 295"/>
                <a:gd name="T62" fmla="*/ 14 w 17"/>
                <a:gd name="T63" fmla="*/ 20 h 295"/>
                <a:gd name="T64" fmla="*/ 14 w 17"/>
                <a:gd name="T65" fmla="*/ 7 h 295"/>
                <a:gd name="T66" fmla="*/ 14 w 17"/>
                <a:gd name="T67" fmla="*/ 0 h 295"/>
                <a:gd name="T68" fmla="*/ 16 w 17"/>
                <a:gd name="T69" fmla="*/ 0 h 2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
                <a:gd name="T106" fmla="*/ 0 h 295"/>
                <a:gd name="T107" fmla="*/ 17 w 17"/>
                <a:gd name="T108" fmla="*/ 295 h 29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 h="295">
                  <a:moveTo>
                    <a:pt x="16" y="1"/>
                  </a:moveTo>
                  <a:lnTo>
                    <a:pt x="16" y="1"/>
                  </a:lnTo>
                  <a:lnTo>
                    <a:pt x="16" y="7"/>
                  </a:lnTo>
                  <a:lnTo>
                    <a:pt x="16" y="13"/>
                  </a:lnTo>
                  <a:lnTo>
                    <a:pt x="16" y="20"/>
                  </a:lnTo>
                  <a:lnTo>
                    <a:pt x="16" y="26"/>
                  </a:lnTo>
                  <a:lnTo>
                    <a:pt x="16" y="32"/>
                  </a:lnTo>
                  <a:lnTo>
                    <a:pt x="15" y="38"/>
                  </a:lnTo>
                  <a:lnTo>
                    <a:pt x="15" y="44"/>
                  </a:lnTo>
                  <a:lnTo>
                    <a:pt x="14" y="50"/>
                  </a:lnTo>
                  <a:lnTo>
                    <a:pt x="14" y="58"/>
                  </a:lnTo>
                  <a:lnTo>
                    <a:pt x="14" y="64"/>
                  </a:lnTo>
                  <a:lnTo>
                    <a:pt x="13" y="71"/>
                  </a:lnTo>
                  <a:lnTo>
                    <a:pt x="12" y="78"/>
                  </a:lnTo>
                  <a:lnTo>
                    <a:pt x="11" y="85"/>
                  </a:lnTo>
                  <a:lnTo>
                    <a:pt x="10" y="93"/>
                  </a:lnTo>
                  <a:lnTo>
                    <a:pt x="10" y="101"/>
                  </a:lnTo>
                  <a:lnTo>
                    <a:pt x="9" y="109"/>
                  </a:lnTo>
                  <a:lnTo>
                    <a:pt x="9" y="117"/>
                  </a:lnTo>
                  <a:lnTo>
                    <a:pt x="8" y="125"/>
                  </a:lnTo>
                  <a:lnTo>
                    <a:pt x="7" y="135"/>
                  </a:lnTo>
                  <a:lnTo>
                    <a:pt x="6" y="144"/>
                  </a:lnTo>
                  <a:lnTo>
                    <a:pt x="6" y="154"/>
                  </a:lnTo>
                  <a:lnTo>
                    <a:pt x="5" y="164"/>
                  </a:lnTo>
                  <a:lnTo>
                    <a:pt x="5" y="175"/>
                  </a:lnTo>
                  <a:lnTo>
                    <a:pt x="4" y="186"/>
                  </a:lnTo>
                  <a:lnTo>
                    <a:pt x="3" y="197"/>
                  </a:lnTo>
                  <a:lnTo>
                    <a:pt x="3" y="210"/>
                  </a:lnTo>
                  <a:lnTo>
                    <a:pt x="2" y="222"/>
                  </a:lnTo>
                  <a:lnTo>
                    <a:pt x="2" y="235"/>
                  </a:lnTo>
                  <a:lnTo>
                    <a:pt x="2" y="250"/>
                  </a:lnTo>
                  <a:lnTo>
                    <a:pt x="2" y="264"/>
                  </a:lnTo>
                  <a:lnTo>
                    <a:pt x="2" y="279"/>
                  </a:lnTo>
                  <a:lnTo>
                    <a:pt x="2" y="294"/>
                  </a:lnTo>
                  <a:lnTo>
                    <a:pt x="0" y="294"/>
                  </a:lnTo>
                  <a:lnTo>
                    <a:pt x="0" y="279"/>
                  </a:lnTo>
                  <a:lnTo>
                    <a:pt x="0" y="264"/>
                  </a:lnTo>
                  <a:lnTo>
                    <a:pt x="0" y="250"/>
                  </a:lnTo>
                  <a:lnTo>
                    <a:pt x="1" y="235"/>
                  </a:lnTo>
                  <a:lnTo>
                    <a:pt x="1" y="222"/>
                  </a:lnTo>
                  <a:lnTo>
                    <a:pt x="2" y="210"/>
                  </a:lnTo>
                  <a:lnTo>
                    <a:pt x="2" y="197"/>
                  </a:lnTo>
                  <a:lnTo>
                    <a:pt x="2" y="186"/>
                  </a:lnTo>
                  <a:lnTo>
                    <a:pt x="3" y="175"/>
                  </a:lnTo>
                  <a:lnTo>
                    <a:pt x="4" y="164"/>
                  </a:lnTo>
                  <a:lnTo>
                    <a:pt x="4" y="154"/>
                  </a:lnTo>
                  <a:lnTo>
                    <a:pt x="5" y="144"/>
                  </a:lnTo>
                  <a:lnTo>
                    <a:pt x="6" y="135"/>
                  </a:lnTo>
                  <a:lnTo>
                    <a:pt x="6" y="125"/>
                  </a:lnTo>
                  <a:lnTo>
                    <a:pt x="7" y="117"/>
                  </a:lnTo>
                  <a:lnTo>
                    <a:pt x="8" y="109"/>
                  </a:lnTo>
                  <a:lnTo>
                    <a:pt x="9" y="101"/>
                  </a:lnTo>
                  <a:lnTo>
                    <a:pt x="9" y="93"/>
                  </a:lnTo>
                  <a:lnTo>
                    <a:pt x="10" y="85"/>
                  </a:lnTo>
                  <a:lnTo>
                    <a:pt x="10" y="78"/>
                  </a:lnTo>
                  <a:lnTo>
                    <a:pt x="11" y="71"/>
                  </a:lnTo>
                  <a:lnTo>
                    <a:pt x="12" y="64"/>
                  </a:lnTo>
                  <a:lnTo>
                    <a:pt x="12" y="58"/>
                  </a:lnTo>
                  <a:lnTo>
                    <a:pt x="13" y="50"/>
                  </a:lnTo>
                  <a:lnTo>
                    <a:pt x="14" y="44"/>
                  </a:lnTo>
                  <a:lnTo>
                    <a:pt x="14" y="38"/>
                  </a:lnTo>
                  <a:lnTo>
                    <a:pt x="14" y="32"/>
                  </a:lnTo>
                  <a:lnTo>
                    <a:pt x="14" y="26"/>
                  </a:lnTo>
                  <a:lnTo>
                    <a:pt x="14" y="20"/>
                  </a:lnTo>
                  <a:lnTo>
                    <a:pt x="14" y="13"/>
                  </a:lnTo>
                  <a:lnTo>
                    <a:pt x="14" y="7"/>
                  </a:lnTo>
                  <a:lnTo>
                    <a:pt x="14" y="1"/>
                  </a:lnTo>
                  <a:lnTo>
                    <a:pt x="14" y="0"/>
                  </a:lnTo>
                  <a:lnTo>
                    <a:pt x="15" y="0"/>
                  </a:lnTo>
                  <a:lnTo>
                    <a:pt x="16" y="0"/>
                  </a:lnTo>
                  <a:lnTo>
                    <a:pt x="16"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50" name="Freeform 134"/>
            <p:cNvSpPr>
              <a:spLocks/>
            </p:cNvSpPr>
            <p:nvPr/>
          </p:nvSpPr>
          <p:spPr bwMode="auto">
            <a:xfrm>
              <a:off x="4900" y="2304"/>
              <a:ext cx="21" cy="174"/>
            </a:xfrm>
            <a:custGeom>
              <a:avLst/>
              <a:gdLst>
                <a:gd name="T0" fmla="*/ 20 w 21"/>
                <a:gd name="T1" fmla="*/ 1 h 174"/>
                <a:gd name="T2" fmla="*/ 18 w 21"/>
                <a:gd name="T3" fmla="*/ 13 h 174"/>
                <a:gd name="T4" fmla="*/ 17 w 21"/>
                <a:gd name="T5" fmla="*/ 24 h 174"/>
                <a:gd name="T6" fmla="*/ 15 w 21"/>
                <a:gd name="T7" fmla="*/ 36 h 174"/>
                <a:gd name="T8" fmla="*/ 13 w 21"/>
                <a:gd name="T9" fmla="*/ 49 h 174"/>
                <a:gd name="T10" fmla="*/ 11 w 21"/>
                <a:gd name="T11" fmla="*/ 60 h 174"/>
                <a:gd name="T12" fmla="*/ 9 w 21"/>
                <a:gd name="T13" fmla="*/ 72 h 174"/>
                <a:gd name="T14" fmla="*/ 8 w 21"/>
                <a:gd name="T15" fmla="*/ 84 h 174"/>
                <a:gd name="T16" fmla="*/ 6 w 21"/>
                <a:gd name="T17" fmla="*/ 95 h 174"/>
                <a:gd name="T18" fmla="*/ 4 w 21"/>
                <a:gd name="T19" fmla="*/ 106 h 174"/>
                <a:gd name="T20" fmla="*/ 3 w 21"/>
                <a:gd name="T21" fmla="*/ 117 h 174"/>
                <a:gd name="T22" fmla="*/ 2 w 21"/>
                <a:gd name="T23" fmla="*/ 127 h 174"/>
                <a:gd name="T24" fmla="*/ 2 w 21"/>
                <a:gd name="T25" fmla="*/ 138 h 174"/>
                <a:gd name="T26" fmla="*/ 2 w 21"/>
                <a:gd name="T27" fmla="*/ 148 h 174"/>
                <a:gd name="T28" fmla="*/ 3 w 21"/>
                <a:gd name="T29" fmla="*/ 156 h 174"/>
                <a:gd name="T30" fmla="*/ 4 w 21"/>
                <a:gd name="T31" fmla="*/ 165 h 174"/>
                <a:gd name="T32" fmla="*/ 6 w 21"/>
                <a:gd name="T33" fmla="*/ 173 h 174"/>
                <a:gd name="T34" fmla="*/ 3 w 21"/>
                <a:gd name="T35" fmla="*/ 169 h 174"/>
                <a:gd name="T36" fmla="*/ 2 w 21"/>
                <a:gd name="T37" fmla="*/ 161 h 174"/>
                <a:gd name="T38" fmla="*/ 0 w 21"/>
                <a:gd name="T39" fmla="*/ 152 h 174"/>
                <a:gd name="T40" fmla="*/ 0 w 21"/>
                <a:gd name="T41" fmla="*/ 143 h 174"/>
                <a:gd name="T42" fmla="*/ 0 w 21"/>
                <a:gd name="T43" fmla="*/ 133 h 174"/>
                <a:gd name="T44" fmla="*/ 1 w 21"/>
                <a:gd name="T45" fmla="*/ 122 h 174"/>
                <a:gd name="T46" fmla="*/ 2 w 21"/>
                <a:gd name="T47" fmla="*/ 111 h 174"/>
                <a:gd name="T48" fmla="*/ 3 w 21"/>
                <a:gd name="T49" fmla="*/ 100 h 174"/>
                <a:gd name="T50" fmla="*/ 5 w 21"/>
                <a:gd name="T51" fmla="*/ 89 h 174"/>
                <a:gd name="T52" fmla="*/ 7 w 21"/>
                <a:gd name="T53" fmla="*/ 77 h 174"/>
                <a:gd name="T54" fmla="*/ 8 w 21"/>
                <a:gd name="T55" fmla="*/ 66 h 174"/>
                <a:gd name="T56" fmla="*/ 11 w 21"/>
                <a:gd name="T57" fmla="*/ 54 h 174"/>
                <a:gd name="T58" fmla="*/ 13 w 21"/>
                <a:gd name="T59" fmla="*/ 41 h 174"/>
                <a:gd name="T60" fmla="*/ 14 w 21"/>
                <a:gd name="T61" fmla="*/ 30 h 174"/>
                <a:gd name="T62" fmla="*/ 16 w 21"/>
                <a:gd name="T63" fmla="*/ 18 h 174"/>
                <a:gd name="T64" fmla="*/ 18 w 21"/>
                <a:gd name="T65" fmla="*/ 6 h 174"/>
                <a:gd name="T66" fmla="*/ 18 w 21"/>
                <a:gd name="T67" fmla="*/ 2 h 174"/>
                <a:gd name="T68" fmla="*/ 18 w 21"/>
                <a:gd name="T69" fmla="*/ 0 h 174"/>
                <a:gd name="T70" fmla="*/ 20 w 21"/>
                <a:gd name="T71" fmla="*/ 1 h 1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
                <a:gd name="T109" fmla="*/ 0 h 174"/>
                <a:gd name="T110" fmla="*/ 21 w 21"/>
                <a:gd name="T111" fmla="*/ 174 h 17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 h="174">
                  <a:moveTo>
                    <a:pt x="19" y="1"/>
                  </a:moveTo>
                  <a:lnTo>
                    <a:pt x="20" y="1"/>
                  </a:lnTo>
                  <a:lnTo>
                    <a:pt x="19" y="7"/>
                  </a:lnTo>
                  <a:lnTo>
                    <a:pt x="18" y="13"/>
                  </a:lnTo>
                  <a:lnTo>
                    <a:pt x="18" y="18"/>
                  </a:lnTo>
                  <a:lnTo>
                    <a:pt x="17" y="24"/>
                  </a:lnTo>
                  <a:lnTo>
                    <a:pt x="16" y="30"/>
                  </a:lnTo>
                  <a:lnTo>
                    <a:pt x="15" y="36"/>
                  </a:lnTo>
                  <a:lnTo>
                    <a:pt x="14" y="42"/>
                  </a:lnTo>
                  <a:lnTo>
                    <a:pt x="13" y="49"/>
                  </a:lnTo>
                  <a:lnTo>
                    <a:pt x="13" y="55"/>
                  </a:lnTo>
                  <a:lnTo>
                    <a:pt x="11" y="60"/>
                  </a:lnTo>
                  <a:lnTo>
                    <a:pt x="10" y="66"/>
                  </a:lnTo>
                  <a:lnTo>
                    <a:pt x="9" y="72"/>
                  </a:lnTo>
                  <a:lnTo>
                    <a:pt x="8" y="78"/>
                  </a:lnTo>
                  <a:lnTo>
                    <a:pt x="8" y="84"/>
                  </a:lnTo>
                  <a:lnTo>
                    <a:pt x="7" y="89"/>
                  </a:lnTo>
                  <a:lnTo>
                    <a:pt x="6" y="95"/>
                  </a:lnTo>
                  <a:lnTo>
                    <a:pt x="5" y="101"/>
                  </a:lnTo>
                  <a:lnTo>
                    <a:pt x="4" y="106"/>
                  </a:lnTo>
                  <a:lnTo>
                    <a:pt x="3" y="112"/>
                  </a:lnTo>
                  <a:lnTo>
                    <a:pt x="3" y="117"/>
                  </a:lnTo>
                  <a:lnTo>
                    <a:pt x="3" y="122"/>
                  </a:lnTo>
                  <a:lnTo>
                    <a:pt x="2" y="127"/>
                  </a:lnTo>
                  <a:lnTo>
                    <a:pt x="2" y="133"/>
                  </a:lnTo>
                  <a:lnTo>
                    <a:pt x="2" y="138"/>
                  </a:lnTo>
                  <a:lnTo>
                    <a:pt x="2" y="143"/>
                  </a:lnTo>
                  <a:lnTo>
                    <a:pt x="2" y="148"/>
                  </a:lnTo>
                  <a:lnTo>
                    <a:pt x="2" y="152"/>
                  </a:lnTo>
                  <a:lnTo>
                    <a:pt x="3" y="156"/>
                  </a:lnTo>
                  <a:lnTo>
                    <a:pt x="3" y="161"/>
                  </a:lnTo>
                  <a:lnTo>
                    <a:pt x="4" y="165"/>
                  </a:lnTo>
                  <a:lnTo>
                    <a:pt x="5" y="169"/>
                  </a:lnTo>
                  <a:lnTo>
                    <a:pt x="6" y="173"/>
                  </a:lnTo>
                  <a:lnTo>
                    <a:pt x="4" y="173"/>
                  </a:lnTo>
                  <a:lnTo>
                    <a:pt x="3" y="169"/>
                  </a:lnTo>
                  <a:lnTo>
                    <a:pt x="3" y="165"/>
                  </a:lnTo>
                  <a:lnTo>
                    <a:pt x="2" y="161"/>
                  </a:lnTo>
                  <a:lnTo>
                    <a:pt x="1" y="157"/>
                  </a:lnTo>
                  <a:lnTo>
                    <a:pt x="0" y="152"/>
                  </a:lnTo>
                  <a:lnTo>
                    <a:pt x="0" y="148"/>
                  </a:lnTo>
                  <a:lnTo>
                    <a:pt x="0" y="143"/>
                  </a:lnTo>
                  <a:lnTo>
                    <a:pt x="0" y="138"/>
                  </a:lnTo>
                  <a:lnTo>
                    <a:pt x="0" y="133"/>
                  </a:lnTo>
                  <a:lnTo>
                    <a:pt x="0" y="127"/>
                  </a:lnTo>
                  <a:lnTo>
                    <a:pt x="1" y="122"/>
                  </a:lnTo>
                  <a:lnTo>
                    <a:pt x="1" y="117"/>
                  </a:lnTo>
                  <a:lnTo>
                    <a:pt x="2" y="111"/>
                  </a:lnTo>
                  <a:lnTo>
                    <a:pt x="3" y="106"/>
                  </a:lnTo>
                  <a:lnTo>
                    <a:pt x="3" y="100"/>
                  </a:lnTo>
                  <a:lnTo>
                    <a:pt x="4" y="95"/>
                  </a:lnTo>
                  <a:lnTo>
                    <a:pt x="5" y="89"/>
                  </a:lnTo>
                  <a:lnTo>
                    <a:pt x="6" y="83"/>
                  </a:lnTo>
                  <a:lnTo>
                    <a:pt x="7" y="77"/>
                  </a:lnTo>
                  <a:lnTo>
                    <a:pt x="8" y="72"/>
                  </a:lnTo>
                  <a:lnTo>
                    <a:pt x="8" y="66"/>
                  </a:lnTo>
                  <a:lnTo>
                    <a:pt x="9" y="60"/>
                  </a:lnTo>
                  <a:lnTo>
                    <a:pt x="11" y="54"/>
                  </a:lnTo>
                  <a:lnTo>
                    <a:pt x="12" y="48"/>
                  </a:lnTo>
                  <a:lnTo>
                    <a:pt x="13" y="41"/>
                  </a:lnTo>
                  <a:lnTo>
                    <a:pt x="13" y="35"/>
                  </a:lnTo>
                  <a:lnTo>
                    <a:pt x="14" y="30"/>
                  </a:lnTo>
                  <a:lnTo>
                    <a:pt x="15" y="24"/>
                  </a:lnTo>
                  <a:lnTo>
                    <a:pt x="16" y="18"/>
                  </a:lnTo>
                  <a:lnTo>
                    <a:pt x="17" y="12"/>
                  </a:lnTo>
                  <a:lnTo>
                    <a:pt x="18" y="6"/>
                  </a:lnTo>
                  <a:lnTo>
                    <a:pt x="18" y="1"/>
                  </a:lnTo>
                  <a:lnTo>
                    <a:pt x="18" y="2"/>
                  </a:lnTo>
                  <a:lnTo>
                    <a:pt x="18" y="1"/>
                  </a:lnTo>
                  <a:lnTo>
                    <a:pt x="18" y="0"/>
                  </a:lnTo>
                  <a:lnTo>
                    <a:pt x="19" y="0"/>
                  </a:lnTo>
                  <a:lnTo>
                    <a:pt x="20" y="1"/>
                  </a:lnTo>
                  <a:lnTo>
                    <a:pt x="19"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51" name="Freeform 135"/>
            <p:cNvSpPr>
              <a:spLocks/>
            </p:cNvSpPr>
            <p:nvPr/>
          </p:nvSpPr>
          <p:spPr bwMode="auto">
            <a:xfrm>
              <a:off x="4917" y="2296"/>
              <a:ext cx="2" cy="5"/>
            </a:xfrm>
            <a:custGeom>
              <a:avLst/>
              <a:gdLst>
                <a:gd name="T0" fmla="*/ 0 w 2"/>
                <a:gd name="T1" fmla="*/ 0 h 5"/>
                <a:gd name="T2" fmla="*/ 0 w 2"/>
                <a:gd name="T3" fmla="*/ 0 h 5"/>
                <a:gd name="T4" fmla="*/ 1 w 2"/>
                <a:gd name="T5" fmla="*/ 4 h 5"/>
                <a:gd name="T6" fmla="*/ 1 w 2"/>
                <a:gd name="T7" fmla="*/ 4 h 5"/>
                <a:gd name="T8" fmla="*/ 0 w 2"/>
                <a:gd name="T9" fmla="*/ 1 h 5"/>
                <a:gd name="T10" fmla="*/ 0 w 2"/>
                <a:gd name="T11" fmla="*/ 1 h 5"/>
                <a:gd name="T12" fmla="*/ 0 w 2"/>
                <a:gd name="T13" fmla="*/ 1 h 5"/>
                <a:gd name="T14" fmla="*/ 0 w 2"/>
                <a:gd name="T15" fmla="*/ 0 h 5"/>
                <a:gd name="T16" fmla="*/ 0 w 2"/>
                <a:gd name="T17" fmla="*/ 0 h 5"/>
                <a:gd name="T18" fmla="*/ 0 w 2"/>
                <a:gd name="T19" fmla="*/ 0 h 5"/>
                <a:gd name="T20" fmla="*/ 0 w 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5"/>
                <a:gd name="T35" fmla="*/ 2 w 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5">
                  <a:moveTo>
                    <a:pt x="0" y="0"/>
                  </a:moveTo>
                  <a:lnTo>
                    <a:pt x="0" y="0"/>
                  </a:lnTo>
                  <a:lnTo>
                    <a:pt x="1" y="4"/>
                  </a:lnTo>
                  <a:lnTo>
                    <a:pt x="0" y="1"/>
                  </a:lnTo>
                  <a:lnTo>
                    <a:pt x="0"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52" name="Freeform 136"/>
            <p:cNvSpPr>
              <a:spLocks/>
            </p:cNvSpPr>
            <p:nvPr/>
          </p:nvSpPr>
          <p:spPr bwMode="auto">
            <a:xfrm>
              <a:off x="4896" y="2296"/>
              <a:ext cx="17" cy="2"/>
            </a:xfrm>
            <a:custGeom>
              <a:avLst/>
              <a:gdLst>
                <a:gd name="T0" fmla="*/ 1 w 17"/>
                <a:gd name="T1" fmla="*/ 1 h 2"/>
                <a:gd name="T2" fmla="*/ 1 w 17"/>
                <a:gd name="T3" fmla="*/ 1 h 2"/>
                <a:gd name="T4" fmla="*/ 2 w 17"/>
                <a:gd name="T5" fmla="*/ 1 h 2"/>
                <a:gd name="T6" fmla="*/ 3 w 17"/>
                <a:gd name="T7" fmla="*/ 1 h 2"/>
                <a:gd name="T8" fmla="*/ 6 w 17"/>
                <a:gd name="T9" fmla="*/ 0 h 2"/>
                <a:gd name="T10" fmla="*/ 8 w 17"/>
                <a:gd name="T11" fmla="*/ 0 h 2"/>
                <a:gd name="T12" fmla="*/ 10 w 17"/>
                <a:gd name="T13" fmla="*/ 0 h 2"/>
                <a:gd name="T14" fmla="*/ 13 w 17"/>
                <a:gd name="T15" fmla="*/ 0 h 2"/>
                <a:gd name="T16" fmla="*/ 14 w 17"/>
                <a:gd name="T17" fmla="*/ 0 h 2"/>
                <a:gd name="T18" fmla="*/ 16 w 17"/>
                <a:gd name="T19" fmla="*/ 0 h 2"/>
                <a:gd name="T20" fmla="*/ 16 w 17"/>
                <a:gd name="T21" fmla="*/ 0 h 2"/>
                <a:gd name="T22" fmla="*/ 15 w 17"/>
                <a:gd name="T23" fmla="*/ 0 h 2"/>
                <a:gd name="T24" fmla="*/ 13 w 17"/>
                <a:gd name="T25" fmla="*/ 0 h 2"/>
                <a:gd name="T26" fmla="*/ 10 w 17"/>
                <a:gd name="T27" fmla="*/ 1 h 2"/>
                <a:gd name="T28" fmla="*/ 9 w 17"/>
                <a:gd name="T29" fmla="*/ 1 h 2"/>
                <a:gd name="T30" fmla="*/ 6 w 17"/>
                <a:gd name="T31" fmla="*/ 1 h 2"/>
                <a:gd name="T32" fmla="*/ 4 w 17"/>
                <a:gd name="T33" fmla="*/ 1 h 2"/>
                <a:gd name="T34" fmla="*/ 2 w 17"/>
                <a:gd name="T35" fmla="*/ 1 h 2"/>
                <a:gd name="T36" fmla="*/ 1 w 17"/>
                <a:gd name="T37" fmla="*/ 1 h 2"/>
                <a:gd name="T38" fmla="*/ 0 w 17"/>
                <a:gd name="T39" fmla="*/ 1 h 2"/>
                <a:gd name="T40" fmla="*/ 1 w 17"/>
                <a:gd name="T41" fmla="*/ 1 h 2"/>
                <a:gd name="T42" fmla="*/ 0 w 17"/>
                <a:gd name="T43" fmla="*/ 1 h 2"/>
                <a:gd name="T44" fmla="*/ 0 w 17"/>
                <a:gd name="T45" fmla="*/ 1 h 2"/>
                <a:gd name="T46" fmla="*/ 0 w 17"/>
                <a:gd name="T47" fmla="*/ 1 h 2"/>
                <a:gd name="T48" fmla="*/ 1 w 17"/>
                <a:gd name="T49" fmla="*/ 1 h 2"/>
                <a:gd name="T50" fmla="*/ 1 w 17"/>
                <a:gd name="T51" fmla="*/ 1 h 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2"/>
                <a:gd name="T80" fmla="*/ 17 w 17"/>
                <a:gd name="T81" fmla="*/ 2 h 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2">
                  <a:moveTo>
                    <a:pt x="1" y="1"/>
                  </a:moveTo>
                  <a:lnTo>
                    <a:pt x="1" y="1"/>
                  </a:lnTo>
                  <a:lnTo>
                    <a:pt x="2" y="1"/>
                  </a:lnTo>
                  <a:lnTo>
                    <a:pt x="3" y="1"/>
                  </a:lnTo>
                  <a:lnTo>
                    <a:pt x="6" y="0"/>
                  </a:lnTo>
                  <a:lnTo>
                    <a:pt x="8" y="0"/>
                  </a:lnTo>
                  <a:lnTo>
                    <a:pt x="10" y="0"/>
                  </a:lnTo>
                  <a:lnTo>
                    <a:pt x="13" y="0"/>
                  </a:lnTo>
                  <a:lnTo>
                    <a:pt x="14" y="0"/>
                  </a:lnTo>
                  <a:lnTo>
                    <a:pt x="16" y="0"/>
                  </a:lnTo>
                  <a:lnTo>
                    <a:pt x="15" y="0"/>
                  </a:lnTo>
                  <a:lnTo>
                    <a:pt x="13" y="0"/>
                  </a:lnTo>
                  <a:lnTo>
                    <a:pt x="10" y="1"/>
                  </a:lnTo>
                  <a:lnTo>
                    <a:pt x="9" y="1"/>
                  </a:lnTo>
                  <a:lnTo>
                    <a:pt x="6" y="1"/>
                  </a:lnTo>
                  <a:lnTo>
                    <a:pt x="4" y="1"/>
                  </a:lnTo>
                  <a:lnTo>
                    <a:pt x="2" y="1"/>
                  </a:lnTo>
                  <a:lnTo>
                    <a:pt x="1" y="1"/>
                  </a:lnTo>
                  <a:lnTo>
                    <a:pt x="0" y="1"/>
                  </a:lnTo>
                  <a:lnTo>
                    <a:pt x="1" y="1"/>
                  </a:lnTo>
                  <a:lnTo>
                    <a:pt x="0" y="1"/>
                  </a:lnTo>
                  <a:lnTo>
                    <a:pt x="1"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53" name="Freeform 137"/>
            <p:cNvSpPr>
              <a:spLocks/>
            </p:cNvSpPr>
            <p:nvPr/>
          </p:nvSpPr>
          <p:spPr bwMode="auto">
            <a:xfrm>
              <a:off x="4873" y="2217"/>
              <a:ext cx="19" cy="81"/>
            </a:xfrm>
            <a:custGeom>
              <a:avLst/>
              <a:gdLst>
                <a:gd name="T0" fmla="*/ 2 w 19"/>
                <a:gd name="T1" fmla="*/ 0 h 81"/>
                <a:gd name="T2" fmla="*/ 2 w 19"/>
                <a:gd name="T3" fmla="*/ 1 h 81"/>
                <a:gd name="T4" fmla="*/ 2 w 19"/>
                <a:gd name="T5" fmla="*/ 6 h 81"/>
                <a:gd name="T6" fmla="*/ 2 w 19"/>
                <a:gd name="T7" fmla="*/ 11 h 81"/>
                <a:gd name="T8" fmla="*/ 2 w 19"/>
                <a:gd name="T9" fmla="*/ 17 h 81"/>
                <a:gd name="T10" fmla="*/ 2 w 19"/>
                <a:gd name="T11" fmla="*/ 21 h 81"/>
                <a:gd name="T12" fmla="*/ 3 w 19"/>
                <a:gd name="T13" fmla="*/ 27 h 81"/>
                <a:gd name="T14" fmla="*/ 4 w 19"/>
                <a:gd name="T15" fmla="*/ 32 h 81"/>
                <a:gd name="T16" fmla="*/ 4 w 19"/>
                <a:gd name="T17" fmla="*/ 38 h 81"/>
                <a:gd name="T18" fmla="*/ 6 w 19"/>
                <a:gd name="T19" fmla="*/ 43 h 81"/>
                <a:gd name="T20" fmla="*/ 7 w 19"/>
                <a:gd name="T21" fmla="*/ 48 h 81"/>
                <a:gd name="T22" fmla="*/ 8 w 19"/>
                <a:gd name="T23" fmla="*/ 54 h 81"/>
                <a:gd name="T24" fmla="*/ 9 w 19"/>
                <a:gd name="T25" fmla="*/ 59 h 81"/>
                <a:gd name="T26" fmla="*/ 11 w 19"/>
                <a:gd name="T27" fmla="*/ 62 h 81"/>
                <a:gd name="T28" fmla="*/ 12 w 19"/>
                <a:gd name="T29" fmla="*/ 67 h 81"/>
                <a:gd name="T30" fmla="*/ 14 w 19"/>
                <a:gd name="T31" fmla="*/ 71 h 81"/>
                <a:gd name="T32" fmla="*/ 16 w 19"/>
                <a:gd name="T33" fmla="*/ 75 h 81"/>
                <a:gd name="T34" fmla="*/ 18 w 19"/>
                <a:gd name="T35" fmla="*/ 79 h 81"/>
                <a:gd name="T36" fmla="*/ 17 w 19"/>
                <a:gd name="T37" fmla="*/ 80 h 81"/>
                <a:gd name="T38" fmla="*/ 15 w 19"/>
                <a:gd name="T39" fmla="*/ 76 h 81"/>
                <a:gd name="T40" fmla="*/ 13 w 19"/>
                <a:gd name="T41" fmla="*/ 72 h 81"/>
                <a:gd name="T42" fmla="*/ 11 w 19"/>
                <a:gd name="T43" fmla="*/ 68 h 81"/>
                <a:gd name="T44" fmla="*/ 9 w 19"/>
                <a:gd name="T45" fmla="*/ 63 h 81"/>
                <a:gd name="T46" fmla="*/ 7 w 19"/>
                <a:gd name="T47" fmla="*/ 59 h 81"/>
                <a:gd name="T48" fmla="*/ 7 w 19"/>
                <a:gd name="T49" fmla="*/ 54 h 81"/>
                <a:gd name="T50" fmla="*/ 5 w 19"/>
                <a:gd name="T51" fmla="*/ 49 h 81"/>
                <a:gd name="T52" fmla="*/ 4 w 19"/>
                <a:gd name="T53" fmla="*/ 43 h 81"/>
                <a:gd name="T54" fmla="*/ 3 w 19"/>
                <a:gd name="T55" fmla="*/ 38 h 81"/>
                <a:gd name="T56" fmla="*/ 2 w 19"/>
                <a:gd name="T57" fmla="*/ 32 h 81"/>
                <a:gd name="T58" fmla="*/ 2 w 19"/>
                <a:gd name="T59" fmla="*/ 27 h 81"/>
                <a:gd name="T60" fmla="*/ 1 w 19"/>
                <a:gd name="T61" fmla="*/ 21 h 81"/>
                <a:gd name="T62" fmla="*/ 1 w 19"/>
                <a:gd name="T63" fmla="*/ 17 h 81"/>
                <a:gd name="T64" fmla="*/ 0 w 19"/>
                <a:gd name="T65" fmla="*/ 11 h 81"/>
                <a:gd name="T66" fmla="*/ 0 w 19"/>
                <a:gd name="T67" fmla="*/ 6 h 81"/>
                <a:gd name="T68" fmla="*/ 0 w 19"/>
                <a:gd name="T69" fmla="*/ 1 h 81"/>
                <a:gd name="T70" fmla="*/ 0 w 19"/>
                <a:gd name="T71" fmla="*/ 0 h 81"/>
                <a:gd name="T72" fmla="*/ 1 w 19"/>
                <a:gd name="T73" fmla="*/ 0 h 81"/>
                <a:gd name="T74" fmla="*/ 2 w 19"/>
                <a:gd name="T75" fmla="*/ 0 h 81"/>
                <a:gd name="T76" fmla="*/ 2 w 19"/>
                <a:gd name="T77" fmla="*/ 1 h 81"/>
                <a:gd name="T78" fmla="*/ 2 w 19"/>
                <a:gd name="T79" fmla="*/ 0 h 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
                <a:gd name="T121" fmla="*/ 0 h 81"/>
                <a:gd name="T122" fmla="*/ 19 w 19"/>
                <a:gd name="T123" fmla="*/ 81 h 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 h="81">
                  <a:moveTo>
                    <a:pt x="2" y="0"/>
                  </a:moveTo>
                  <a:lnTo>
                    <a:pt x="2" y="1"/>
                  </a:lnTo>
                  <a:lnTo>
                    <a:pt x="2" y="6"/>
                  </a:lnTo>
                  <a:lnTo>
                    <a:pt x="2" y="11"/>
                  </a:lnTo>
                  <a:lnTo>
                    <a:pt x="2" y="17"/>
                  </a:lnTo>
                  <a:lnTo>
                    <a:pt x="2" y="21"/>
                  </a:lnTo>
                  <a:lnTo>
                    <a:pt x="3" y="27"/>
                  </a:lnTo>
                  <a:lnTo>
                    <a:pt x="4" y="32"/>
                  </a:lnTo>
                  <a:lnTo>
                    <a:pt x="4" y="38"/>
                  </a:lnTo>
                  <a:lnTo>
                    <a:pt x="6" y="43"/>
                  </a:lnTo>
                  <a:lnTo>
                    <a:pt x="7" y="48"/>
                  </a:lnTo>
                  <a:lnTo>
                    <a:pt x="8" y="54"/>
                  </a:lnTo>
                  <a:lnTo>
                    <a:pt x="9" y="59"/>
                  </a:lnTo>
                  <a:lnTo>
                    <a:pt x="11" y="62"/>
                  </a:lnTo>
                  <a:lnTo>
                    <a:pt x="12" y="67"/>
                  </a:lnTo>
                  <a:lnTo>
                    <a:pt x="14" y="71"/>
                  </a:lnTo>
                  <a:lnTo>
                    <a:pt x="16" y="75"/>
                  </a:lnTo>
                  <a:lnTo>
                    <a:pt x="18" y="79"/>
                  </a:lnTo>
                  <a:lnTo>
                    <a:pt x="17" y="80"/>
                  </a:lnTo>
                  <a:lnTo>
                    <a:pt x="15" y="76"/>
                  </a:lnTo>
                  <a:lnTo>
                    <a:pt x="13" y="72"/>
                  </a:lnTo>
                  <a:lnTo>
                    <a:pt x="11" y="68"/>
                  </a:lnTo>
                  <a:lnTo>
                    <a:pt x="9" y="63"/>
                  </a:lnTo>
                  <a:lnTo>
                    <a:pt x="7" y="59"/>
                  </a:lnTo>
                  <a:lnTo>
                    <a:pt x="7" y="54"/>
                  </a:lnTo>
                  <a:lnTo>
                    <a:pt x="5" y="49"/>
                  </a:lnTo>
                  <a:lnTo>
                    <a:pt x="4" y="43"/>
                  </a:lnTo>
                  <a:lnTo>
                    <a:pt x="3" y="38"/>
                  </a:lnTo>
                  <a:lnTo>
                    <a:pt x="2" y="32"/>
                  </a:lnTo>
                  <a:lnTo>
                    <a:pt x="2" y="27"/>
                  </a:lnTo>
                  <a:lnTo>
                    <a:pt x="1" y="21"/>
                  </a:lnTo>
                  <a:lnTo>
                    <a:pt x="1" y="17"/>
                  </a:lnTo>
                  <a:lnTo>
                    <a:pt x="0" y="11"/>
                  </a:lnTo>
                  <a:lnTo>
                    <a:pt x="0" y="6"/>
                  </a:lnTo>
                  <a:lnTo>
                    <a:pt x="0" y="1"/>
                  </a:lnTo>
                  <a:lnTo>
                    <a:pt x="0" y="0"/>
                  </a:lnTo>
                  <a:lnTo>
                    <a:pt x="1" y="0"/>
                  </a:lnTo>
                  <a:lnTo>
                    <a:pt x="2" y="0"/>
                  </a:lnTo>
                  <a:lnTo>
                    <a:pt x="2" y="1"/>
                  </a:lnTo>
                  <a:lnTo>
                    <a:pt x="2"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54" name="Freeform 138"/>
            <p:cNvSpPr>
              <a:spLocks/>
            </p:cNvSpPr>
            <p:nvPr/>
          </p:nvSpPr>
          <p:spPr bwMode="auto">
            <a:xfrm>
              <a:off x="4871" y="2153"/>
              <a:ext cx="2" cy="60"/>
            </a:xfrm>
            <a:custGeom>
              <a:avLst/>
              <a:gdLst>
                <a:gd name="T0" fmla="*/ 1 w 2"/>
                <a:gd name="T1" fmla="*/ 1 h 60"/>
                <a:gd name="T2" fmla="*/ 1 w 2"/>
                <a:gd name="T3" fmla="*/ 1 h 60"/>
                <a:gd name="T4" fmla="*/ 1 w 2"/>
                <a:gd name="T5" fmla="*/ 4 h 60"/>
                <a:gd name="T6" fmla="*/ 1 w 2"/>
                <a:gd name="T7" fmla="*/ 8 h 60"/>
                <a:gd name="T8" fmla="*/ 1 w 2"/>
                <a:gd name="T9" fmla="*/ 11 h 60"/>
                <a:gd name="T10" fmla="*/ 1 w 2"/>
                <a:gd name="T11" fmla="*/ 15 h 60"/>
                <a:gd name="T12" fmla="*/ 1 w 2"/>
                <a:gd name="T13" fmla="*/ 19 h 60"/>
                <a:gd name="T14" fmla="*/ 0 w 2"/>
                <a:gd name="T15" fmla="*/ 23 h 60"/>
                <a:gd name="T16" fmla="*/ 0 w 2"/>
                <a:gd name="T17" fmla="*/ 27 h 60"/>
                <a:gd name="T18" fmla="*/ 0 w 2"/>
                <a:gd name="T19" fmla="*/ 30 h 60"/>
                <a:gd name="T20" fmla="*/ 0 w 2"/>
                <a:gd name="T21" fmla="*/ 35 h 60"/>
                <a:gd name="T22" fmla="*/ 0 w 2"/>
                <a:gd name="T23" fmla="*/ 39 h 60"/>
                <a:gd name="T24" fmla="*/ 0 w 2"/>
                <a:gd name="T25" fmla="*/ 43 h 60"/>
                <a:gd name="T26" fmla="*/ 0 w 2"/>
                <a:gd name="T27" fmla="*/ 47 h 60"/>
                <a:gd name="T28" fmla="*/ 0 w 2"/>
                <a:gd name="T29" fmla="*/ 49 h 60"/>
                <a:gd name="T30" fmla="*/ 0 w 2"/>
                <a:gd name="T31" fmla="*/ 53 h 60"/>
                <a:gd name="T32" fmla="*/ 0 w 2"/>
                <a:gd name="T33" fmla="*/ 56 h 60"/>
                <a:gd name="T34" fmla="*/ 1 w 2"/>
                <a:gd name="T35" fmla="*/ 58 h 60"/>
                <a:gd name="T36" fmla="*/ 0 w 2"/>
                <a:gd name="T37" fmla="*/ 59 h 60"/>
                <a:gd name="T38" fmla="*/ 0 w 2"/>
                <a:gd name="T39" fmla="*/ 56 h 60"/>
                <a:gd name="T40" fmla="*/ 0 w 2"/>
                <a:gd name="T41" fmla="*/ 53 h 60"/>
                <a:gd name="T42" fmla="*/ 0 w 2"/>
                <a:gd name="T43" fmla="*/ 49 h 60"/>
                <a:gd name="T44" fmla="*/ 0 w 2"/>
                <a:gd name="T45" fmla="*/ 47 h 60"/>
                <a:gd name="T46" fmla="*/ 0 w 2"/>
                <a:gd name="T47" fmla="*/ 43 h 60"/>
                <a:gd name="T48" fmla="*/ 0 w 2"/>
                <a:gd name="T49" fmla="*/ 39 h 60"/>
                <a:gd name="T50" fmla="*/ 0 w 2"/>
                <a:gd name="T51" fmla="*/ 35 h 60"/>
                <a:gd name="T52" fmla="*/ 0 w 2"/>
                <a:gd name="T53" fmla="*/ 30 h 60"/>
                <a:gd name="T54" fmla="*/ 0 w 2"/>
                <a:gd name="T55" fmla="*/ 27 h 60"/>
                <a:gd name="T56" fmla="*/ 0 w 2"/>
                <a:gd name="T57" fmla="*/ 23 h 60"/>
                <a:gd name="T58" fmla="*/ 0 w 2"/>
                <a:gd name="T59" fmla="*/ 18 h 60"/>
                <a:gd name="T60" fmla="*/ 0 w 2"/>
                <a:gd name="T61" fmla="*/ 14 h 60"/>
                <a:gd name="T62" fmla="*/ 0 w 2"/>
                <a:gd name="T63" fmla="*/ 10 h 60"/>
                <a:gd name="T64" fmla="*/ 1 w 2"/>
                <a:gd name="T65" fmla="*/ 7 h 60"/>
                <a:gd name="T66" fmla="*/ 1 w 2"/>
                <a:gd name="T67" fmla="*/ 4 h 60"/>
                <a:gd name="T68" fmla="*/ 1 w 2"/>
                <a:gd name="T69" fmla="*/ 0 h 60"/>
                <a:gd name="T70" fmla="*/ 1 w 2"/>
                <a:gd name="T71" fmla="*/ 0 h 60"/>
                <a:gd name="T72" fmla="*/ 1 w 2"/>
                <a:gd name="T73" fmla="*/ 1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
                <a:gd name="T112" fmla="*/ 0 h 60"/>
                <a:gd name="T113" fmla="*/ 2 w 2"/>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 h="60">
                  <a:moveTo>
                    <a:pt x="1" y="1"/>
                  </a:moveTo>
                  <a:lnTo>
                    <a:pt x="1" y="1"/>
                  </a:lnTo>
                  <a:lnTo>
                    <a:pt x="1" y="4"/>
                  </a:lnTo>
                  <a:lnTo>
                    <a:pt x="1" y="8"/>
                  </a:lnTo>
                  <a:lnTo>
                    <a:pt x="1" y="11"/>
                  </a:lnTo>
                  <a:lnTo>
                    <a:pt x="1" y="15"/>
                  </a:lnTo>
                  <a:lnTo>
                    <a:pt x="1" y="19"/>
                  </a:lnTo>
                  <a:lnTo>
                    <a:pt x="0" y="23"/>
                  </a:lnTo>
                  <a:lnTo>
                    <a:pt x="0" y="27"/>
                  </a:lnTo>
                  <a:lnTo>
                    <a:pt x="0" y="30"/>
                  </a:lnTo>
                  <a:lnTo>
                    <a:pt x="0" y="35"/>
                  </a:lnTo>
                  <a:lnTo>
                    <a:pt x="0" y="39"/>
                  </a:lnTo>
                  <a:lnTo>
                    <a:pt x="0" y="43"/>
                  </a:lnTo>
                  <a:lnTo>
                    <a:pt x="0" y="47"/>
                  </a:lnTo>
                  <a:lnTo>
                    <a:pt x="0" y="49"/>
                  </a:lnTo>
                  <a:lnTo>
                    <a:pt x="0" y="53"/>
                  </a:lnTo>
                  <a:lnTo>
                    <a:pt x="0" y="56"/>
                  </a:lnTo>
                  <a:lnTo>
                    <a:pt x="1" y="58"/>
                  </a:lnTo>
                  <a:lnTo>
                    <a:pt x="0" y="59"/>
                  </a:lnTo>
                  <a:lnTo>
                    <a:pt x="0" y="56"/>
                  </a:lnTo>
                  <a:lnTo>
                    <a:pt x="0" y="53"/>
                  </a:lnTo>
                  <a:lnTo>
                    <a:pt x="0" y="49"/>
                  </a:lnTo>
                  <a:lnTo>
                    <a:pt x="0" y="47"/>
                  </a:lnTo>
                  <a:lnTo>
                    <a:pt x="0" y="43"/>
                  </a:lnTo>
                  <a:lnTo>
                    <a:pt x="0" y="39"/>
                  </a:lnTo>
                  <a:lnTo>
                    <a:pt x="0" y="35"/>
                  </a:lnTo>
                  <a:lnTo>
                    <a:pt x="0" y="30"/>
                  </a:lnTo>
                  <a:lnTo>
                    <a:pt x="0" y="27"/>
                  </a:lnTo>
                  <a:lnTo>
                    <a:pt x="0" y="23"/>
                  </a:lnTo>
                  <a:lnTo>
                    <a:pt x="0" y="18"/>
                  </a:lnTo>
                  <a:lnTo>
                    <a:pt x="0" y="14"/>
                  </a:lnTo>
                  <a:lnTo>
                    <a:pt x="0" y="10"/>
                  </a:lnTo>
                  <a:lnTo>
                    <a:pt x="1" y="7"/>
                  </a:lnTo>
                  <a:lnTo>
                    <a:pt x="1" y="4"/>
                  </a:lnTo>
                  <a:lnTo>
                    <a:pt x="1" y="0"/>
                  </a:lnTo>
                  <a:lnTo>
                    <a:pt x="1"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55" name="Freeform 139"/>
            <p:cNvSpPr>
              <a:spLocks/>
            </p:cNvSpPr>
            <p:nvPr/>
          </p:nvSpPr>
          <p:spPr bwMode="auto">
            <a:xfrm>
              <a:off x="4875" y="2146"/>
              <a:ext cx="4" cy="3"/>
            </a:xfrm>
            <a:custGeom>
              <a:avLst/>
              <a:gdLst>
                <a:gd name="T0" fmla="*/ 2 w 4"/>
                <a:gd name="T1" fmla="*/ 1 h 3"/>
                <a:gd name="T2" fmla="*/ 3 w 4"/>
                <a:gd name="T3" fmla="*/ 1 h 3"/>
                <a:gd name="T4" fmla="*/ 1 w 4"/>
                <a:gd name="T5" fmla="*/ 2 h 3"/>
                <a:gd name="T6" fmla="*/ 0 w 4"/>
                <a:gd name="T7" fmla="*/ 2 h 3"/>
                <a:gd name="T8" fmla="*/ 2 w 4"/>
                <a:gd name="T9" fmla="*/ 0 h 3"/>
                <a:gd name="T10" fmla="*/ 2 w 4"/>
                <a:gd name="T11" fmla="*/ 0 h 3"/>
                <a:gd name="T12" fmla="*/ 2 w 4"/>
                <a:gd name="T13" fmla="*/ 0 h 3"/>
                <a:gd name="T14" fmla="*/ 2 w 4"/>
                <a:gd name="T15" fmla="*/ 0 h 3"/>
                <a:gd name="T16" fmla="*/ 3 w 4"/>
                <a:gd name="T17" fmla="*/ 0 h 3"/>
                <a:gd name="T18" fmla="*/ 3 w 4"/>
                <a:gd name="T19" fmla="*/ 0 h 3"/>
                <a:gd name="T20" fmla="*/ 3 w 4"/>
                <a:gd name="T21" fmla="*/ 1 h 3"/>
                <a:gd name="T22" fmla="*/ 2 w 4"/>
                <a:gd name="T23" fmla="*/ 1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3"/>
                <a:gd name="T38" fmla="*/ 4 w 4"/>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3">
                  <a:moveTo>
                    <a:pt x="2" y="1"/>
                  </a:moveTo>
                  <a:lnTo>
                    <a:pt x="3" y="1"/>
                  </a:lnTo>
                  <a:lnTo>
                    <a:pt x="1" y="2"/>
                  </a:lnTo>
                  <a:lnTo>
                    <a:pt x="0" y="2"/>
                  </a:lnTo>
                  <a:lnTo>
                    <a:pt x="2" y="0"/>
                  </a:lnTo>
                  <a:lnTo>
                    <a:pt x="3" y="0"/>
                  </a:lnTo>
                  <a:lnTo>
                    <a:pt x="3" y="1"/>
                  </a:lnTo>
                  <a:lnTo>
                    <a:pt x="2"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56" name="Freeform 140"/>
            <p:cNvSpPr>
              <a:spLocks/>
            </p:cNvSpPr>
            <p:nvPr/>
          </p:nvSpPr>
          <p:spPr bwMode="auto">
            <a:xfrm>
              <a:off x="4881" y="2142"/>
              <a:ext cx="57" cy="1"/>
            </a:xfrm>
            <a:custGeom>
              <a:avLst/>
              <a:gdLst>
                <a:gd name="T0" fmla="*/ 56 w 57"/>
                <a:gd name="T1" fmla="*/ 0 h 1"/>
                <a:gd name="T2" fmla="*/ 55 w 57"/>
                <a:gd name="T3" fmla="*/ 0 h 1"/>
                <a:gd name="T4" fmla="*/ 51 w 57"/>
                <a:gd name="T5" fmla="*/ 0 h 1"/>
                <a:gd name="T6" fmla="*/ 47 w 57"/>
                <a:gd name="T7" fmla="*/ 0 h 1"/>
                <a:gd name="T8" fmla="*/ 44 w 57"/>
                <a:gd name="T9" fmla="*/ 0 h 1"/>
                <a:gd name="T10" fmla="*/ 40 w 57"/>
                <a:gd name="T11" fmla="*/ 0 h 1"/>
                <a:gd name="T12" fmla="*/ 36 w 57"/>
                <a:gd name="T13" fmla="*/ 0 h 1"/>
                <a:gd name="T14" fmla="*/ 33 w 57"/>
                <a:gd name="T15" fmla="*/ 0 h 1"/>
                <a:gd name="T16" fmla="*/ 30 w 57"/>
                <a:gd name="T17" fmla="*/ 0 h 1"/>
                <a:gd name="T18" fmla="*/ 27 w 57"/>
                <a:gd name="T19" fmla="*/ 0 h 1"/>
                <a:gd name="T20" fmla="*/ 24 w 57"/>
                <a:gd name="T21" fmla="*/ 0 h 1"/>
                <a:gd name="T22" fmla="*/ 20 w 57"/>
                <a:gd name="T23" fmla="*/ 0 h 1"/>
                <a:gd name="T24" fmla="*/ 17 w 57"/>
                <a:gd name="T25" fmla="*/ 0 h 1"/>
                <a:gd name="T26" fmla="*/ 14 w 57"/>
                <a:gd name="T27" fmla="*/ 0 h 1"/>
                <a:gd name="T28" fmla="*/ 10 w 57"/>
                <a:gd name="T29" fmla="*/ 0 h 1"/>
                <a:gd name="T30" fmla="*/ 7 w 57"/>
                <a:gd name="T31" fmla="*/ 0 h 1"/>
                <a:gd name="T32" fmla="*/ 4 w 57"/>
                <a:gd name="T33" fmla="*/ 0 h 1"/>
                <a:gd name="T34" fmla="*/ 0 w 57"/>
                <a:gd name="T35" fmla="*/ 0 h 1"/>
                <a:gd name="T36" fmla="*/ 0 w 57"/>
                <a:gd name="T37" fmla="*/ 0 h 1"/>
                <a:gd name="T38" fmla="*/ 4 w 57"/>
                <a:gd name="T39" fmla="*/ 0 h 1"/>
                <a:gd name="T40" fmla="*/ 7 w 57"/>
                <a:gd name="T41" fmla="*/ 0 h 1"/>
                <a:gd name="T42" fmla="*/ 10 w 57"/>
                <a:gd name="T43" fmla="*/ 0 h 1"/>
                <a:gd name="T44" fmla="*/ 14 w 57"/>
                <a:gd name="T45" fmla="*/ 0 h 1"/>
                <a:gd name="T46" fmla="*/ 17 w 57"/>
                <a:gd name="T47" fmla="*/ 0 h 1"/>
                <a:gd name="T48" fmla="*/ 20 w 57"/>
                <a:gd name="T49" fmla="*/ 0 h 1"/>
                <a:gd name="T50" fmla="*/ 23 w 57"/>
                <a:gd name="T51" fmla="*/ 0 h 1"/>
                <a:gd name="T52" fmla="*/ 27 w 57"/>
                <a:gd name="T53" fmla="*/ 0 h 1"/>
                <a:gd name="T54" fmla="*/ 29 w 57"/>
                <a:gd name="T55" fmla="*/ 0 h 1"/>
                <a:gd name="T56" fmla="*/ 33 w 57"/>
                <a:gd name="T57" fmla="*/ 0 h 1"/>
                <a:gd name="T58" fmla="*/ 36 w 57"/>
                <a:gd name="T59" fmla="*/ 0 h 1"/>
                <a:gd name="T60" fmla="*/ 40 w 57"/>
                <a:gd name="T61" fmla="*/ 0 h 1"/>
                <a:gd name="T62" fmla="*/ 44 w 57"/>
                <a:gd name="T63" fmla="*/ 0 h 1"/>
                <a:gd name="T64" fmla="*/ 47 w 57"/>
                <a:gd name="T65" fmla="*/ 0 h 1"/>
                <a:gd name="T66" fmla="*/ 51 w 57"/>
                <a:gd name="T67" fmla="*/ 0 h 1"/>
                <a:gd name="T68" fmla="*/ 55 w 57"/>
                <a:gd name="T69" fmla="*/ 0 h 1"/>
                <a:gd name="T70" fmla="*/ 54 w 57"/>
                <a:gd name="T71" fmla="*/ 0 h 1"/>
                <a:gd name="T72" fmla="*/ 55 w 57"/>
                <a:gd name="T73" fmla="*/ 0 h 1"/>
                <a:gd name="T74" fmla="*/ 56 w 57"/>
                <a:gd name="T75" fmla="*/ 0 h 1"/>
                <a:gd name="T76" fmla="*/ 56 w 57"/>
                <a:gd name="T77" fmla="*/ 0 h 1"/>
                <a:gd name="T78" fmla="*/ 55 w 57"/>
                <a:gd name="T79" fmla="*/ 0 h 1"/>
                <a:gd name="T80" fmla="*/ 56 w 57"/>
                <a:gd name="T81" fmla="*/ 0 h 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7"/>
                <a:gd name="T124" fmla="*/ 0 h 1"/>
                <a:gd name="T125" fmla="*/ 57 w 57"/>
                <a:gd name="T126" fmla="*/ 1 h 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7" h="1">
                  <a:moveTo>
                    <a:pt x="56" y="0"/>
                  </a:moveTo>
                  <a:lnTo>
                    <a:pt x="55" y="0"/>
                  </a:lnTo>
                  <a:lnTo>
                    <a:pt x="51" y="0"/>
                  </a:lnTo>
                  <a:lnTo>
                    <a:pt x="47" y="0"/>
                  </a:lnTo>
                  <a:lnTo>
                    <a:pt x="44" y="0"/>
                  </a:lnTo>
                  <a:lnTo>
                    <a:pt x="40" y="0"/>
                  </a:lnTo>
                  <a:lnTo>
                    <a:pt x="36" y="0"/>
                  </a:lnTo>
                  <a:lnTo>
                    <a:pt x="33" y="0"/>
                  </a:lnTo>
                  <a:lnTo>
                    <a:pt x="30" y="0"/>
                  </a:lnTo>
                  <a:lnTo>
                    <a:pt x="27" y="0"/>
                  </a:lnTo>
                  <a:lnTo>
                    <a:pt x="24" y="0"/>
                  </a:lnTo>
                  <a:lnTo>
                    <a:pt x="20" y="0"/>
                  </a:lnTo>
                  <a:lnTo>
                    <a:pt x="17" y="0"/>
                  </a:lnTo>
                  <a:lnTo>
                    <a:pt x="14" y="0"/>
                  </a:lnTo>
                  <a:lnTo>
                    <a:pt x="10" y="0"/>
                  </a:lnTo>
                  <a:lnTo>
                    <a:pt x="7" y="0"/>
                  </a:lnTo>
                  <a:lnTo>
                    <a:pt x="4" y="0"/>
                  </a:lnTo>
                  <a:lnTo>
                    <a:pt x="0" y="0"/>
                  </a:lnTo>
                  <a:lnTo>
                    <a:pt x="4" y="0"/>
                  </a:lnTo>
                  <a:lnTo>
                    <a:pt x="7" y="0"/>
                  </a:lnTo>
                  <a:lnTo>
                    <a:pt x="10" y="0"/>
                  </a:lnTo>
                  <a:lnTo>
                    <a:pt x="14" y="0"/>
                  </a:lnTo>
                  <a:lnTo>
                    <a:pt x="17" y="0"/>
                  </a:lnTo>
                  <a:lnTo>
                    <a:pt x="20" y="0"/>
                  </a:lnTo>
                  <a:lnTo>
                    <a:pt x="23" y="0"/>
                  </a:lnTo>
                  <a:lnTo>
                    <a:pt x="27" y="0"/>
                  </a:lnTo>
                  <a:lnTo>
                    <a:pt x="29" y="0"/>
                  </a:lnTo>
                  <a:lnTo>
                    <a:pt x="33" y="0"/>
                  </a:lnTo>
                  <a:lnTo>
                    <a:pt x="36" y="0"/>
                  </a:lnTo>
                  <a:lnTo>
                    <a:pt x="40" y="0"/>
                  </a:lnTo>
                  <a:lnTo>
                    <a:pt x="44" y="0"/>
                  </a:lnTo>
                  <a:lnTo>
                    <a:pt x="47" y="0"/>
                  </a:lnTo>
                  <a:lnTo>
                    <a:pt x="51" y="0"/>
                  </a:lnTo>
                  <a:lnTo>
                    <a:pt x="55" y="0"/>
                  </a:lnTo>
                  <a:lnTo>
                    <a:pt x="54" y="0"/>
                  </a:lnTo>
                  <a:lnTo>
                    <a:pt x="55" y="0"/>
                  </a:lnTo>
                  <a:lnTo>
                    <a:pt x="56" y="0"/>
                  </a:lnTo>
                  <a:lnTo>
                    <a:pt x="55" y="0"/>
                  </a:lnTo>
                  <a:lnTo>
                    <a:pt x="56"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57" name="Freeform 141"/>
            <p:cNvSpPr>
              <a:spLocks/>
            </p:cNvSpPr>
            <p:nvPr/>
          </p:nvSpPr>
          <p:spPr bwMode="auto">
            <a:xfrm>
              <a:off x="4937" y="1977"/>
              <a:ext cx="6" cy="161"/>
            </a:xfrm>
            <a:custGeom>
              <a:avLst/>
              <a:gdLst>
                <a:gd name="T0" fmla="*/ 3 w 6"/>
                <a:gd name="T1" fmla="*/ 0 h 161"/>
                <a:gd name="T2" fmla="*/ 5 w 6"/>
                <a:gd name="T3" fmla="*/ 1 h 161"/>
                <a:gd name="T4" fmla="*/ 5 w 6"/>
                <a:gd name="T5" fmla="*/ 160 h 161"/>
                <a:gd name="T6" fmla="*/ 0 w 6"/>
                <a:gd name="T7" fmla="*/ 160 h 161"/>
                <a:gd name="T8" fmla="*/ 0 w 6"/>
                <a:gd name="T9" fmla="*/ 1 h 161"/>
                <a:gd name="T10" fmla="*/ 3 w 6"/>
                <a:gd name="T11" fmla="*/ 2 h 161"/>
                <a:gd name="T12" fmla="*/ 0 w 6"/>
                <a:gd name="T13" fmla="*/ 1 h 161"/>
                <a:gd name="T14" fmla="*/ 0 w 6"/>
                <a:gd name="T15" fmla="*/ 0 h 161"/>
                <a:gd name="T16" fmla="*/ 3 w 6"/>
                <a:gd name="T17" fmla="*/ 0 h 161"/>
                <a:gd name="T18" fmla="*/ 5 w 6"/>
                <a:gd name="T19" fmla="*/ 0 h 161"/>
                <a:gd name="T20" fmla="*/ 5 w 6"/>
                <a:gd name="T21" fmla="*/ 1 h 161"/>
                <a:gd name="T22" fmla="*/ 3 w 6"/>
                <a:gd name="T23" fmla="*/ 0 h 1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61"/>
                <a:gd name="T38" fmla="*/ 6 w 6"/>
                <a:gd name="T39" fmla="*/ 161 h 1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61">
                  <a:moveTo>
                    <a:pt x="3" y="0"/>
                  </a:moveTo>
                  <a:lnTo>
                    <a:pt x="5" y="1"/>
                  </a:lnTo>
                  <a:lnTo>
                    <a:pt x="5" y="160"/>
                  </a:lnTo>
                  <a:lnTo>
                    <a:pt x="0" y="160"/>
                  </a:lnTo>
                  <a:lnTo>
                    <a:pt x="0" y="1"/>
                  </a:lnTo>
                  <a:lnTo>
                    <a:pt x="3" y="2"/>
                  </a:lnTo>
                  <a:lnTo>
                    <a:pt x="0" y="1"/>
                  </a:lnTo>
                  <a:lnTo>
                    <a:pt x="0" y="0"/>
                  </a:lnTo>
                  <a:lnTo>
                    <a:pt x="3" y="0"/>
                  </a:lnTo>
                  <a:lnTo>
                    <a:pt x="5" y="0"/>
                  </a:lnTo>
                  <a:lnTo>
                    <a:pt x="5" y="1"/>
                  </a:lnTo>
                  <a:lnTo>
                    <a:pt x="3"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58" name="Freeform 142"/>
            <p:cNvSpPr>
              <a:spLocks/>
            </p:cNvSpPr>
            <p:nvPr/>
          </p:nvSpPr>
          <p:spPr bwMode="auto">
            <a:xfrm>
              <a:off x="4831" y="1977"/>
              <a:ext cx="106" cy="7"/>
            </a:xfrm>
            <a:custGeom>
              <a:avLst/>
              <a:gdLst>
                <a:gd name="T0" fmla="*/ 1 w 106"/>
                <a:gd name="T1" fmla="*/ 5 h 7"/>
                <a:gd name="T2" fmla="*/ 1 w 106"/>
                <a:gd name="T3" fmla="*/ 5 h 7"/>
                <a:gd name="T4" fmla="*/ 9 w 106"/>
                <a:gd name="T5" fmla="*/ 4 h 7"/>
                <a:gd name="T6" fmla="*/ 17 w 106"/>
                <a:gd name="T7" fmla="*/ 4 h 7"/>
                <a:gd name="T8" fmla="*/ 24 w 106"/>
                <a:gd name="T9" fmla="*/ 4 h 7"/>
                <a:gd name="T10" fmla="*/ 31 w 106"/>
                <a:gd name="T11" fmla="*/ 3 h 7"/>
                <a:gd name="T12" fmla="*/ 37 w 106"/>
                <a:gd name="T13" fmla="*/ 3 h 7"/>
                <a:gd name="T14" fmla="*/ 44 w 106"/>
                <a:gd name="T15" fmla="*/ 2 h 7"/>
                <a:gd name="T16" fmla="*/ 50 w 106"/>
                <a:gd name="T17" fmla="*/ 2 h 7"/>
                <a:gd name="T18" fmla="*/ 56 w 106"/>
                <a:gd name="T19" fmla="*/ 2 h 7"/>
                <a:gd name="T20" fmla="*/ 62 w 106"/>
                <a:gd name="T21" fmla="*/ 1 h 7"/>
                <a:gd name="T22" fmla="*/ 69 w 106"/>
                <a:gd name="T23" fmla="*/ 1 h 7"/>
                <a:gd name="T24" fmla="*/ 74 w 106"/>
                <a:gd name="T25" fmla="*/ 1 h 7"/>
                <a:gd name="T26" fmla="*/ 80 w 106"/>
                <a:gd name="T27" fmla="*/ 1 h 7"/>
                <a:gd name="T28" fmla="*/ 86 w 106"/>
                <a:gd name="T29" fmla="*/ 1 h 7"/>
                <a:gd name="T30" fmla="*/ 93 w 106"/>
                <a:gd name="T31" fmla="*/ 0 h 7"/>
                <a:gd name="T32" fmla="*/ 99 w 106"/>
                <a:gd name="T33" fmla="*/ 0 h 7"/>
                <a:gd name="T34" fmla="*/ 105 w 106"/>
                <a:gd name="T35" fmla="*/ 0 h 7"/>
                <a:gd name="T36" fmla="*/ 105 w 106"/>
                <a:gd name="T37" fmla="*/ 1 h 7"/>
                <a:gd name="T38" fmla="*/ 99 w 106"/>
                <a:gd name="T39" fmla="*/ 1 h 7"/>
                <a:gd name="T40" fmla="*/ 93 w 106"/>
                <a:gd name="T41" fmla="*/ 1 h 7"/>
                <a:gd name="T42" fmla="*/ 86 w 106"/>
                <a:gd name="T43" fmla="*/ 1 h 7"/>
                <a:gd name="T44" fmla="*/ 80 w 106"/>
                <a:gd name="T45" fmla="*/ 2 h 7"/>
                <a:gd name="T46" fmla="*/ 74 w 106"/>
                <a:gd name="T47" fmla="*/ 2 h 7"/>
                <a:gd name="T48" fmla="*/ 69 w 106"/>
                <a:gd name="T49" fmla="*/ 2 h 7"/>
                <a:gd name="T50" fmla="*/ 62 w 106"/>
                <a:gd name="T51" fmla="*/ 2 h 7"/>
                <a:gd name="T52" fmla="*/ 56 w 106"/>
                <a:gd name="T53" fmla="*/ 3 h 7"/>
                <a:gd name="T54" fmla="*/ 50 w 106"/>
                <a:gd name="T55" fmla="*/ 3 h 7"/>
                <a:gd name="T56" fmla="*/ 44 w 106"/>
                <a:gd name="T57" fmla="*/ 3 h 7"/>
                <a:gd name="T58" fmla="*/ 37 w 106"/>
                <a:gd name="T59" fmla="*/ 4 h 7"/>
                <a:gd name="T60" fmla="*/ 31 w 106"/>
                <a:gd name="T61" fmla="*/ 4 h 7"/>
                <a:gd name="T62" fmla="*/ 24 w 106"/>
                <a:gd name="T63" fmla="*/ 4 h 7"/>
                <a:gd name="T64" fmla="*/ 17 w 106"/>
                <a:gd name="T65" fmla="*/ 5 h 7"/>
                <a:gd name="T66" fmla="*/ 9 w 106"/>
                <a:gd name="T67" fmla="*/ 5 h 7"/>
                <a:gd name="T68" fmla="*/ 1 w 106"/>
                <a:gd name="T69" fmla="*/ 6 h 7"/>
                <a:gd name="T70" fmla="*/ 0 w 106"/>
                <a:gd name="T71" fmla="*/ 6 h 7"/>
                <a:gd name="T72" fmla="*/ 0 w 106"/>
                <a:gd name="T73" fmla="*/ 5 h 7"/>
                <a:gd name="T74" fmla="*/ 0 w 106"/>
                <a:gd name="T75" fmla="*/ 5 h 7"/>
                <a:gd name="T76" fmla="*/ 1 w 106"/>
                <a:gd name="T77" fmla="*/ 5 h 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6"/>
                <a:gd name="T118" fmla="*/ 0 h 7"/>
                <a:gd name="T119" fmla="*/ 106 w 106"/>
                <a:gd name="T120" fmla="*/ 7 h 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6" h="7">
                  <a:moveTo>
                    <a:pt x="1" y="5"/>
                  </a:moveTo>
                  <a:lnTo>
                    <a:pt x="1" y="5"/>
                  </a:lnTo>
                  <a:lnTo>
                    <a:pt x="9" y="4"/>
                  </a:lnTo>
                  <a:lnTo>
                    <a:pt x="17" y="4"/>
                  </a:lnTo>
                  <a:lnTo>
                    <a:pt x="24" y="4"/>
                  </a:lnTo>
                  <a:lnTo>
                    <a:pt x="31" y="3"/>
                  </a:lnTo>
                  <a:lnTo>
                    <a:pt x="37" y="3"/>
                  </a:lnTo>
                  <a:lnTo>
                    <a:pt x="44" y="2"/>
                  </a:lnTo>
                  <a:lnTo>
                    <a:pt x="50" y="2"/>
                  </a:lnTo>
                  <a:lnTo>
                    <a:pt x="56" y="2"/>
                  </a:lnTo>
                  <a:lnTo>
                    <a:pt x="62" y="1"/>
                  </a:lnTo>
                  <a:lnTo>
                    <a:pt x="69" y="1"/>
                  </a:lnTo>
                  <a:lnTo>
                    <a:pt x="74" y="1"/>
                  </a:lnTo>
                  <a:lnTo>
                    <a:pt x="80" y="1"/>
                  </a:lnTo>
                  <a:lnTo>
                    <a:pt x="86" y="1"/>
                  </a:lnTo>
                  <a:lnTo>
                    <a:pt x="93" y="0"/>
                  </a:lnTo>
                  <a:lnTo>
                    <a:pt x="99" y="0"/>
                  </a:lnTo>
                  <a:lnTo>
                    <a:pt x="105" y="0"/>
                  </a:lnTo>
                  <a:lnTo>
                    <a:pt x="105" y="1"/>
                  </a:lnTo>
                  <a:lnTo>
                    <a:pt x="99" y="1"/>
                  </a:lnTo>
                  <a:lnTo>
                    <a:pt x="93" y="1"/>
                  </a:lnTo>
                  <a:lnTo>
                    <a:pt x="86" y="1"/>
                  </a:lnTo>
                  <a:lnTo>
                    <a:pt x="80" y="2"/>
                  </a:lnTo>
                  <a:lnTo>
                    <a:pt x="74" y="2"/>
                  </a:lnTo>
                  <a:lnTo>
                    <a:pt x="69" y="2"/>
                  </a:lnTo>
                  <a:lnTo>
                    <a:pt x="62" y="2"/>
                  </a:lnTo>
                  <a:lnTo>
                    <a:pt x="56" y="3"/>
                  </a:lnTo>
                  <a:lnTo>
                    <a:pt x="50" y="3"/>
                  </a:lnTo>
                  <a:lnTo>
                    <a:pt x="44" y="3"/>
                  </a:lnTo>
                  <a:lnTo>
                    <a:pt x="37" y="4"/>
                  </a:lnTo>
                  <a:lnTo>
                    <a:pt x="31" y="4"/>
                  </a:lnTo>
                  <a:lnTo>
                    <a:pt x="24" y="4"/>
                  </a:lnTo>
                  <a:lnTo>
                    <a:pt x="17" y="5"/>
                  </a:lnTo>
                  <a:lnTo>
                    <a:pt x="9" y="5"/>
                  </a:lnTo>
                  <a:lnTo>
                    <a:pt x="1" y="6"/>
                  </a:lnTo>
                  <a:lnTo>
                    <a:pt x="0" y="6"/>
                  </a:lnTo>
                  <a:lnTo>
                    <a:pt x="0" y="5"/>
                  </a:lnTo>
                  <a:lnTo>
                    <a:pt x="1" y="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59" name="Freeform 143"/>
            <p:cNvSpPr>
              <a:spLocks/>
            </p:cNvSpPr>
            <p:nvPr/>
          </p:nvSpPr>
          <p:spPr bwMode="auto">
            <a:xfrm>
              <a:off x="4701" y="1948"/>
              <a:ext cx="126" cy="37"/>
            </a:xfrm>
            <a:custGeom>
              <a:avLst/>
              <a:gdLst>
                <a:gd name="T0" fmla="*/ 2 w 126"/>
                <a:gd name="T1" fmla="*/ 1 h 37"/>
                <a:gd name="T2" fmla="*/ 2 w 126"/>
                <a:gd name="T3" fmla="*/ 0 h 37"/>
                <a:gd name="T4" fmla="*/ 18 w 126"/>
                <a:gd name="T5" fmla="*/ 4 h 37"/>
                <a:gd name="T6" fmla="*/ 32 w 126"/>
                <a:gd name="T7" fmla="*/ 7 h 37"/>
                <a:gd name="T8" fmla="*/ 44 w 126"/>
                <a:gd name="T9" fmla="*/ 11 h 37"/>
                <a:gd name="T10" fmla="*/ 56 w 126"/>
                <a:gd name="T11" fmla="*/ 14 h 37"/>
                <a:gd name="T12" fmla="*/ 65 w 126"/>
                <a:gd name="T13" fmla="*/ 17 h 37"/>
                <a:gd name="T14" fmla="*/ 75 w 126"/>
                <a:gd name="T15" fmla="*/ 20 h 37"/>
                <a:gd name="T16" fmla="*/ 82 w 126"/>
                <a:gd name="T17" fmla="*/ 23 h 37"/>
                <a:gd name="T18" fmla="*/ 88 w 126"/>
                <a:gd name="T19" fmla="*/ 25 h 37"/>
                <a:gd name="T20" fmla="*/ 93 w 126"/>
                <a:gd name="T21" fmla="*/ 28 h 37"/>
                <a:gd name="T22" fmla="*/ 100 w 126"/>
                <a:gd name="T23" fmla="*/ 30 h 37"/>
                <a:gd name="T24" fmla="*/ 104 w 126"/>
                <a:gd name="T25" fmla="*/ 32 h 37"/>
                <a:gd name="T26" fmla="*/ 108 w 126"/>
                <a:gd name="T27" fmla="*/ 32 h 37"/>
                <a:gd name="T28" fmla="*/ 112 w 126"/>
                <a:gd name="T29" fmla="*/ 33 h 37"/>
                <a:gd name="T30" fmla="*/ 117 w 126"/>
                <a:gd name="T31" fmla="*/ 34 h 37"/>
                <a:gd name="T32" fmla="*/ 121 w 126"/>
                <a:gd name="T33" fmla="*/ 34 h 37"/>
                <a:gd name="T34" fmla="*/ 125 w 126"/>
                <a:gd name="T35" fmla="*/ 33 h 37"/>
                <a:gd name="T36" fmla="*/ 125 w 126"/>
                <a:gd name="T37" fmla="*/ 35 h 37"/>
                <a:gd name="T38" fmla="*/ 121 w 126"/>
                <a:gd name="T39" fmla="*/ 36 h 37"/>
                <a:gd name="T40" fmla="*/ 117 w 126"/>
                <a:gd name="T41" fmla="*/ 36 h 37"/>
                <a:gd name="T42" fmla="*/ 111 w 126"/>
                <a:gd name="T43" fmla="*/ 35 h 37"/>
                <a:gd name="T44" fmla="*/ 108 w 126"/>
                <a:gd name="T45" fmla="*/ 34 h 37"/>
                <a:gd name="T46" fmla="*/ 103 w 126"/>
                <a:gd name="T47" fmla="*/ 33 h 37"/>
                <a:gd name="T48" fmla="*/ 99 w 126"/>
                <a:gd name="T49" fmla="*/ 32 h 37"/>
                <a:gd name="T50" fmla="*/ 93 w 126"/>
                <a:gd name="T51" fmla="*/ 30 h 37"/>
                <a:gd name="T52" fmla="*/ 87 w 126"/>
                <a:gd name="T53" fmla="*/ 27 h 37"/>
                <a:gd name="T54" fmla="*/ 81 w 126"/>
                <a:gd name="T55" fmla="*/ 24 h 37"/>
                <a:gd name="T56" fmla="*/ 74 w 126"/>
                <a:gd name="T57" fmla="*/ 22 h 37"/>
                <a:gd name="T58" fmla="*/ 64 w 126"/>
                <a:gd name="T59" fmla="*/ 19 h 37"/>
                <a:gd name="T60" fmla="*/ 55 w 126"/>
                <a:gd name="T61" fmla="*/ 16 h 37"/>
                <a:gd name="T62" fmla="*/ 44 w 126"/>
                <a:gd name="T63" fmla="*/ 13 h 37"/>
                <a:gd name="T64" fmla="*/ 32 w 126"/>
                <a:gd name="T65" fmla="*/ 9 h 37"/>
                <a:gd name="T66" fmla="*/ 17 w 126"/>
                <a:gd name="T67" fmla="*/ 5 h 37"/>
                <a:gd name="T68" fmla="*/ 1 w 126"/>
                <a:gd name="T69" fmla="*/ 2 h 37"/>
                <a:gd name="T70" fmla="*/ 0 w 126"/>
                <a:gd name="T71" fmla="*/ 2 h 37"/>
                <a:gd name="T72" fmla="*/ 0 w 126"/>
                <a:gd name="T73" fmla="*/ 1 h 37"/>
                <a:gd name="T74" fmla="*/ 1 w 126"/>
                <a:gd name="T75" fmla="*/ 1 h 37"/>
                <a:gd name="T76" fmla="*/ 2 w 126"/>
                <a:gd name="T77" fmla="*/ 0 h 37"/>
                <a:gd name="T78" fmla="*/ 2 w 126"/>
                <a:gd name="T79" fmla="*/ 1 h 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6"/>
                <a:gd name="T121" fmla="*/ 0 h 37"/>
                <a:gd name="T122" fmla="*/ 126 w 126"/>
                <a:gd name="T123" fmla="*/ 37 h 3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6" h="37">
                  <a:moveTo>
                    <a:pt x="2" y="1"/>
                  </a:moveTo>
                  <a:lnTo>
                    <a:pt x="2" y="0"/>
                  </a:lnTo>
                  <a:lnTo>
                    <a:pt x="18" y="4"/>
                  </a:lnTo>
                  <a:lnTo>
                    <a:pt x="32" y="7"/>
                  </a:lnTo>
                  <a:lnTo>
                    <a:pt x="44" y="11"/>
                  </a:lnTo>
                  <a:lnTo>
                    <a:pt x="56" y="14"/>
                  </a:lnTo>
                  <a:lnTo>
                    <a:pt x="65" y="17"/>
                  </a:lnTo>
                  <a:lnTo>
                    <a:pt x="75" y="20"/>
                  </a:lnTo>
                  <a:lnTo>
                    <a:pt x="82" y="23"/>
                  </a:lnTo>
                  <a:lnTo>
                    <a:pt x="88" y="25"/>
                  </a:lnTo>
                  <a:lnTo>
                    <a:pt x="93" y="28"/>
                  </a:lnTo>
                  <a:lnTo>
                    <a:pt x="100" y="30"/>
                  </a:lnTo>
                  <a:lnTo>
                    <a:pt x="104" y="32"/>
                  </a:lnTo>
                  <a:lnTo>
                    <a:pt x="108" y="32"/>
                  </a:lnTo>
                  <a:lnTo>
                    <a:pt x="112" y="33"/>
                  </a:lnTo>
                  <a:lnTo>
                    <a:pt x="117" y="34"/>
                  </a:lnTo>
                  <a:lnTo>
                    <a:pt x="121" y="34"/>
                  </a:lnTo>
                  <a:lnTo>
                    <a:pt x="125" y="33"/>
                  </a:lnTo>
                  <a:lnTo>
                    <a:pt x="125" y="35"/>
                  </a:lnTo>
                  <a:lnTo>
                    <a:pt x="121" y="36"/>
                  </a:lnTo>
                  <a:lnTo>
                    <a:pt x="117" y="36"/>
                  </a:lnTo>
                  <a:lnTo>
                    <a:pt x="111" y="35"/>
                  </a:lnTo>
                  <a:lnTo>
                    <a:pt x="108" y="34"/>
                  </a:lnTo>
                  <a:lnTo>
                    <a:pt x="103" y="33"/>
                  </a:lnTo>
                  <a:lnTo>
                    <a:pt x="99" y="32"/>
                  </a:lnTo>
                  <a:lnTo>
                    <a:pt x="93" y="30"/>
                  </a:lnTo>
                  <a:lnTo>
                    <a:pt x="87" y="27"/>
                  </a:lnTo>
                  <a:lnTo>
                    <a:pt x="81" y="24"/>
                  </a:lnTo>
                  <a:lnTo>
                    <a:pt x="74" y="22"/>
                  </a:lnTo>
                  <a:lnTo>
                    <a:pt x="64" y="19"/>
                  </a:lnTo>
                  <a:lnTo>
                    <a:pt x="55" y="16"/>
                  </a:lnTo>
                  <a:lnTo>
                    <a:pt x="44" y="13"/>
                  </a:lnTo>
                  <a:lnTo>
                    <a:pt x="32" y="9"/>
                  </a:lnTo>
                  <a:lnTo>
                    <a:pt x="17" y="5"/>
                  </a:lnTo>
                  <a:lnTo>
                    <a:pt x="1" y="2"/>
                  </a:lnTo>
                  <a:lnTo>
                    <a:pt x="0" y="2"/>
                  </a:lnTo>
                  <a:lnTo>
                    <a:pt x="0" y="1"/>
                  </a:lnTo>
                  <a:lnTo>
                    <a:pt x="1" y="1"/>
                  </a:lnTo>
                  <a:lnTo>
                    <a:pt x="2" y="0"/>
                  </a:lnTo>
                  <a:lnTo>
                    <a:pt x="2"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60" name="Freeform 144"/>
            <p:cNvSpPr>
              <a:spLocks/>
            </p:cNvSpPr>
            <p:nvPr/>
          </p:nvSpPr>
          <p:spPr bwMode="auto">
            <a:xfrm>
              <a:off x="4631" y="1837"/>
              <a:ext cx="66" cy="108"/>
            </a:xfrm>
            <a:custGeom>
              <a:avLst/>
              <a:gdLst>
                <a:gd name="T0" fmla="*/ 1 w 66"/>
                <a:gd name="T1" fmla="*/ 0 h 108"/>
                <a:gd name="T2" fmla="*/ 2 w 66"/>
                <a:gd name="T3" fmla="*/ 1 h 108"/>
                <a:gd name="T4" fmla="*/ 4 w 66"/>
                <a:gd name="T5" fmla="*/ 5 h 108"/>
                <a:gd name="T6" fmla="*/ 7 w 66"/>
                <a:gd name="T7" fmla="*/ 11 h 108"/>
                <a:gd name="T8" fmla="*/ 10 w 66"/>
                <a:gd name="T9" fmla="*/ 18 h 108"/>
                <a:gd name="T10" fmla="*/ 13 w 66"/>
                <a:gd name="T11" fmla="*/ 25 h 108"/>
                <a:gd name="T12" fmla="*/ 17 w 66"/>
                <a:gd name="T13" fmla="*/ 32 h 108"/>
                <a:gd name="T14" fmla="*/ 21 w 66"/>
                <a:gd name="T15" fmla="*/ 40 h 108"/>
                <a:gd name="T16" fmla="*/ 25 w 66"/>
                <a:gd name="T17" fmla="*/ 48 h 108"/>
                <a:gd name="T18" fmla="*/ 29 w 66"/>
                <a:gd name="T19" fmla="*/ 55 h 108"/>
                <a:gd name="T20" fmla="*/ 34 w 66"/>
                <a:gd name="T21" fmla="*/ 63 h 108"/>
                <a:gd name="T22" fmla="*/ 39 w 66"/>
                <a:gd name="T23" fmla="*/ 70 h 108"/>
                <a:gd name="T24" fmla="*/ 43 w 66"/>
                <a:gd name="T25" fmla="*/ 78 h 108"/>
                <a:gd name="T26" fmla="*/ 48 w 66"/>
                <a:gd name="T27" fmla="*/ 85 h 108"/>
                <a:gd name="T28" fmla="*/ 52 w 66"/>
                <a:gd name="T29" fmla="*/ 91 h 108"/>
                <a:gd name="T30" fmla="*/ 57 w 66"/>
                <a:gd name="T31" fmla="*/ 97 h 108"/>
                <a:gd name="T32" fmla="*/ 61 w 66"/>
                <a:gd name="T33" fmla="*/ 102 h 108"/>
                <a:gd name="T34" fmla="*/ 65 w 66"/>
                <a:gd name="T35" fmla="*/ 106 h 108"/>
                <a:gd name="T36" fmla="*/ 64 w 66"/>
                <a:gd name="T37" fmla="*/ 107 h 108"/>
                <a:gd name="T38" fmla="*/ 59 w 66"/>
                <a:gd name="T39" fmla="*/ 103 h 108"/>
                <a:gd name="T40" fmla="*/ 55 w 66"/>
                <a:gd name="T41" fmla="*/ 98 h 108"/>
                <a:gd name="T42" fmla="*/ 51 w 66"/>
                <a:gd name="T43" fmla="*/ 92 h 108"/>
                <a:gd name="T44" fmla="*/ 46 w 66"/>
                <a:gd name="T45" fmla="*/ 86 h 108"/>
                <a:gd name="T46" fmla="*/ 42 w 66"/>
                <a:gd name="T47" fmla="*/ 79 h 108"/>
                <a:gd name="T48" fmla="*/ 37 w 66"/>
                <a:gd name="T49" fmla="*/ 71 h 108"/>
                <a:gd name="T50" fmla="*/ 33 w 66"/>
                <a:gd name="T51" fmla="*/ 63 h 108"/>
                <a:gd name="T52" fmla="*/ 28 w 66"/>
                <a:gd name="T53" fmla="*/ 56 h 108"/>
                <a:gd name="T54" fmla="*/ 23 w 66"/>
                <a:gd name="T55" fmla="*/ 49 h 108"/>
                <a:gd name="T56" fmla="*/ 19 w 66"/>
                <a:gd name="T57" fmla="*/ 41 h 108"/>
                <a:gd name="T58" fmla="*/ 15 w 66"/>
                <a:gd name="T59" fmla="*/ 33 h 108"/>
                <a:gd name="T60" fmla="*/ 11 w 66"/>
                <a:gd name="T61" fmla="*/ 26 h 108"/>
                <a:gd name="T62" fmla="*/ 8 w 66"/>
                <a:gd name="T63" fmla="*/ 19 h 108"/>
                <a:gd name="T64" fmla="*/ 5 w 66"/>
                <a:gd name="T65" fmla="*/ 12 h 108"/>
                <a:gd name="T66" fmla="*/ 2 w 66"/>
                <a:gd name="T67" fmla="*/ 6 h 108"/>
                <a:gd name="T68" fmla="*/ 0 w 66"/>
                <a:gd name="T69" fmla="*/ 1 h 108"/>
                <a:gd name="T70" fmla="*/ 2 w 66"/>
                <a:gd name="T71" fmla="*/ 2 h 108"/>
                <a:gd name="T72" fmla="*/ 0 w 66"/>
                <a:gd name="T73" fmla="*/ 1 h 108"/>
                <a:gd name="T74" fmla="*/ 0 w 66"/>
                <a:gd name="T75" fmla="*/ 0 h 108"/>
                <a:gd name="T76" fmla="*/ 1 w 66"/>
                <a:gd name="T77" fmla="*/ 0 h 108"/>
                <a:gd name="T78" fmla="*/ 2 w 66"/>
                <a:gd name="T79" fmla="*/ 0 h 108"/>
                <a:gd name="T80" fmla="*/ 2 w 66"/>
                <a:gd name="T81" fmla="*/ 1 h 108"/>
                <a:gd name="T82" fmla="*/ 1 w 66"/>
                <a:gd name="T83" fmla="*/ 0 h 1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
                <a:gd name="T127" fmla="*/ 0 h 108"/>
                <a:gd name="T128" fmla="*/ 66 w 66"/>
                <a:gd name="T129" fmla="*/ 108 h 10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 h="108">
                  <a:moveTo>
                    <a:pt x="1" y="0"/>
                  </a:moveTo>
                  <a:lnTo>
                    <a:pt x="2" y="1"/>
                  </a:lnTo>
                  <a:lnTo>
                    <a:pt x="4" y="5"/>
                  </a:lnTo>
                  <a:lnTo>
                    <a:pt x="7" y="11"/>
                  </a:lnTo>
                  <a:lnTo>
                    <a:pt x="10" y="18"/>
                  </a:lnTo>
                  <a:lnTo>
                    <a:pt x="13" y="25"/>
                  </a:lnTo>
                  <a:lnTo>
                    <a:pt x="17" y="32"/>
                  </a:lnTo>
                  <a:lnTo>
                    <a:pt x="21" y="40"/>
                  </a:lnTo>
                  <a:lnTo>
                    <a:pt x="25" y="48"/>
                  </a:lnTo>
                  <a:lnTo>
                    <a:pt x="29" y="55"/>
                  </a:lnTo>
                  <a:lnTo>
                    <a:pt x="34" y="63"/>
                  </a:lnTo>
                  <a:lnTo>
                    <a:pt x="39" y="70"/>
                  </a:lnTo>
                  <a:lnTo>
                    <a:pt x="43" y="78"/>
                  </a:lnTo>
                  <a:lnTo>
                    <a:pt x="48" y="85"/>
                  </a:lnTo>
                  <a:lnTo>
                    <a:pt x="52" y="91"/>
                  </a:lnTo>
                  <a:lnTo>
                    <a:pt x="57" y="97"/>
                  </a:lnTo>
                  <a:lnTo>
                    <a:pt x="61" y="102"/>
                  </a:lnTo>
                  <a:lnTo>
                    <a:pt x="65" y="106"/>
                  </a:lnTo>
                  <a:lnTo>
                    <a:pt x="64" y="107"/>
                  </a:lnTo>
                  <a:lnTo>
                    <a:pt x="59" y="103"/>
                  </a:lnTo>
                  <a:lnTo>
                    <a:pt x="55" y="98"/>
                  </a:lnTo>
                  <a:lnTo>
                    <a:pt x="51" y="92"/>
                  </a:lnTo>
                  <a:lnTo>
                    <a:pt x="46" y="86"/>
                  </a:lnTo>
                  <a:lnTo>
                    <a:pt x="42" y="79"/>
                  </a:lnTo>
                  <a:lnTo>
                    <a:pt x="37" y="71"/>
                  </a:lnTo>
                  <a:lnTo>
                    <a:pt x="33" y="63"/>
                  </a:lnTo>
                  <a:lnTo>
                    <a:pt x="28" y="56"/>
                  </a:lnTo>
                  <a:lnTo>
                    <a:pt x="23" y="49"/>
                  </a:lnTo>
                  <a:lnTo>
                    <a:pt x="19" y="41"/>
                  </a:lnTo>
                  <a:lnTo>
                    <a:pt x="15" y="33"/>
                  </a:lnTo>
                  <a:lnTo>
                    <a:pt x="11" y="26"/>
                  </a:lnTo>
                  <a:lnTo>
                    <a:pt x="8" y="19"/>
                  </a:lnTo>
                  <a:lnTo>
                    <a:pt x="5" y="12"/>
                  </a:lnTo>
                  <a:lnTo>
                    <a:pt x="2" y="6"/>
                  </a:lnTo>
                  <a:lnTo>
                    <a:pt x="0" y="1"/>
                  </a:lnTo>
                  <a:lnTo>
                    <a:pt x="2" y="2"/>
                  </a:lnTo>
                  <a:lnTo>
                    <a:pt x="0" y="1"/>
                  </a:lnTo>
                  <a:lnTo>
                    <a:pt x="0" y="0"/>
                  </a:lnTo>
                  <a:lnTo>
                    <a:pt x="1" y="0"/>
                  </a:lnTo>
                  <a:lnTo>
                    <a:pt x="2" y="0"/>
                  </a:lnTo>
                  <a:lnTo>
                    <a:pt x="2" y="1"/>
                  </a:lnTo>
                  <a:lnTo>
                    <a:pt x="1"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61" name="Freeform 145"/>
            <p:cNvSpPr>
              <a:spLocks/>
            </p:cNvSpPr>
            <p:nvPr/>
          </p:nvSpPr>
          <p:spPr bwMode="auto">
            <a:xfrm>
              <a:off x="4623" y="1837"/>
              <a:ext cx="4" cy="2"/>
            </a:xfrm>
            <a:custGeom>
              <a:avLst/>
              <a:gdLst>
                <a:gd name="T0" fmla="*/ 1 w 4"/>
                <a:gd name="T1" fmla="*/ 1 h 2"/>
                <a:gd name="T2" fmla="*/ 0 w 4"/>
                <a:gd name="T3" fmla="*/ 1 h 2"/>
                <a:gd name="T4" fmla="*/ 3 w 4"/>
                <a:gd name="T5" fmla="*/ 0 h 2"/>
                <a:gd name="T6" fmla="*/ 3 w 4"/>
                <a:gd name="T7" fmla="*/ 0 h 2"/>
                <a:gd name="T8" fmla="*/ 1 w 4"/>
                <a:gd name="T9" fmla="*/ 1 h 2"/>
                <a:gd name="T10" fmla="*/ 0 w 4"/>
                <a:gd name="T11" fmla="*/ 1 h 2"/>
                <a:gd name="T12" fmla="*/ 1 w 4"/>
                <a:gd name="T13" fmla="*/ 1 h 2"/>
                <a:gd name="T14" fmla="*/ 0 w 4"/>
                <a:gd name="T15" fmla="*/ 1 h 2"/>
                <a:gd name="T16" fmla="*/ 0 w 4"/>
                <a:gd name="T17" fmla="*/ 1 h 2"/>
                <a:gd name="T18" fmla="*/ 0 w 4"/>
                <a:gd name="T19" fmla="*/ 1 h 2"/>
                <a:gd name="T20" fmla="*/ 1 w 4"/>
                <a:gd name="T21" fmla="*/ 1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2"/>
                <a:gd name="T35" fmla="*/ 4 w 4"/>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2">
                  <a:moveTo>
                    <a:pt x="1" y="1"/>
                  </a:moveTo>
                  <a:lnTo>
                    <a:pt x="0" y="1"/>
                  </a:lnTo>
                  <a:lnTo>
                    <a:pt x="3" y="0"/>
                  </a:lnTo>
                  <a:lnTo>
                    <a:pt x="1" y="1"/>
                  </a:lnTo>
                  <a:lnTo>
                    <a:pt x="0" y="1"/>
                  </a:lnTo>
                  <a:lnTo>
                    <a:pt x="1" y="1"/>
                  </a:lnTo>
                  <a:lnTo>
                    <a:pt x="0" y="1"/>
                  </a:lnTo>
                  <a:lnTo>
                    <a:pt x="1"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62" name="Freeform 146"/>
            <p:cNvSpPr>
              <a:spLocks/>
            </p:cNvSpPr>
            <p:nvPr/>
          </p:nvSpPr>
          <p:spPr bwMode="auto">
            <a:xfrm>
              <a:off x="4617" y="1726"/>
              <a:ext cx="3" cy="112"/>
            </a:xfrm>
            <a:custGeom>
              <a:avLst/>
              <a:gdLst>
                <a:gd name="T0" fmla="*/ 1 w 3"/>
                <a:gd name="T1" fmla="*/ 2 h 112"/>
                <a:gd name="T2" fmla="*/ 1 w 3"/>
                <a:gd name="T3" fmla="*/ 1 h 112"/>
                <a:gd name="T4" fmla="*/ 2 w 3"/>
                <a:gd name="T5" fmla="*/ 111 h 112"/>
                <a:gd name="T6" fmla="*/ 2 w 3"/>
                <a:gd name="T7" fmla="*/ 111 h 112"/>
                <a:gd name="T8" fmla="*/ 0 w 3"/>
                <a:gd name="T9" fmla="*/ 1 h 112"/>
                <a:gd name="T10" fmla="*/ 0 w 3"/>
                <a:gd name="T11" fmla="*/ 0 h 112"/>
                <a:gd name="T12" fmla="*/ 0 w 3"/>
                <a:gd name="T13" fmla="*/ 1 h 112"/>
                <a:gd name="T14" fmla="*/ 0 w 3"/>
                <a:gd name="T15" fmla="*/ 0 h 112"/>
                <a:gd name="T16" fmla="*/ 0 w 3"/>
                <a:gd name="T17" fmla="*/ 0 h 112"/>
                <a:gd name="T18" fmla="*/ 1 w 3"/>
                <a:gd name="T19" fmla="*/ 0 h 112"/>
                <a:gd name="T20" fmla="*/ 1 w 3"/>
                <a:gd name="T21" fmla="*/ 1 h 112"/>
                <a:gd name="T22" fmla="*/ 1 w 3"/>
                <a:gd name="T23" fmla="*/ 2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
                <a:gd name="T37" fmla="*/ 0 h 112"/>
                <a:gd name="T38" fmla="*/ 3 w 3"/>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 h="112">
                  <a:moveTo>
                    <a:pt x="1" y="2"/>
                  </a:moveTo>
                  <a:lnTo>
                    <a:pt x="1" y="1"/>
                  </a:lnTo>
                  <a:lnTo>
                    <a:pt x="2" y="111"/>
                  </a:lnTo>
                  <a:lnTo>
                    <a:pt x="0" y="1"/>
                  </a:lnTo>
                  <a:lnTo>
                    <a:pt x="0" y="0"/>
                  </a:lnTo>
                  <a:lnTo>
                    <a:pt x="0" y="1"/>
                  </a:lnTo>
                  <a:lnTo>
                    <a:pt x="0" y="0"/>
                  </a:lnTo>
                  <a:lnTo>
                    <a:pt x="1" y="0"/>
                  </a:lnTo>
                  <a:lnTo>
                    <a:pt x="1" y="1"/>
                  </a:lnTo>
                  <a:lnTo>
                    <a:pt x="1" y="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63" name="Freeform 147"/>
            <p:cNvSpPr>
              <a:spLocks/>
            </p:cNvSpPr>
            <p:nvPr/>
          </p:nvSpPr>
          <p:spPr bwMode="auto">
            <a:xfrm>
              <a:off x="4618" y="1693"/>
              <a:ext cx="73" cy="30"/>
            </a:xfrm>
            <a:custGeom>
              <a:avLst/>
              <a:gdLst>
                <a:gd name="T0" fmla="*/ 72 w 73"/>
                <a:gd name="T1" fmla="*/ 2 h 30"/>
                <a:gd name="T2" fmla="*/ 72 w 73"/>
                <a:gd name="T3" fmla="*/ 2 h 30"/>
                <a:gd name="T4" fmla="*/ 68 w 73"/>
                <a:gd name="T5" fmla="*/ 3 h 30"/>
                <a:gd name="T6" fmla="*/ 64 w 73"/>
                <a:gd name="T7" fmla="*/ 6 h 30"/>
                <a:gd name="T8" fmla="*/ 60 w 73"/>
                <a:gd name="T9" fmla="*/ 8 h 30"/>
                <a:gd name="T10" fmla="*/ 56 w 73"/>
                <a:gd name="T11" fmla="*/ 10 h 30"/>
                <a:gd name="T12" fmla="*/ 51 w 73"/>
                <a:gd name="T13" fmla="*/ 12 h 30"/>
                <a:gd name="T14" fmla="*/ 47 w 73"/>
                <a:gd name="T15" fmla="*/ 15 h 30"/>
                <a:gd name="T16" fmla="*/ 42 w 73"/>
                <a:gd name="T17" fmla="*/ 16 h 30"/>
                <a:gd name="T18" fmla="*/ 38 w 73"/>
                <a:gd name="T19" fmla="*/ 19 h 30"/>
                <a:gd name="T20" fmla="*/ 32 w 73"/>
                <a:gd name="T21" fmla="*/ 20 h 30"/>
                <a:gd name="T22" fmla="*/ 27 w 73"/>
                <a:gd name="T23" fmla="*/ 22 h 30"/>
                <a:gd name="T24" fmla="*/ 23 w 73"/>
                <a:gd name="T25" fmla="*/ 24 h 30"/>
                <a:gd name="T26" fmla="*/ 18 w 73"/>
                <a:gd name="T27" fmla="*/ 25 h 30"/>
                <a:gd name="T28" fmla="*/ 14 w 73"/>
                <a:gd name="T29" fmla="*/ 26 h 30"/>
                <a:gd name="T30" fmla="*/ 9 w 73"/>
                <a:gd name="T31" fmla="*/ 27 h 30"/>
                <a:gd name="T32" fmla="*/ 5 w 73"/>
                <a:gd name="T33" fmla="*/ 28 h 30"/>
                <a:gd name="T34" fmla="*/ 1 w 73"/>
                <a:gd name="T35" fmla="*/ 29 h 30"/>
                <a:gd name="T36" fmla="*/ 0 w 73"/>
                <a:gd name="T37" fmla="*/ 27 h 30"/>
                <a:gd name="T38" fmla="*/ 4 w 73"/>
                <a:gd name="T39" fmla="*/ 26 h 30"/>
                <a:gd name="T40" fmla="*/ 8 w 73"/>
                <a:gd name="T41" fmla="*/ 26 h 30"/>
                <a:gd name="T42" fmla="*/ 13 w 73"/>
                <a:gd name="T43" fmla="*/ 25 h 30"/>
                <a:gd name="T44" fmla="*/ 18 w 73"/>
                <a:gd name="T45" fmla="*/ 23 h 30"/>
                <a:gd name="T46" fmla="*/ 22 w 73"/>
                <a:gd name="T47" fmla="*/ 22 h 30"/>
                <a:gd name="T48" fmla="*/ 26 w 73"/>
                <a:gd name="T49" fmla="*/ 20 h 30"/>
                <a:gd name="T50" fmla="*/ 31 w 73"/>
                <a:gd name="T51" fmla="*/ 19 h 30"/>
                <a:gd name="T52" fmla="*/ 37 w 73"/>
                <a:gd name="T53" fmla="*/ 17 h 30"/>
                <a:gd name="T54" fmla="*/ 41 w 73"/>
                <a:gd name="T55" fmla="*/ 15 h 30"/>
                <a:gd name="T56" fmla="*/ 46 w 73"/>
                <a:gd name="T57" fmla="*/ 13 h 30"/>
                <a:gd name="T58" fmla="*/ 50 w 73"/>
                <a:gd name="T59" fmla="*/ 11 h 30"/>
                <a:gd name="T60" fmla="*/ 55 w 73"/>
                <a:gd name="T61" fmla="*/ 9 h 30"/>
                <a:gd name="T62" fmla="*/ 59 w 73"/>
                <a:gd name="T63" fmla="*/ 7 h 30"/>
                <a:gd name="T64" fmla="*/ 63 w 73"/>
                <a:gd name="T65" fmla="*/ 4 h 30"/>
                <a:gd name="T66" fmla="*/ 67 w 73"/>
                <a:gd name="T67" fmla="*/ 3 h 30"/>
                <a:gd name="T68" fmla="*/ 71 w 73"/>
                <a:gd name="T69" fmla="*/ 0 h 30"/>
                <a:gd name="T70" fmla="*/ 72 w 73"/>
                <a:gd name="T71" fmla="*/ 0 h 30"/>
                <a:gd name="T72" fmla="*/ 72 w 73"/>
                <a:gd name="T73" fmla="*/ 1 h 30"/>
                <a:gd name="T74" fmla="*/ 72 w 73"/>
                <a:gd name="T75" fmla="*/ 2 h 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30"/>
                <a:gd name="T116" fmla="*/ 73 w 73"/>
                <a:gd name="T117" fmla="*/ 30 h 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30">
                  <a:moveTo>
                    <a:pt x="72" y="2"/>
                  </a:moveTo>
                  <a:lnTo>
                    <a:pt x="72" y="2"/>
                  </a:lnTo>
                  <a:lnTo>
                    <a:pt x="68" y="3"/>
                  </a:lnTo>
                  <a:lnTo>
                    <a:pt x="64" y="6"/>
                  </a:lnTo>
                  <a:lnTo>
                    <a:pt x="60" y="8"/>
                  </a:lnTo>
                  <a:lnTo>
                    <a:pt x="56" y="10"/>
                  </a:lnTo>
                  <a:lnTo>
                    <a:pt x="51" y="12"/>
                  </a:lnTo>
                  <a:lnTo>
                    <a:pt x="47" y="15"/>
                  </a:lnTo>
                  <a:lnTo>
                    <a:pt x="42" y="16"/>
                  </a:lnTo>
                  <a:lnTo>
                    <a:pt x="38" y="19"/>
                  </a:lnTo>
                  <a:lnTo>
                    <a:pt x="32" y="20"/>
                  </a:lnTo>
                  <a:lnTo>
                    <a:pt x="27" y="22"/>
                  </a:lnTo>
                  <a:lnTo>
                    <a:pt x="23" y="24"/>
                  </a:lnTo>
                  <a:lnTo>
                    <a:pt x="18" y="25"/>
                  </a:lnTo>
                  <a:lnTo>
                    <a:pt x="14" y="26"/>
                  </a:lnTo>
                  <a:lnTo>
                    <a:pt x="9" y="27"/>
                  </a:lnTo>
                  <a:lnTo>
                    <a:pt x="5" y="28"/>
                  </a:lnTo>
                  <a:lnTo>
                    <a:pt x="1" y="29"/>
                  </a:lnTo>
                  <a:lnTo>
                    <a:pt x="0" y="27"/>
                  </a:lnTo>
                  <a:lnTo>
                    <a:pt x="4" y="26"/>
                  </a:lnTo>
                  <a:lnTo>
                    <a:pt x="8" y="26"/>
                  </a:lnTo>
                  <a:lnTo>
                    <a:pt x="13" y="25"/>
                  </a:lnTo>
                  <a:lnTo>
                    <a:pt x="18" y="23"/>
                  </a:lnTo>
                  <a:lnTo>
                    <a:pt x="22" y="22"/>
                  </a:lnTo>
                  <a:lnTo>
                    <a:pt x="26" y="20"/>
                  </a:lnTo>
                  <a:lnTo>
                    <a:pt x="31" y="19"/>
                  </a:lnTo>
                  <a:lnTo>
                    <a:pt x="37" y="17"/>
                  </a:lnTo>
                  <a:lnTo>
                    <a:pt x="41" y="15"/>
                  </a:lnTo>
                  <a:lnTo>
                    <a:pt x="46" y="13"/>
                  </a:lnTo>
                  <a:lnTo>
                    <a:pt x="50" y="11"/>
                  </a:lnTo>
                  <a:lnTo>
                    <a:pt x="55" y="9"/>
                  </a:lnTo>
                  <a:lnTo>
                    <a:pt x="59" y="7"/>
                  </a:lnTo>
                  <a:lnTo>
                    <a:pt x="63" y="4"/>
                  </a:lnTo>
                  <a:lnTo>
                    <a:pt x="67" y="3"/>
                  </a:lnTo>
                  <a:lnTo>
                    <a:pt x="71" y="0"/>
                  </a:lnTo>
                  <a:lnTo>
                    <a:pt x="72" y="0"/>
                  </a:lnTo>
                  <a:lnTo>
                    <a:pt x="72" y="1"/>
                  </a:lnTo>
                  <a:lnTo>
                    <a:pt x="72" y="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64" name="Freeform 148"/>
            <p:cNvSpPr>
              <a:spLocks/>
            </p:cNvSpPr>
            <p:nvPr/>
          </p:nvSpPr>
          <p:spPr bwMode="auto">
            <a:xfrm>
              <a:off x="4695" y="1686"/>
              <a:ext cx="1" cy="3"/>
            </a:xfrm>
            <a:custGeom>
              <a:avLst/>
              <a:gdLst>
                <a:gd name="T0" fmla="*/ 0 w 1"/>
                <a:gd name="T1" fmla="*/ 1 h 3"/>
                <a:gd name="T2" fmla="*/ 0 w 1"/>
                <a:gd name="T3" fmla="*/ 1 h 3"/>
                <a:gd name="T4" fmla="*/ 0 w 1"/>
                <a:gd name="T5" fmla="*/ 2 h 3"/>
                <a:gd name="T6" fmla="*/ 0 w 1"/>
                <a:gd name="T7" fmla="*/ 2 h 3"/>
                <a:gd name="T8" fmla="*/ 0 w 1"/>
                <a:gd name="T9" fmla="*/ 0 h 3"/>
                <a:gd name="T10" fmla="*/ 0 w 1"/>
                <a:gd name="T11" fmla="*/ 0 h 3"/>
                <a:gd name="T12" fmla="*/ 0 w 1"/>
                <a:gd name="T13" fmla="*/ 0 h 3"/>
                <a:gd name="T14" fmla="*/ 0 w 1"/>
                <a:gd name="T15" fmla="*/ 0 h 3"/>
                <a:gd name="T16" fmla="*/ 0 w 1"/>
                <a:gd name="T17" fmla="*/ 0 h 3"/>
                <a:gd name="T18" fmla="*/ 0 w 1"/>
                <a:gd name="T19" fmla="*/ 1 h 3"/>
                <a:gd name="T20" fmla="*/ 0 w 1"/>
                <a:gd name="T21" fmla="*/ 1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3"/>
                <a:gd name="T35" fmla="*/ 1 w 1"/>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3">
                  <a:moveTo>
                    <a:pt x="0" y="1"/>
                  </a:moveTo>
                  <a:lnTo>
                    <a:pt x="0" y="1"/>
                  </a:lnTo>
                  <a:lnTo>
                    <a:pt x="0" y="2"/>
                  </a:lnTo>
                  <a:lnTo>
                    <a:pt x="0" y="0"/>
                  </a:lnTo>
                  <a:lnTo>
                    <a:pt x="0"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65" name="Freeform 149"/>
            <p:cNvSpPr>
              <a:spLocks/>
            </p:cNvSpPr>
            <p:nvPr/>
          </p:nvSpPr>
          <p:spPr bwMode="auto">
            <a:xfrm>
              <a:off x="4699" y="1687"/>
              <a:ext cx="70" cy="147"/>
            </a:xfrm>
            <a:custGeom>
              <a:avLst/>
              <a:gdLst>
                <a:gd name="T0" fmla="*/ 68 w 70"/>
                <a:gd name="T1" fmla="*/ 146 h 147"/>
                <a:gd name="T2" fmla="*/ 68 w 70"/>
                <a:gd name="T3" fmla="*/ 145 h 147"/>
                <a:gd name="T4" fmla="*/ 68 w 70"/>
                <a:gd name="T5" fmla="*/ 135 h 147"/>
                <a:gd name="T6" fmla="*/ 66 w 70"/>
                <a:gd name="T7" fmla="*/ 125 h 147"/>
                <a:gd name="T8" fmla="*/ 64 w 70"/>
                <a:gd name="T9" fmla="*/ 115 h 147"/>
                <a:gd name="T10" fmla="*/ 61 w 70"/>
                <a:gd name="T11" fmla="*/ 105 h 147"/>
                <a:gd name="T12" fmla="*/ 57 w 70"/>
                <a:gd name="T13" fmla="*/ 95 h 147"/>
                <a:gd name="T14" fmla="*/ 52 w 70"/>
                <a:gd name="T15" fmla="*/ 85 h 147"/>
                <a:gd name="T16" fmla="*/ 47 w 70"/>
                <a:gd name="T17" fmla="*/ 76 h 147"/>
                <a:gd name="T18" fmla="*/ 41 w 70"/>
                <a:gd name="T19" fmla="*/ 65 h 147"/>
                <a:gd name="T20" fmla="*/ 36 w 70"/>
                <a:gd name="T21" fmla="*/ 56 h 147"/>
                <a:gd name="T22" fmla="*/ 29 w 70"/>
                <a:gd name="T23" fmla="*/ 47 h 147"/>
                <a:gd name="T24" fmla="*/ 23 w 70"/>
                <a:gd name="T25" fmla="*/ 39 h 147"/>
                <a:gd name="T26" fmla="*/ 18 w 70"/>
                <a:gd name="T27" fmla="*/ 30 h 147"/>
                <a:gd name="T28" fmla="*/ 13 w 70"/>
                <a:gd name="T29" fmla="*/ 22 h 147"/>
                <a:gd name="T30" fmla="*/ 8 w 70"/>
                <a:gd name="T31" fmla="*/ 15 h 147"/>
                <a:gd name="T32" fmla="*/ 4 w 70"/>
                <a:gd name="T33" fmla="*/ 7 h 147"/>
                <a:gd name="T34" fmla="*/ 0 w 70"/>
                <a:gd name="T35" fmla="*/ 1 h 147"/>
                <a:gd name="T36" fmla="*/ 2 w 70"/>
                <a:gd name="T37" fmla="*/ 0 h 147"/>
                <a:gd name="T38" fmla="*/ 6 w 70"/>
                <a:gd name="T39" fmla="*/ 6 h 147"/>
                <a:gd name="T40" fmla="*/ 9 w 70"/>
                <a:gd name="T41" fmla="*/ 14 h 147"/>
                <a:gd name="T42" fmla="*/ 14 w 70"/>
                <a:gd name="T43" fmla="*/ 21 h 147"/>
                <a:gd name="T44" fmla="*/ 19 w 70"/>
                <a:gd name="T45" fmla="*/ 29 h 147"/>
                <a:gd name="T46" fmla="*/ 25 w 70"/>
                <a:gd name="T47" fmla="*/ 38 h 147"/>
                <a:gd name="T48" fmla="*/ 30 w 70"/>
                <a:gd name="T49" fmla="*/ 46 h 147"/>
                <a:gd name="T50" fmla="*/ 37 w 70"/>
                <a:gd name="T51" fmla="*/ 55 h 147"/>
                <a:gd name="T52" fmla="*/ 43 w 70"/>
                <a:gd name="T53" fmla="*/ 64 h 147"/>
                <a:gd name="T54" fmla="*/ 49 w 70"/>
                <a:gd name="T55" fmla="*/ 75 h 147"/>
                <a:gd name="T56" fmla="*/ 54 w 70"/>
                <a:gd name="T57" fmla="*/ 84 h 147"/>
                <a:gd name="T58" fmla="*/ 59 w 70"/>
                <a:gd name="T59" fmla="*/ 94 h 147"/>
                <a:gd name="T60" fmla="*/ 63 w 70"/>
                <a:gd name="T61" fmla="*/ 104 h 147"/>
                <a:gd name="T62" fmla="*/ 66 w 70"/>
                <a:gd name="T63" fmla="*/ 114 h 147"/>
                <a:gd name="T64" fmla="*/ 68 w 70"/>
                <a:gd name="T65" fmla="*/ 124 h 147"/>
                <a:gd name="T66" fmla="*/ 69 w 70"/>
                <a:gd name="T67" fmla="*/ 135 h 147"/>
                <a:gd name="T68" fmla="*/ 69 w 70"/>
                <a:gd name="T69" fmla="*/ 145 h 147"/>
                <a:gd name="T70" fmla="*/ 69 w 70"/>
                <a:gd name="T71" fmla="*/ 144 h 147"/>
                <a:gd name="T72" fmla="*/ 69 w 70"/>
                <a:gd name="T73" fmla="*/ 145 h 147"/>
                <a:gd name="T74" fmla="*/ 69 w 70"/>
                <a:gd name="T75" fmla="*/ 146 h 147"/>
                <a:gd name="T76" fmla="*/ 68 w 70"/>
                <a:gd name="T77" fmla="*/ 146 h 147"/>
                <a:gd name="T78" fmla="*/ 68 w 70"/>
                <a:gd name="T79" fmla="*/ 145 h 147"/>
                <a:gd name="T80" fmla="*/ 68 w 70"/>
                <a:gd name="T81" fmla="*/ 146 h 1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
                <a:gd name="T124" fmla="*/ 0 h 147"/>
                <a:gd name="T125" fmla="*/ 70 w 70"/>
                <a:gd name="T126" fmla="*/ 147 h 1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 h="147">
                  <a:moveTo>
                    <a:pt x="68" y="146"/>
                  </a:moveTo>
                  <a:lnTo>
                    <a:pt x="68" y="145"/>
                  </a:lnTo>
                  <a:lnTo>
                    <a:pt x="68" y="135"/>
                  </a:lnTo>
                  <a:lnTo>
                    <a:pt x="66" y="125"/>
                  </a:lnTo>
                  <a:lnTo>
                    <a:pt x="64" y="115"/>
                  </a:lnTo>
                  <a:lnTo>
                    <a:pt x="61" y="105"/>
                  </a:lnTo>
                  <a:lnTo>
                    <a:pt x="57" y="95"/>
                  </a:lnTo>
                  <a:lnTo>
                    <a:pt x="52" y="85"/>
                  </a:lnTo>
                  <a:lnTo>
                    <a:pt x="47" y="76"/>
                  </a:lnTo>
                  <a:lnTo>
                    <a:pt x="41" y="65"/>
                  </a:lnTo>
                  <a:lnTo>
                    <a:pt x="36" y="56"/>
                  </a:lnTo>
                  <a:lnTo>
                    <a:pt x="29" y="47"/>
                  </a:lnTo>
                  <a:lnTo>
                    <a:pt x="23" y="39"/>
                  </a:lnTo>
                  <a:lnTo>
                    <a:pt x="18" y="30"/>
                  </a:lnTo>
                  <a:lnTo>
                    <a:pt x="13" y="22"/>
                  </a:lnTo>
                  <a:lnTo>
                    <a:pt x="8" y="15"/>
                  </a:lnTo>
                  <a:lnTo>
                    <a:pt x="4" y="7"/>
                  </a:lnTo>
                  <a:lnTo>
                    <a:pt x="0" y="1"/>
                  </a:lnTo>
                  <a:lnTo>
                    <a:pt x="2" y="0"/>
                  </a:lnTo>
                  <a:lnTo>
                    <a:pt x="6" y="6"/>
                  </a:lnTo>
                  <a:lnTo>
                    <a:pt x="9" y="14"/>
                  </a:lnTo>
                  <a:lnTo>
                    <a:pt x="14" y="21"/>
                  </a:lnTo>
                  <a:lnTo>
                    <a:pt x="19" y="29"/>
                  </a:lnTo>
                  <a:lnTo>
                    <a:pt x="25" y="38"/>
                  </a:lnTo>
                  <a:lnTo>
                    <a:pt x="30" y="46"/>
                  </a:lnTo>
                  <a:lnTo>
                    <a:pt x="37" y="55"/>
                  </a:lnTo>
                  <a:lnTo>
                    <a:pt x="43" y="64"/>
                  </a:lnTo>
                  <a:lnTo>
                    <a:pt x="49" y="75"/>
                  </a:lnTo>
                  <a:lnTo>
                    <a:pt x="54" y="84"/>
                  </a:lnTo>
                  <a:lnTo>
                    <a:pt x="59" y="94"/>
                  </a:lnTo>
                  <a:lnTo>
                    <a:pt x="63" y="104"/>
                  </a:lnTo>
                  <a:lnTo>
                    <a:pt x="66" y="114"/>
                  </a:lnTo>
                  <a:lnTo>
                    <a:pt x="68" y="124"/>
                  </a:lnTo>
                  <a:lnTo>
                    <a:pt x="69" y="135"/>
                  </a:lnTo>
                  <a:lnTo>
                    <a:pt x="69" y="145"/>
                  </a:lnTo>
                  <a:lnTo>
                    <a:pt x="69" y="144"/>
                  </a:lnTo>
                  <a:lnTo>
                    <a:pt x="69" y="145"/>
                  </a:lnTo>
                  <a:lnTo>
                    <a:pt x="69" y="146"/>
                  </a:lnTo>
                  <a:lnTo>
                    <a:pt x="68" y="146"/>
                  </a:lnTo>
                  <a:lnTo>
                    <a:pt x="68" y="145"/>
                  </a:lnTo>
                  <a:lnTo>
                    <a:pt x="68" y="146"/>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66" name="Freeform 150"/>
            <p:cNvSpPr>
              <a:spLocks/>
            </p:cNvSpPr>
            <p:nvPr/>
          </p:nvSpPr>
          <p:spPr bwMode="auto">
            <a:xfrm>
              <a:off x="4774" y="1837"/>
              <a:ext cx="19" cy="1"/>
            </a:xfrm>
            <a:custGeom>
              <a:avLst/>
              <a:gdLst>
                <a:gd name="T0" fmla="*/ 17 w 19"/>
                <a:gd name="T1" fmla="*/ 0 h 1"/>
                <a:gd name="T2" fmla="*/ 17 w 19"/>
                <a:gd name="T3" fmla="*/ 0 h 1"/>
                <a:gd name="T4" fmla="*/ 15 w 19"/>
                <a:gd name="T5" fmla="*/ 0 h 1"/>
                <a:gd name="T6" fmla="*/ 13 w 19"/>
                <a:gd name="T7" fmla="*/ 0 h 1"/>
                <a:gd name="T8" fmla="*/ 10 w 19"/>
                <a:gd name="T9" fmla="*/ 0 h 1"/>
                <a:gd name="T10" fmla="*/ 9 w 19"/>
                <a:gd name="T11" fmla="*/ 0 h 1"/>
                <a:gd name="T12" fmla="*/ 6 w 19"/>
                <a:gd name="T13" fmla="*/ 0 h 1"/>
                <a:gd name="T14" fmla="*/ 4 w 19"/>
                <a:gd name="T15" fmla="*/ 0 h 1"/>
                <a:gd name="T16" fmla="*/ 2 w 19"/>
                <a:gd name="T17" fmla="*/ 0 h 1"/>
                <a:gd name="T18" fmla="*/ 0 w 19"/>
                <a:gd name="T19" fmla="*/ 0 h 1"/>
                <a:gd name="T20" fmla="*/ 1 w 19"/>
                <a:gd name="T21" fmla="*/ 0 h 1"/>
                <a:gd name="T22" fmla="*/ 3 w 19"/>
                <a:gd name="T23" fmla="*/ 0 h 1"/>
                <a:gd name="T24" fmla="*/ 5 w 19"/>
                <a:gd name="T25" fmla="*/ 0 h 1"/>
                <a:gd name="T26" fmla="*/ 6 w 19"/>
                <a:gd name="T27" fmla="*/ 0 h 1"/>
                <a:gd name="T28" fmla="*/ 9 w 19"/>
                <a:gd name="T29" fmla="*/ 0 h 1"/>
                <a:gd name="T30" fmla="*/ 10 w 19"/>
                <a:gd name="T31" fmla="*/ 0 h 1"/>
                <a:gd name="T32" fmla="*/ 13 w 19"/>
                <a:gd name="T33" fmla="*/ 0 h 1"/>
                <a:gd name="T34" fmla="*/ 15 w 19"/>
                <a:gd name="T35" fmla="*/ 0 h 1"/>
                <a:gd name="T36" fmla="*/ 18 w 19"/>
                <a:gd name="T37" fmla="*/ 0 h 1"/>
                <a:gd name="T38" fmla="*/ 17 w 19"/>
                <a:gd name="T39" fmla="*/ 0 h 1"/>
                <a:gd name="T40" fmla="*/ 18 w 19"/>
                <a:gd name="T41" fmla="*/ 0 h 1"/>
                <a:gd name="T42" fmla="*/ 18 w 19"/>
                <a:gd name="T43" fmla="*/ 0 h 1"/>
                <a:gd name="T44" fmla="*/ 17 w 19"/>
                <a:gd name="T45" fmla="*/ 0 h 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1"/>
                <a:gd name="T71" fmla="*/ 19 w 19"/>
                <a:gd name="T72" fmla="*/ 1 h 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1">
                  <a:moveTo>
                    <a:pt x="17" y="0"/>
                  </a:moveTo>
                  <a:lnTo>
                    <a:pt x="17" y="0"/>
                  </a:lnTo>
                  <a:lnTo>
                    <a:pt x="15" y="0"/>
                  </a:lnTo>
                  <a:lnTo>
                    <a:pt x="13" y="0"/>
                  </a:lnTo>
                  <a:lnTo>
                    <a:pt x="10" y="0"/>
                  </a:lnTo>
                  <a:lnTo>
                    <a:pt x="9" y="0"/>
                  </a:lnTo>
                  <a:lnTo>
                    <a:pt x="6" y="0"/>
                  </a:lnTo>
                  <a:lnTo>
                    <a:pt x="4" y="0"/>
                  </a:lnTo>
                  <a:lnTo>
                    <a:pt x="2" y="0"/>
                  </a:lnTo>
                  <a:lnTo>
                    <a:pt x="0" y="0"/>
                  </a:lnTo>
                  <a:lnTo>
                    <a:pt x="1" y="0"/>
                  </a:lnTo>
                  <a:lnTo>
                    <a:pt x="3" y="0"/>
                  </a:lnTo>
                  <a:lnTo>
                    <a:pt x="5" y="0"/>
                  </a:lnTo>
                  <a:lnTo>
                    <a:pt x="6" y="0"/>
                  </a:lnTo>
                  <a:lnTo>
                    <a:pt x="9" y="0"/>
                  </a:lnTo>
                  <a:lnTo>
                    <a:pt x="10" y="0"/>
                  </a:lnTo>
                  <a:lnTo>
                    <a:pt x="13" y="0"/>
                  </a:lnTo>
                  <a:lnTo>
                    <a:pt x="15" y="0"/>
                  </a:lnTo>
                  <a:lnTo>
                    <a:pt x="18" y="0"/>
                  </a:lnTo>
                  <a:lnTo>
                    <a:pt x="17" y="0"/>
                  </a:lnTo>
                  <a:lnTo>
                    <a:pt x="18" y="0"/>
                  </a:lnTo>
                  <a:lnTo>
                    <a:pt x="17"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67" name="Freeform 151"/>
            <p:cNvSpPr>
              <a:spLocks/>
            </p:cNvSpPr>
            <p:nvPr/>
          </p:nvSpPr>
          <p:spPr bwMode="auto">
            <a:xfrm>
              <a:off x="4798" y="1841"/>
              <a:ext cx="10" cy="13"/>
            </a:xfrm>
            <a:custGeom>
              <a:avLst/>
              <a:gdLst>
                <a:gd name="T0" fmla="*/ 8 w 10"/>
                <a:gd name="T1" fmla="*/ 12 h 13"/>
                <a:gd name="T2" fmla="*/ 8 w 10"/>
                <a:gd name="T3" fmla="*/ 12 h 13"/>
                <a:gd name="T4" fmla="*/ 6 w 10"/>
                <a:gd name="T5" fmla="*/ 11 h 13"/>
                <a:gd name="T6" fmla="*/ 6 w 10"/>
                <a:gd name="T7" fmla="*/ 8 h 13"/>
                <a:gd name="T8" fmla="*/ 5 w 10"/>
                <a:gd name="T9" fmla="*/ 6 h 13"/>
                <a:gd name="T10" fmla="*/ 3 w 10"/>
                <a:gd name="T11" fmla="*/ 5 h 13"/>
                <a:gd name="T12" fmla="*/ 3 w 10"/>
                <a:gd name="T13" fmla="*/ 3 h 13"/>
                <a:gd name="T14" fmla="*/ 1 w 10"/>
                <a:gd name="T15" fmla="*/ 2 h 13"/>
                <a:gd name="T16" fmla="*/ 1 w 10"/>
                <a:gd name="T17" fmla="*/ 1 h 13"/>
                <a:gd name="T18" fmla="*/ 0 w 10"/>
                <a:gd name="T19" fmla="*/ 1 h 13"/>
                <a:gd name="T20" fmla="*/ 0 w 10"/>
                <a:gd name="T21" fmla="*/ 0 h 13"/>
                <a:gd name="T22" fmla="*/ 1 w 10"/>
                <a:gd name="T23" fmla="*/ 0 h 13"/>
                <a:gd name="T24" fmla="*/ 3 w 10"/>
                <a:gd name="T25" fmla="*/ 1 h 13"/>
                <a:gd name="T26" fmla="*/ 3 w 10"/>
                <a:gd name="T27" fmla="*/ 2 h 13"/>
                <a:gd name="T28" fmla="*/ 5 w 10"/>
                <a:gd name="T29" fmla="*/ 4 h 13"/>
                <a:gd name="T30" fmla="*/ 5 w 10"/>
                <a:gd name="T31" fmla="*/ 6 h 13"/>
                <a:gd name="T32" fmla="*/ 6 w 10"/>
                <a:gd name="T33" fmla="*/ 8 h 13"/>
                <a:gd name="T34" fmla="*/ 8 w 10"/>
                <a:gd name="T35" fmla="*/ 10 h 13"/>
                <a:gd name="T36" fmla="*/ 8 w 10"/>
                <a:gd name="T37" fmla="*/ 11 h 13"/>
                <a:gd name="T38" fmla="*/ 9 w 10"/>
                <a:gd name="T39" fmla="*/ 11 h 13"/>
                <a:gd name="T40" fmla="*/ 8 w 10"/>
                <a:gd name="T41" fmla="*/ 12 h 13"/>
                <a:gd name="T42" fmla="*/ 8 w 10"/>
                <a:gd name="T43" fmla="*/ 12 h 13"/>
                <a:gd name="T44" fmla="*/ 8 w 10"/>
                <a:gd name="T45" fmla="*/ 12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
                <a:gd name="T70" fmla="*/ 0 h 13"/>
                <a:gd name="T71" fmla="*/ 10 w 10"/>
                <a:gd name="T72" fmla="*/ 13 h 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 h="13">
                  <a:moveTo>
                    <a:pt x="8" y="12"/>
                  </a:moveTo>
                  <a:lnTo>
                    <a:pt x="8" y="12"/>
                  </a:lnTo>
                  <a:lnTo>
                    <a:pt x="6" y="11"/>
                  </a:lnTo>
                  <a:lnTo>
                    <a:pt x="6" y="8"/>
                  </a:lnTo>
                  <a:lnTo>
                    <a:pt x="5" y="6"/>
                  </a:lnTo>
                  <a:lnTo>
                    <a:pt x="3" y="5"/>
                  </a:lnTo>
                  <a:lnTo>
                    <a:pt x="3" y="3"/>
                  </a:lnTo>
                  <a:lnTo>
                    <a:pt x="1" y="2"/>
                  </a:lnTo>
                  <a:lnTo>
                    <a:pt x="1" y="1"/>
                  </a:lnTo>
                  <a:lnTo>
                    <a:pt x="0" y="1"/>
                  </a:lnTo>
                  <a:lnTo>
                    <a:pt x="0" y="0"/>
                  </a:lnTo>
                  <a:lnTo>
                    <a:pt x="1" y="0"/>
                  </a:lnTo>
                  <a:lnTo>
                    <a:pt x="3" y="1"/>
                  </a:lnTo>
                  <a:lnTo>
                    <a:pt x="3" y="2"/>
                  </a:lnTo>
                  <a:lnTo>
                    <a:pt x="5" y="4"/>
                  </a:lnTo>
                  <a:lnTo>
                    <a:pt x="5" y="6"/>
                  </a:lnTo>
                  <a:lnTo>
                    <a:pt x="6" y="8"/>
                  </a:lnTo>
                  <a:lnTo>
                    <a:pt x="8" y="10"/>
                  </a:lnTo>
                  <a:lnTo>
                    <a:pt x="8" y="11"/>
                  </a:lnTo>
                  <a:lnTo>
                    <a:pt x="9" y="11"/>
                  </a:lnTo>
                  <a:lnTo>
                    <a:pt x="8" y="1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68" name="Freeform 152"/>
            <p:cNvSpPr>
              <a:spLocks/>
            </p:cNvSpPr>
            <p:nvPr/>
          </p:nvSpPr>
          <p:spPr bwMode="auto">
            <a:xfrm>
              <a:off x="4812" y="1852"/>
              <a:ext cx="32" cy="2"/>
            </a:xfrm>
            <a:custGeom>
              <a:avLst/>
              <a:gdLst>
                <a:gd name="T0" fmla="*/ 30 w 32"/>
                <a:gd name="T1" fmla="*/ 0 h 2"/>
                <a:gd name="T2" fmla="*/ 30 w 32"/>
                <a:gd name="T3" fmla="*/ 0 h 2"/>
                <a:gd name="T4" fmla="*/ 27 w 32"/>
                <a:gd name="T5" fmla="*/ 0 h 2"/>
                <a:gd name="T6" fmla="*/ 24 w 32"/>
                <a:gd name="T7" fmla="*/ 0 h 2"/>
                <a:gd name="T8" fmla="*/ 20 w 32"/>
                <a:gd name="T9" fmla="*/ 1 h 2"/>
                <a:gd name="T10" fmla="*/ 15 w 32"/>
                <a:gd name="T11" fmla="*/ 1 h 2"/>
                <a:gd name="T12" fmla="*/ 10 w 32"/>
                <a:gd name="T13" fmla="*/ 1 h 2"/>
                <a:gd name="T14" fmla="*/ 5 w 32"/>
                <a:gd name="T15" fmla="*/ 1 h 2"/>
                <a:gd name="T16" fmla="*/ 2 w 32"/>
                <a:gd name="T17" fmla="*/ 1 h 2"/>
                <a:gd name="T18" fmla="*/ 0 w 32"/>
                <a:gd name="T19" fmla="*/ 1 h 2"/>
                <a:gd name="T20" fmla="*/ 0 w 32"/>
                <a:gd name="T21" fmla="*/ 1 h 2"/>
                <a:gd name="T22" fmla="*/ 2 w 32"/>
                <a:gd name="T23" fmla="*/ 1 h 2"/>
                <a:gd name="T24" fmla="*/ 5 w 32"/>
                <a:gd name="T25" fmla="*/ 1 h 2"/>
                <a:gd name="T26" fmla="*/ 10 w 32"/>
                <a:gd name="T27" fmla="*/ 1 h 2"/>
                <a:gd name="T28" fmla="*/ 15 w 32"/>
                <a:gd name="T29" fmla="*/ 0 h 2"/>
                <a:gd name="T30" fmla="*/ 19 w 32"/>
                <a:gd name="T31" fmla="*/ 0 h 2"/>
                <a:gd name="T32" fmla="*/ 24 w 32"/>
                <a:gd name="T33" fmla="*/ 0 h 2"/>
                <a:gd name="T34" fmla="*/ 27 w 32"/>
                <a:gd name="T35" fmla="*/ 0 h 2"/>
                <a:gd name="T36" fmla="*/ 30 w 32"/>
                <a:gd name="T37" fmla="*/ 0 h 2"/>
                <a:gd name="T38" fmla="*/ 31 w 32"/>
                <a:gd name="T39" fmla="*/ 0 h 2"/>
                <a:gd name="T40" fmla="*/ 30 w 32"/>
                <a:gd name="T41" fmla="*/ 0 h 2"/>
                <a:gd name="T42" fmla="*/ 30 w 32"/>
                <a:gd name="T43" fmla="*/ 0 h 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
                <a:gd name="T67" fmla="*/ 0 h 2"/>
                <a:gd name="T68" fmla="*/ 32 w 32"/>
                <a:gd name="T69" fmla="*/ 2 h 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 h="2">
                  <a:moveTo>
                    <a:pt x="30" y="0"/>
                  </a:moveTo>
                  <a:lnTo>
                    <a:pt x="30" y="0"/>
                  </a:lnTo>
                  <a:lnTo>
                    <a:pt x="27" y="0"/>
                  </a:lnTo>
                  <a:lnTo>
                    <a:pt x="24" y="0"/>
                  </a:lnTo>
                  <a:lnTo>
                    <a:pt x="20" y="1"/>
                  </a:lnTo>
                  <a:lnTo>
                    <a:pt x="15" y="1"/>
                  </a:lnTo>
                  <a:lnTo>
                    <a:pt x="10" y="1"/>
                  </a:lnTo>
                  <a:lnTo>
                    <a:pt x="5" y="1"/>
                  </a:lnTo>
                  <a:lnTo>
                    <a:pt x="2" y="1"/>
                  </a:lnTo>
                  <a:lnTo>
                    <a:pt x="0" y="1"/>
                  </a:lnTo>
                  <a:lnTo>
                    <a:pt x="2" y="1"/>
                  </a:lnTo>
                  <a:lnTo>
                    <a:pt x="5" y="1"/>
                  </a:lnTo>
                  <a:lnTo>
                    <a:pt x="10" y="1"/>
                  </a:lnTo>
                  <a:lnTo>
                    <a:pt x="15" y="0"/>
                  </a:lnTo>
                  <a:lnTo>
                    <a:pt x="19" y="0"/>
                  </a:lnTo>
                  <a:lnTo>
                    <a:pt x="24" y="0"/>
                  </a:lnTo>
                  <a:lnTo>
                    <a:pt x="27" y="0"/>
                  </a:lnTo>
                  <a:lnTo>
                    <a:pt x="30" y="0"/>
                  </a:lnTo>
                  <a:lnTo>
                    <a:pt x="31" y="0"/>
                  </a:lnTo>
                  <a:lnTo>
                    <a:pt x="30"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69" name="Freeform 153"/>
            <p:cNvSpPr>
              <a:spLocks/>
            </p:cNvSpPr>
            <p:nvPr/>
          </p:nvSpPr>
          <p:spPr bwMode="auto">
            <a:xfrm>
              <a:off x="4849" y="1841"/>
              <a:ext cx="4" cy="8"/>
            </a:xfrm>
            <a:custGeom>
              <a:avLst/>
              <a:gdLst>
                <a:gd name="T0" fmla="*/ 3 w 4"/>
                <a:gd name="T1" fmla="*/ 1 h 8"/>
                <a:gd name="T2" fmla="*/ 2 w 4"/>
                <a:gd name="T3" fmla="*/ 2 h 8"/>
                <a:gd name="T4" fmla="*/ 2 w 4"/>
                <a:gd name="T5" fmla="*/ 2 h 8"/>
                <a:gd name="T6" fmla="*/ 2 w 4"/>
                <a:gd name="T7" fmla="*/ 3 h 8"/>
                <a:gd name="T8" fmla="*/ 2 w 4"/>
                <a:gd name="T9" fmla="*/ 4 h 8"/>
                <a:gd name="T10" fmla="*/ 1 w 4"/>
                <a:gd name="T11" fmla="*/ 5 h 8"/>
                <a:gd name="T12" fmla="*/ 1 w 4"/>
                <a:gd name="T13" fmla="*/ 6 h 8"/>
                <a:gd name="T14" fmla="*/ 1 w 4"/>
                <a:gd name="T15" fmla="*/ 6 h 8"/>
                <a:gd name="T16" fmla="*/ 0 w 4"/>
                <a:gd name="T17" fmla="*/ 7 h 8"/>
                <a:gd name="T18" fmla="*/ 0 w 4"/>
                <a:gd name="T19" fmla="*/ 6 h 8"/>
                <a:gd name="T20" fmla="*/ 0 w 4"/>
                <a:gd name="T21" fmla="*/ 5 h 8"/>
                <a:gd name="T22" fmla="*/ 1 w 4"/>
                <a:gd name="T23" fmla="*/ 5 h 8"/>
                <a:gd name="T24" fmla="*/ 1 w 4"/>
                <a:gd name="T25" fmla="*/ 4 h 8"/>
                <a:gd name="T26" fmla="*/ 1 w 4"/>
                <a:gd name="T27" fmla="*/ 4 h 8"/>
                <a:gd name="T28" fmla="*/ 1 w 4"/>
                <a:gd name="T29" fmla="*/ 2 h 8"/>
                <a:gd name="T30" fmla="*/ 2 w 4"/>
                <a:gd name="T31" fmla="*/ 2 h 8"/>
                <a:gd name="T32" fmla="*/ 2 w 4"/>
                <a:gd name="T33" fmla="*/ 1 h 8"/>
                <a:gd name="T34" fmla="*/ 3 w 4"/>
                <a:gd name="T35" fmla="*/ 0 h 8"/>
                <a:gd name="T36" fmla="*/ 3 w 4"/>
                <a:gd name="T37" fmla="*/ 1 h 8"/>
                <a:gd name="T38" fmla="*/ 3 w 4"/>
                <a:gd name="T39" fmla="*/ 1 h 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
                <a:gd name="T61" fmla="*/ 0 h 8"/>
                <a:gd name="T62" fmla="*/ 4 w 4"/>
                <a:gd name="T63" fmla="*/ 8 h 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 h="8">
                  <a:moveTo>
                    <a:pt x="3" y="1"/>
                  </a:moveTo>
                  <a:lnTo>
                    <a:pt x="2" y="2"/>
                  </a:lnTo>
                  <a:lnTo>
                    <a:pt x="2" y="3"/>
                  </a:lnTo>
                  <a:lnTo>
                    <a:pt x="2" y="4"/>
                  </a:lnTo>
                  <a:lnTo>
                    <a:pt x="1" y="5"/>
                  </a:lnTo>
                  <a:lnTo>
                    <a:pt x="1" y="6"/>
                  </a:lnTo>
                  <a:lnTo>
                    <a:pt x="0" y="7"/>
                  </a:lnTo>
                  <a:lnTo>
                    <a:pt x="0" y="6"/>
                  </a:lnTo>
                  <a:lnTo>
                    <a:pt x="0" y="5"/>
                  </a:lnTo>
                  <a:lnTo>
                    <a:pt x="1" y="5"/>
                  </a:lnTo>
                  <a:lnTo>
                    <a:pt x="1" y="4"/>
                  </a:lnTo>
                  <a:lnTo>
                    <a:pt x="1" y="2"/>
                  </a:lnTo>
                  <a:lnTo>
                    <a:pt x="2" y="2"/>
                  </a:lnTo>
                  <a:lnTo>
                    <a:pt x="2" y="1"/>
                  </a:lnTo>
                  <a:lnTo>
                    <a:pt x="3" y="0"/>
                  </a:lnTo>
                  <a:lnTo>
                    <a:pt x="3"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70" name="Freeform 154"/>
            <p:cNvSpPr>
              <a:spLocks/>
            </p:cNvSpPr>
            <p:nvPr/>
          </p:nvSpPr>
          <p:spPr bwMode="auto">
            <a:xfrm>
              <a:off x="4858" y="1840"/>
              <a:ext cx="18" cy="2"/>
            </a:xfrm>
            <a:custGeom>
              <a:avLst/>
              <a:gdLst>
                <a:gd name="T0" fmla="*/ 16 w 18"/>
                <a:gd name="T1" fmla="*/ 1 h 2"/>
                <a:gd name="T2" fmla="*/ 15 w 18"/>
                <a:gd name="T3" fmla="*/ 1 h 2"/>
                <a:gd name="T4" fmla="*/ 12 w 18"/>
                <a:gd name="T5" fmla="*/ 1 h 2"/>
                <a:gd name="T6" fmla="*/ 10 w 18"/>
                <a:gd name="T7" fmla="*/ 1 h 2"/>
                <a:gd name="T8" fmla="*/ 8 w 18"/>
                <a:gd name="T9" fmla="*/ 1 h 2"/>
                <a:gd name="T10" fmla="*/ 6 w 18"/>
                <a:gd name="T11" fmla="*/ 1 h 2"/>
                <a:gd name="T12" fmla="*/ 4 w 18"/>
                <a:gd name="T13" fmla="*/ 1 h 2"/>
                <a:gd name="T14" fmla="*/ 2 w 18"/>
                <a:gd name="T15" fmla="*/ 0 h 2"/>
                <a:gd name="T16" fmla="*/ 1 w 18"/>
                <a:gd name="T17" fmla="*/ 0 h 2"/>
                <a:gd name="T18" fmla="*/ 0 w 18"/>
                <a:gd name="T19" fmla="*/ 0 h 2"/>
                <a:gd name="T20" fmla="*/ 2 w 18"/>
                <a:gd name="T21" fmla="*/ 0 h 2"/>
                <a:gd name="T22" fmla="*/ 4 w 18"/>
                <a:gd name="T23" fmla="*/ 0 h 2"/>
                <a:gd name="T24" fmla="*/ 6 w 18"/>
                <a:gd name="T25" fmla="*/ 0 h 2"/>
                <a:gd name="T26" fmla="*/ 9 w 18"/>
                <a:gd name="T27" fmla="*/ 0 h 2"/>
                <a:gd name="T28" fmla="*/ 11 w 18"/>
                <a:gd name="T29" fmla="*/ 1 h 2"/>
                <a:gd name="T30" fmla="*/ 12 w 18"/>
                <a:gd name="T31" fmla="*/ 1 h 2"/>
                <a:gd name="T32" fmla="*/ 15 w 18"/>
                <a:gd name="T33" fmla="*/ 1 h 2"/>
                <a:gd name="T34" fmla="*/ 16 w 18"/>
                <a:gd name="T35" fmla="*/ 1 h 2"/>
                <a:gd name="T36" fmla="*/ 17 w 18"/>
                <a:gd name="T37" fmla="*/ 1 h 2"/>
                <a:gd name="T38" fmla="*/ 17 w 18"/>
                <a:gd name="T39" fmla="*/ 1 h 2"/>
                <a:gd name="T40" fmla="*/ 16 w 18"/>
                <a:gd name="T41" fmla="*/ 1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2"/>
                <a:gd name="T65" fmla="*/ 18 w 18"/>
                <a:gd name="T66" fmla="*/ 2 h 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2">
                  <a:moveTo>
                    <a:pt x="16" y="1"/>
                  </a:moveTo>
                  <a:lnTo>
                    <a:pt x="15" y="1"/>
                  </a:lnTo>
                  <a:lnTo>
                    <a:pt x="12" y="1"/>
                  </a:lnTo>
                  <a:lnTo>
                    <a:pt x="10" y="1"/>
                  </a:lnTo>
                  <a:lnTo>
                    <a:pt x="8" y="1"/>
                  </a:lnTo>
                  <a:lnTo>
                    <a:pt x="6" y="1"/>
                  </a:lnTo>
                  <a:lnTo>
                    <a:pt x="4" y="1"/>
                  </a:lnTo>
                  <a:lnTo>
                    <a:pt x="2" y="0"/>
                  </a:lnTo>
                  <a:lnTo>
                    <a:pt x="1" y="0"/>
                  </a:lnTo>
                  <a:lnTo>
                    <a:pt x="0" y="0"/>
                  </a:lnTo>
                  <a:lnTo>
                    <a:pt x="2" y="0"/>
                  </a:lnTo>
                  <a:lnTo>
                    <a:pt x="4" y="0"/>
                  </a:lnTo>
                  <a:lnTo>
                    <a:pt x="6" y="0"/>
                  </a:lnTo>
                  <a:lnTo>
                    <a:pt x="9" y="0"/>
                  </a:lnTo>
                  <a:lnTo>
                    <a:pt x="11" y="1"/>
                  </a:lnTo>
                  <a:lnTo>
                    <a:pt x="12" y="1"/>
                  </a:lnTo>
                  <a:lnTo>
                    <a:pt x="15" y="1"/>
                  </a:lnTo>
                  <a:lnTo>
                    <a:pt x="16" y="1"/>
                  </a:lnTo>
                  <a:lnTo>
                    <a:pt x="17" y="1"/>
                  </a:lnTo>
                  <a:lnTo>
                    <a:pt x="16"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71" name="Freeform 155"/>
            <p:cNvSpPr>
              <a:spLocks/>
            </p:cNvSpPr>
            <p:nvPr/>
          </p:nvSpPr>
          <p:spPr bwMode="auto">
            <a:xfrm>
              <a:off x="4881" y="1837"/>
              <a:ext cx="11" cy="4"/>
            </a:xfrm>
            <a:custGeom>
              <a:avLst/>
              <a:gdLst>
                <a:gd name="T0" fmla="*/ 10 w 11"/>
                <a:gd name="T1" fmla="*/ 1 h 4"/>
                <a:gd name="T2" fmla="*/ 9 w 11"/>
                <a:gd name="T3" fmla="*/ 1 h 4"/>
                <a:gd name="T4" fmla="*/ 7 w 11"/>
                <a:gd name="T5" fmla="*/ 1 h 4"/>
                <a:gd name="T6" fmla="*/ 6 w 11"/>
                <a:gd name="T7" fmla="*/ 2 h 4"/>
                <a:gd name="T8" fmla="*/ 5 w 11"/>
                <a:gd name="T9" fmla="*/ 2 h 4"/>
                <a:gd name="T10" fmla="*/ 4 w 11"/>
                <a:gd name="T11" fmla="*/ 2 h 4"/>
                <a:gd name="T12" fmla="*/ 3 w 11"/>
                <a:gd name="T13" fmla="*/ 3 h 4"/>
                <a:gd name="T14" fmla="*/ 2 w 11"/>
                <a:gd name="T15" fmla="*/ 3 h 4"/>
                <a:gd name="T16" fmla="*/ 0 w 11"/>
                <a:gd name="T17" fmla="*/ 3 h 4"/>
                <a:gd name="T18" fmla="*/ 0 w 11"/>
                <a:gd name="T19" fmla="*/ 2 h 4"/>
                <a:gd name="T20" fmla="*/ 1 w 11"/>
                <a:gd name="T21" fmla="*/ 2 h 4"/>
                <a:gd name="T22" fmla="*/ 2 w 11"/>
                <a:gd name="T23" fmla="*/ 2 h 4"/>
                <a:gd name="T24" fmla="*/ 3 w 11"/>
                <a:gd name="T25" fmla="*/ 2 h 4"/>
                <a:gd name="T26" fmla="*/ 5 w 11"/>
                <a:gd name="T27" fmla="*/ 1 h 4"/>
                <a:gd name="T28" fmla="*/ 6 w 11"/>
                <a:gd name="T29" fmla="*/ 1 h 4"/>
                <a:gd name="T30" fmla="*/ 7 w 11"/>
                <a:gd name="T31" fmla="*/ 1 h 4"/>
                <a:gd name="T32" fmla="*/ 8 w 11"/>
                <a:gd name="T33" fmla="*/ 0 h 4"/>
                <a:gd name="T34" fmla="*/ 9 w 11"/>
                <a:gd name="T35" fmla="*/ 0 h 4"/>
                <a:gd name="T36" fmla="*/ 10 w 11"/>
                <a:gd name="T37" fmla="*/ 0 h 4"/>
                <a:gd name="T38" fmla="*/ 10 w 11"/>
                <a:gd name="T39" fmla="*/ 0 h 4"/>
                <a:gd name="T40" fmla="*/ 10 w 11"/>
                <a:gd name="T41" fmla="*/ 1 h 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4"/>
                <a:gd name="T65" fmla="*/ 11 w 11"/>
                <a:gd name="T66" fmla="*/ 4 h 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4">
                  <a:moveTo>
                    <a:pt x="10" y="1"/>
                  </a:moveTo>
                  <a:lnTo>
                    <a:pt x="9" y="1"/>
                  </a:lnTo>
                  <a:lnTo>
                    <a:pt x="7" y="1"/>
                  </a:lnTo>
                  <a:lnTo>
                    <a:pt x="6" y="2"/>
                  </a:lnTo>
                  <a:lnTo>
                    <a:pt x="5" y="2"/>
                  </a:lnTo>
                  <a:lnTo>
                    <a:pt x="4" y="2"/>
                  </a:lnTo>
                  <a:lnTo>
                    <a:pt x="3" y="3"/>
                  </a:lnTo>
                  <a:lnTo>
                    <a:pt x="2" y="3"/>
                  </a:lnTo>
                  <a:lnTo>
                    <a:pt x="0" y="3"/>
                  </a:lnTo>
                  <a:lnTo>
                    <a:pt x="0" y="2"/>
                  </a:lnTo>
                  <a:lnTo>
                    <a:pt x="1" y="2"/>
                  </a:lnTo>
                  <a:lnTo>
                    <a:pt x="2" y="2"/>
                  </a:lnTo>
                  <a:lnTo>
                    <a:pt x="3" y="2"/>
                  </a:lnTo>
                  <a:lnTo>
                    <a:pt x="5" y="1"/>
                  </a:lnTo>
                  <a:lnTo>
                    <a:pt x="6" y="1"/>
                  </a:lnTo>
                  <a:lnTo>
                    <a:pt x="7" y="1"/>
                  </a:lnTo>
                  <a:lnTo>
                    <a:pt x="8" y="0"/>
                  </a:lnTo>
                  <a:lnTo>
                    <a:pt x="9" y="0"/>
                  </a:lnTo>
                  <a:lnTo>
                    <a:pt x="10" y="0"/>
                  </a:lnTo>
                  <a:lnTo>
                    <a:pt x="10"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72" name="Freeform 156"/>
            <p:cNvSpPr>
              <a:spLocks/>
            </p:cNvSpPr>
            <p:nvPr/>
          </p:nvSpPr>
          <p:spPr bwMode="auto">
            <a:xfrm>
              <a:off x="4896" y="1837"/>
              <a:ext cx="9" cy="2"/>
            </a:xfrm>
            <a:custGeom>
              <a:avLst/>
              <a:gdLst>
                <a:gd name="T0" fmla="*/ 7 w 9"/>
                <a:gd name="T1" fmla="*/ 1 h 2"/>
                <a:gd name="T2" fmla="*/ 7 w 9"/>
                <a:gd name="T3" fmla="*/ 1 h 2"/>
                <a:gd name="T4" fmla="*/ 6 w 9"/>
                <a:gd name="T5" fmla="*/ 1 h 2"/>
                <a:gd name="T6" fmla="*/ 4 w 9"/>
                <a:gd name="T7" fmla="*/ 1 h 2"/>
                <a:gd name="T8" fmla="*/ 4 w 9"/>
                <a:gd name="T9" fmla="*/ 1 h 2"/>
                <a:gd name="T10" fmla="*/ 3 w 9"/>
                <a:gd name="T11" fmla="*/ 0 h 2"/>
                <a:gd name="T12" fmla="*/ 2 w 9"/>
                <a:gd name="T13" fmla="*/ 0 h 2"/>
                <a:gd name="T14" fmla="*/ 1 w 9"/>
                <a:gd name="T15" fmla="*/ 0 h 2"/>
                <a:gd name="T16" fmla="*/ 1 w 9"/>
                <a:gd name="T17" fmla="*/ 0 h 2"/>
                <a:gd name="T18" fmla="*/ 0 w 9"/>
                <a:gd name="T19" fmla="*/ 0 h 2"/>
                <a:gd name="T20" fmla="*/ 1 w 9"/>
                <a:gd name="T21" fmla="*/ 0 h 2"/>
                <a:gd name="T22" fmla="*/ 2 w 9"/>
                <a:gd name="T23" fmla="*/ 0 h 2"/>
                <a:gd name="T24" fmla="*/ 4 w 9"/>
                <a:gd name="T25" fmla="*/ 0 h 2"/>
                <a:gd name="T26" fmla="*/ 4 w 9"/>
                <a:gd name="T27" fmla="*/ 0 h 2"/>
                <a:gd name="T28" fmla="*/ 5 w 9"/>
                <a:gd name="T29" fmla="*/ 0 h 2"/>
                <a:gd name="T30" fmla="*/ 6 w 9"/>
                <a:gd name="T31" fmla="*/ 1 h 2"/>
                <a:gd name="T32" fmla="*/ 7 w 9"/>
                <a:gd name="T33" fmla="*/ 1 h 2"/>
                <a:gd name="T34" fmla="*/ 7 w 9"/>
                <a:gd name="T35" fmla="*/ 1 h 2"/>
                <a:gd name="T36" fmla="*/ 8 w 9"/>
                <a:gd name="T37" fmla="*/ 1 h 2"/>
                <a:gd name="T38" fmla="*/ 8 w 9"/>
                <a:gd name="T39" fmla="*/ 1 h 2"/>
                <a:gd name="T40" fmla="*/ 7 w 9"/>
                <a:gd name="T41" fmla="*/ 1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2"/>
                <a:gd name="T65" fmla="*/ 9 w 9"/>
                <a:gd name="T66" fmla="*/ 2 h 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2">
                  <a:moveTo>
                    <a:pt x="7" y="1"/>
                  </a:moveTo>
                  <a:lnTo>
                    <a:pt x="7" y="1"/>
                  </a:lnTo>
                  <a:lnTo>
                    <a:pt x="6" y="1"/>
                  </a:lnTo>
                  <a:lnTo>
                    <a:pt x="4" y="1"/>
                  </a:lnTo>
                  <a:lnTo>
                    <a:pt x="3" y="0"/>
                  </a:lnTo>
                  <a:lnTo>
                    <a:pt x="2" y="0"/>
                  </a:lnTo>
                  <a:lnTo>
                    <a:pt x="1" y="0"/>
                  </a:lnTo>
                  <a:lnTo>
                    <a:pt x="0" y="0"/>
                  </a:lnTo>
                  <a:lnTo>
                    <a:pt x="1" y="0"/>
                  </a:lnTo>
                  <a:lnTo>
                    <a:pt x="2" y="0"/>
                  </a:lnTo>
                  <a:lnTo>
                    <a:pt x="4" y="0"/>
                  </a:lnTo>
                  <a:lnTo>
                    <a:pt x="5" y="0"/>
                  </a:lnTo>
                  <a:lnTo>
                    <a:pt x="6" y="1"/>
                  </a:lnTo>
                  <a:lnTo>
                    <a:pt x="7" y="1"/>
                  </a:lnTo>
                  <a:lnTo>
                    <a:pt x="8" y="1"/>
                  </a:lnTo>
                  <a:lnTo>
                    <a:pt x="7"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73" name="Freeform 157"/>
            <p:cNvSpPr>
              <a:spLocks/>
            </p:cNvSpPr>
            <p:nvPr/>
          </p:nvSpPr>
          <p:spPr bwMode="auto">
            <a:xfrm>
              <a:off x="4910" y="1828"/>
              <a:ext cx="7" cy="10"/>
            </a:xfrm>
            <a:custGeom>
              <a:avLst/>
              <a:gdLst>
                <a:gd name="T0" fmla="*/ 6 w 7"/>
                <a:gd name="T1" fmla="*/ 1 h 10"/>
                <a:gd name="T2" fmla="*/ 5 w 7"/>
                <a:gd name="T3" fmla="*/ 2 h 10"/>
                <a:gd name="T4" fmla="*/ 5 w 7"/>
                <a:gd name="T5" fmla="*/ 3 h 10"/>
                <a:gd name="T6" fmla="*/ 4 w 7"/>
                <a:gd name="T7" fmla="*/ 4 h 10"/>
                <a:gd name="T8" fmla="*/ 3 w 7"/>
                <a:gd name="T9" fmla="*/ 5 h 10"/>
                <a:gd name="T10" fmla="*/ 3 w 7"/>
                <a:gd name="T11" fmla="*/ 7 h 10"/>
                <a:gd name="T12" fmla="*/ 2 w 7"/>
                <a:gd name="T13" fmla="*/ 7 h 10"/>
                <a:gd name="T14" fmla="*/ 1 w 7"/>
                <a:gd name="T15" fmla="*/ 8 h 10"/>
                <a:gd name="T16" fmla="*/ 0 w 7"/>
                <a:gd name="T17" fmla="*/ 9 h 10"/>
                <a:gd name="T18" fmla="*/ 0 w 7"/>
                <a:gd name="T19" fmla="*/ 8 h 10"/>
                <a:gd name="T20" fmla="*/ 1 w 7"/>
                <a:gd name="T21" fmla="*/ 8 h 10"/>
                <a:gd name="T22" fmla="*/ 2 w 7"/>
                <a:gd name="T23" fmla="*/ 7 h 10"/>
                <a:gd name="T24" fmla="*/ 2 w 7"/>
                <a:gd name="T25" fmla="*/ 6 h 10"/>
                <a:gd name="T26" fmla="*/ 3 w 7"/>
                <a:gd name="T27" fmla="*/ 4 h 10"/>
                <a:gd name="T28" fmla="*/ 3 w 7"/>
                <a:gd name="T29" fmla="*/ 3 h 10"/>
                <a:gd name="T30" fmla="*/ 4 w 7"/>
                <a:gd name="T31" fmla="*/ 2 h 10"/>
                <a:gd name="T32" fmla="*/ 5 w 7"/>
                <a:gd name="T33" fmla="*/ 1 h 10"/>
                <a:gd name="T34" fmla="*/ 6 w 7"/>
                <a:gd name="T35" fmla="*/ 0 h 10"/>
                <a:gd name="T36" fmla="*/ 6 w 7"/>
                <a:gd name="T37" fmla="*/ 1 h 10"/>
                <a:gd name="T38" fmla="*/ 6 w 7"/>
                <a:gd name="T39" fmla="*/ 1 h 10"/>
                <a:gd name="T40" fmla="*/ 6 w 7"/>
                <a:gd name="T41" fmla="*/ 1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10"/>
                <a:gd name="T65" fmla="*/ 7 w 7"/>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10">
                  <a:moveTo>
                    <a:pt x="6" y="1"/>
                  </a:moveTo>
                  <a:lnTo>
                    <a:pt x="5" y="2"/>
                  </a:lnTo>
                  <a:lnTo>
                    <a:pt x="5" y="3"/>
                  </a:lnTo>
                  <a:lnTo>
                    <a:pt x="4" y="4"/>
                  </a:lnTo>
                  <a:lnTo>
                    <a:pt x="3" y="5"/>
                  </a:lnTo>
                  <a:lnTo>
                    <a:pt x="3" y="7"/>
                  </a:lnTo>
                  <a:lnTo>
                    <a:pt x="2" y="7"/>
                  </a:lnTo>
                  <a:lnTo>
                    <a:pt x="1" y="8"/>
                  </a:lnTo>
                  <a:lnTo>
                    <a:pt x="0" y="9"/>
                  </a:lnTo>
                  <a:lnTo>
                    <a:pt x="0" y="8"/>
                  </a:lnTo>
                  <a:lnTo>
                    <a:pt x="1" y="8"/>
                  </a:lnTo>
                  <a:lnTo>
                    <a:pt x="2" y="7"/>
                  </a:lnTo>
                  <a:lnTo>
                    <a:pt x="2" y="6"/>
                  </a:lnTo>
                  <a:lnTo>
                    <a:pt x="3" y="4"/>
                  </a:lnTo>
                  <a:lnTo>
                    <a:pt x="3" y="3"/>
                  </a:lnTo>
                  <a:lnTo>
                    <a:pt x="4" y="2"/>
                  </a:lnTo>
                  <a:lnTo>
                    <a:pt x="5" y="1"/>
                  </a:lnTo>
                  <a:lnTo>
                    <a:pt x="6" y="0"/>
                  </a:lnTo>
                  <a:lnTo>
                    <a:pt x="6"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74" name="Freeform 158"/>
            <p:cNvSpPr>
              <a:spLocks/>
            </p:cNvSpPr>
            <p:nvPr/>
          </p:nvSpPr>
          <p:spPr bwMode="auto">
            <a:xfrm>
              <a:off x="4922" y="1827"/>
              <a:ext cx="14" cy="2"/>
            </a:xfrm>
            <a:custGeom>
              <a:avLst/>
              <a:gdLst>
                <a:gd name="T0" fmla="*/ 13 w 14"/>
                <a:gd name="T1" fmla="*/ 1 h 2"/>
                <a:gd name="T2" fmla="*/ 11 w 14"/>
                <a:gd name="T3" fmla="*/ 1 h 2"/>
                <a:gd name="T4" fmla="*/ 9 w 14"/>
                <a:gd name="T5" fmla="*/ 1 h 2"/>
                <a:gd name="T6" fmla="*/ 8 w 14"/>
                <a:gd name="T7" fmla="*/ 1 h 2"/>
                <a:gd name="T8" fmla="*/ 6 w 14"/>
                <a:gd name="T9" fmla="*/ 1 h 2"/>
                <a:gd name="T10" fmla="*/ 4 w 14"/>
                <a:gd name="T11" fmla="*/ 1 h 2"/>
                <a:gd name="T12" fmla="*/ 3 w 14"/>
                <a:gd name="T13" fmla="*/ 0 h 2"/>
                <a:gd name="T14" fmla="*/ 1 w 14"/>
                <a:gd name="T15" fmla="*/ 0 h 2"/>
                <a:gd name="T16" fmla="*/ 0 w 14"/>
                <a:gd name="T17" fmla="*/ 0 h 2"/>
                <a:gd name="T18" fmla="*/ 0 w 14"/>
                <a:gd name="T19" fmla="*/ 0 h 2"/>
                <a:gd name="T20" fmla="*/ 1 w 14"/>
                <a:gd name="T21" fmla="*/ 0 h 2"/>
                <a:gd name="T22" fmla="*/ 4 w 14"/>
                <a:gd name="T23" fmla="*/ 0 h 2"/>
                <a:gd name="T24" fmla="*/ 5 w 14"/>
                <a:gd name="T25" fmla="*/ 0 h 2"/>
                <a:gd name="T26" fmla="*/ 7 w 14"/>
                <a:gd name="T27" fmla="*/ 0 h 2"/>
                <a:gd name="T28" fmla="*/ 8 w 14"/>
                <a:gd name="T29" fmla="*/ 1 h 2"/>
                <a:gd name="T30" fmla="*/ 10 w 14"/>
                <a:gd name="T31" fmla="*/ 1 h 2"/>
                <a:gd name="T32" fmla="*/ 11 w 14"/>
                <a:gd name="T33" fmla="*/ 1 h 2"/>
                <a:gd name="T34" fmla="*/ 12 w 14"/>
                <a:gd name="T35" fmla="*/ 1 h 2"/>
                <a:gd name="T36" fmla="*/ 13 w 14"/>
                <a:gd name="T37" fmla="*/ 1 h 2"/>
                <a:gd name="T38" fmla="*/ 13 w 14"/>
                <a:gd name="T39" fmla="*/ 1 h 2"/>
                <a:gd name="T40" fmla="*/ 13 w 14"/>
                <a:gd name="T41" fmla="*/ 1 h 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2"/>
                <a:gd name="T65" fmla="*/ 14 w 14"/>
                <a:gd name="T66" fmla="*/ 2 h 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2">
                  <a:moveTo>
                    <a:pt x="13" y="1"/>
                  </a:moveTo>
                  <a:lnTo>
                    <a:pt x="11" y="1"/>
                  </a:lnTo>
                  <a:lnTo>
                    <a:pt x="9" y="1"/>
                  </a:lnTo>
                  <a:lnTo>
                    <a:pt x="8" y="1"/>
                  </a:lnTo>
                  <a:lnTo>
                    <a:pt x="6" y="1"/>
                  </a:lnTo>
                  <a:lnTo>
                    <a:pt x="4" y="1"/>
                  </a:lnTo>
                  <a:lnTo>
                    <a:pt x="3" y="0"/>
                  </a:lnTo>
                  <a:lnTo>
                    <a:pt x="1" y="0"/>
                  </a:lnTo>
                  <a:lnTo>
                    <a:pt x="0" y="0"/>
                  </a:lnTo>
                  <a:lnTo>
                    <a:pt x="1" y="0"/>
                  </a:lnTo>
                  <a:lnTo>
                    <a:pt x="4" y="0"/>
                  </a:lnTo>
                  <a:lnTo>
                    <a:pt x="5" y="0"/>
                  </a:lnTo>
                  <a:lnTo>
                    <a:pt x="7" y="0"/>
                  </a:lnTo>
                  <a:lnTo>
                    <a:pt x="8" y="1"/>
                  </a:lnTo>
                  <a:lnTo>
                    <a:pt x="10" y="1"/>
                  </a:lnTo>
                  <a:lnTo>
                    <a:pt x="11" y="1"/>
                  </a:lnTo>
                  <a:lnTo>
                    <a:pt x="12" y="1"/>
                  </a:lnTo>
                  <a:lnTo>
                    <a:pt x="13"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75" name="Freeform 159"/>
            <p:cNvSpPr>
              <a:spLocks/>
            </p:cNvSpPr>
            <p:nvPr/>
          </p:nvSpPr>
          <p:spPr bwMode="auto">
            <a:xfrm>
              <a:off x="4941" y="1818"/>
              <a:ext cx="4" cy="10"/>
            </a:xfrm>
            <a:custGeom>
              <a:avLst/>
              <a:gdLst>
                <a:gd name="T0" fmla="*/ 3 w 4"/>
                <a:gd name="T1" fmla="*/ 1 h 10"/>
                <a:gd name="T2" fmla="*/ 3 w 4"/>
                <a:gd name="T3" fmla="*/ 1 h 10"/>
                <a:gd name="T4" fmla="*/ 2 w 4"/>
                <a:gd name="T5" fmla="*/ 2 h 10"/>
                <a:gd name="T6" fmla="*/ 2 w 4"/>
                <a:gd name="T7" fmla="*/ 3 h 10"/>
                <a:gd name="T8" fmla="*/ 2 w 4"/>
                <a:gd name="T9" fmla="*/ 3 h 10"/>
                <a:gd name="T10" fmla="*/ 2 w 4"/>
                <a:gd name="T11" fmla="*/ 5 h 10"/>
                <a:gd name="T12" fmla="*/ 2 w 4"/>
                <a:gd name="T13" fmla="*/ 6 h 10"/>
                <a:gd name="T14" fmla="*/ 1 w 4"/>
                <a:gd name="T15" fmla="*/ 7 h 10"/>
                <a:gd name="T16" fmla="*/ 1 w 4"/>
                <a:gd name="T17" fmla="*/ 8 h 10"/>
                <a:gd name="T18" fmla="*/ 0 w 4"/>
                <a:gd name="T19" fmla="*/ 9 h 10"/>
                <a:gd name="T20" fmla="*/ 0 w 4"/>
                <a:gd name="T21" fmla="*/ 8 h 10"/>
                <a:gd name="T22" fmla="*/ 0 w 4"/>
                <a:gd name="T23" fmla="*/ 7 h 10"/>
                <a:gd name="T24" fmla="*/ 1 w 4"/>
                <a:gd name="T25" fmla="*/ 6 h 10"/>
                <a:gd name="T26" fmla="*/ 1 w 4"/>
                <a:gd name="T27" fmla="*/ 6 h 10"/>
                <a:gd name="T28" fmla="*/ 1 w 4"/>
                <a:gd name="T29" fmla="*/ 5 h 10"/>
                <a:gd name="T30" fmla="*/ 1 w 4"/>
                <a:gd name="T31" fmla="*/ 3 h 10"/>
                <a:gd name="T32" fmla="*/ 2 w 4"/>
                <a:gd name="T33" fmla="*/ 2 h 10"/>
                <a:gd name="T34" fmla="*/ 2 w 4"/>
                <a:gd name="T35" fmla="*/ 1 h 10"/>
                <a:gd name="T36" fmla="*/ 2 w 4"/>
                <a:gd name="T37" fmla="*/ 0 h 10"/>
                <a:gd name="T38" fmla="*/ 3 w 4"/>
                <a:gd name="T39" fmla="*/ 0 h 10"/>
                <a:gd name="T40" fmla="*/ 3 w 4"/>
                <a:gd name="T41" fmla="*/ 1 h 10"/>
                <a:gd name="T42" fmla="*/ 3 w 4"/>
                <a:gd name="T43" fmla="*/ 1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
                <a:gd name="T67" fmla="*/ 0 h 10"/>
                <a:gd name="T68" fmla="*/ 4 w 4"/>
                <a:gd name="T69" fmla="*/ 10 h 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 h="10">
                  <a:moveTo>
                    <a:pt x="3" y="1"/>
                  </a:moveTo>
                  <a:lnTo>
                    <a:pt x="3" y="1"/>
                  </a:lnTo>
                  <a:lnTo>
                    <a:pt x="2" y="2"/>
                  </a:lnTo>
                  <a:lnTo>
                    <a:pt x="2" y="3"/>
                  </a:lnTo>
                  <a:lnTo>
                    <a:pt x="2" y="5"/>
                  </a:lnTo>
                  <a:lnTo>
                    <a:pt x="2" y="6"/>
                  </a:lnTo>
                  <a:lnTo>
                    <a:pt x="1" y="7"/>
                  </a:lnTo>
                  <a:lnTo>
                    <a:pt x="1" y="8"/>
                  </a:lnTo>
                  <a:lnTo>
                    <a:pt x="0" y="9"/>
                  </a:lnTo>
                  <a:lnTo>
                    <a:pt x="0" y="8"/>
                  </a:lnTo>
                  <a:lnTo>
                    <a:pt x="0" y="7"/>
                  </a:lnTo>
                  <a:lnTo>
                    <a:pt x="1" y="6"/>
                  </a:lnTo>
                  <a:lnTo>
                    <a:pt x="1" y="5"/>
                  </a:lnTo>
                  <a:lnTo>
                    <a:pt x="1" y="3"/>
                  </a:lnTo>
                  <a:lnTo>
                    <a:pt x="2" y="2"/>
                  </a:lnTo>
                  <a:lnTo>
                    <a:pt x="2" y="1"/>
                  </a:lnTo>
                  <a:lnTo>
                    <a:pt x="2" y="0"/>
                  </a:lnTo>
                  <a:lnTo>
                    <a:pt x="3" y="0"/>
                  </a:lnTo>
                  <a:lnTo>
                    <a:pt x="3"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76" name="Freeform 160"/>
            <p:cNvSpPr>
              <a:spLocks/>
            </p:cNvSpPr>
            <p:nvPr/>
          </p:nvSpPr>
          <p:spPr bwMode="auto">
            <a:xfrm>
              <a:off x="4948" y="1774"/>
              <a:ext cx="38" cy="41"/>
            </a:xfrm>
            <a:custGeom>
              <a:avLst/>
              <a:gdLst>
                <a:gd name="T0" fmla="*/ 36 w 38"/>
                <a:gd name="T1" fmla="*/ 1 h 41"/>
                <a:gd name="T2" fmla="*/ 37 w 38"/>
                <a:gd name="T3" fmla="*/ 2 h 41"/>
                <a:gd name="T4" fmla="*/ 1 w 38"/>
                <a:gd name="T5" fmla="*/ 40 h 41"/>
                <a:gd name="T6" fmla="*/ 0 w 38"/>
                <a:gd name="T7" fmla="*/ 38 h 41"/>
                <a:gd name="T8" fmla="*/ 36 w 38"/>
                <a:gd name="T9" fmla="*/ 0 h 41"/>
                <a:gd name="T10" fmla="*/ 37 w 38"/>
                <a:gd name="T11" fmla="*/ 1 h 41"/>
                <a:gd name="T12" fmla="*/ 36 w 38"/>
                <a:gd name="T13" fmla="*/ 0 h 41"/>
                <a:gd name="T14" fmla="*/ 37 w 38"/>
                <a:gd name="T15" fmla="*/ 0 h 41"/>
                <a:gd name="T16" fmla="*/ 37 w 38"/>
                <a:gd name="T17" fmla="*/ 1 h 41"/>
                <a:gd name="T18" fmla="*/ 37 w 38"/>
                <a:gd name="T19" fmla="*/ 2 h 41"/>
                <a:gd name="T20" fmla="*/ 36 w 38"/>
                <a:gd name="T21" fmla="*/ 1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41"/>
                <a:gd name="T35" fmla="*/ 38 w 38"/>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41">
                  <a:moveTo>
                    <a:pt x="36" y="1"/>
                  </a:moveTo>
                  <a:lnTo>
                    <a:pt x="37" y="2"/>
                  </a:lnTo>
                  <a:lnTo>
                    <a:pt x="1" y="40"/>
                  </a:lnTo>
                  <a:lnTo>
                    <a:pt x="0" y="38"/>
                  </a:lnTo>
                  <a:lnTo>
                    <a:pt x="36" y="0"/>
                  </a:lnTo>
                  <a:lnTo>
                    <a:pt x="37" y="1"/>
                  </a:lnTo>
                  <a:lnTo>
                    <a:pt x="36" y="0"/>
                  </a:lnTo>
                  <a:lnTo>
                    <a:pt x="37" y="0"/>
                  </a:lnTo>
                  <a:lnTo>
                    <a:pt x="37" y="1"/>
                  </a:lnTo>
                  <a:lnTo>
                    <a:pt x="37" y="2"/>
                  </a:lnTo>
                  <a:lnTo>
                    <a:pt x="36"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77" name="Freeform 161"/>
            <p:cNvSpPr>
              <a:spLocks/>
            </p:cNvSpPr>
            <p:nvPr/>
          </p:nvSpPr>
          <p:spPr bwMode="auto">
            <a:xfrm>
              <a:off x="4990" y="1775"/>
              <a:ext cx="27" cy="1"/>
            </a:xfrm>
            <a:custGeom>
              <a:avLst/>
              <a:gdLst>
                <a:gd name="T0" fmla="*/ 24 w 27"/>
                <a:gd name="T1" fmla="*/ 0 h 1"/>
                <a:gd name="T2" fmla="*/ 24 w 27"/>
                <a:gd name="T3" fmla="*/ 0 h 1"/>
                <a:gd name="T4" fmla="*/ 23 w 27"/>
                <a:gd name="T5" fmla="*/ 0 h 1"/>
                <a:gd name="T6" fmla="*/ 21 w 27"/>
                <a:gd name="T7" fmla="*/ 0 h 1"/>
                <a:gd name="T8" fmla="*/ 16 w 27"/>
                <a:gd name="T9" fmla="*/ 0 h 1"/>
                <a:gd name="T10" fmla="*/ 12 w 27"/>
                <a:gd name="T11" fmla="*/ 0 h 1"/>
                <a:gd name="T12" fmla="*/ 8 w 27"/>
                <a:gd name="T13" fmla="*/ 0 h 1"/>
                <a:gd name="T14" fmla="*/ 4 w 27"/>
                <a:gd name="T15" fmla="*/ 0 h 1"/>
                <a:gd name="T16" fmla="*/ 1 w 27"/>
                <a:gd name="T17" fmla="*/ 0 h 1"/>
                <a:gd name="T18" fmla="*/ 0 w 27"/>
                <a:gd name="T19" fmla="*/ 0 h 1"/>
                <a:gd name="T20" fmla="*/ 1 w 27"/>
                <a:gd name="T21" fmla="*/ 0 h 1"/>
                <a:gd name="T22" fmla="*/ 3 w 27"/>
                <a:gd name="T23" fmla="*/ 0 h 1"/>
                <a:gd name="T24" fmla="*/ 4 w 27"/>
                <a:gd name="T25" fmla="*/ 0 h 1"/>
                <a:gd name="T26" fmla="*/ 8 w 27"/>
                <a:gd name="T27" fmla="*/ 0 h 1"/>
                <a:gd name="T28" fmla="*/ 12 w 27"/>
                <a:gd name="T29" fmla="*/ 0 h 1"/>
                <a:gd name="T30" fmla="*/ 16 w 27"/>
                <a:gd name="T31" fmla="*/ 0 h 1"/>
                <a:gd name="T32" fmla="*/ 21 w 27"/>
                <a:gd name="T33" fmla="*/ 0 h 1"/>
                <a:gd name="T34" fmla="*/ 23 w 27"/>
                <a:gd name="T35" fmla="*/ 0 h 1"/>
                <a:gd name="T36" fmla="*/ 26 w 27"/>
                <a:gd name="T37" fmla="*/ 0 h 1"/>
                <a:gd name="T38" fmla="*/ 25 w 27"/>
                <a:gd name="T39" fmla="*/ 0 h 1"/>
                <a:gd name="T40" fmla="*/ 24 w 27"/>
                <a:gd name="T41" fmla="*/ 0 h 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1"/>
                <a:gd name="T65" fmla="*/ 27 w 27"/>
                <a:gd name="T66" fmla="*/ 1 h 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1">
                  <a:moveTo>
                    <a:pt x="24" y="0"/>
                  </a:moveTo>
                  <a:lnTo>
                    <a:pt x="24" y="0"/>
                  </a:lnTo>
                  <a:lnTo>
                    <a:pt x="23" y="0"/>
                  </a:lnTo>
                  <a:lnTo>
                    <a:pt x="21" y="0"/>
                  </a:lnTo>
                  <a:lnTo>
                    <a:pt x="16" y="0"/>
                  </a:lnTo>
                  <a:lnTo>
                    <a:pt x="12" y="0"/>
                  </a:lnTo>
                  <a:lnTo>
                    <a:pt x="8" y="0"/>
                  </a:lnTo>
                  <a:lnTo>
                    <a:pt x="4" y="0"/>
                  </a:lnTo>
                  <a:lnTo>
                    <a:pt x="1" y="0"/>
                  </a:lnTo>
                  <a:lnTo>
                    <a:pt x="0" y="0"/>
                  </a:lnTo>
                  <a:lnTo>
                    <a:pt x="1" y="0"/>
                  </a:lnTo>
                  <a:lnTo>
                    <a:pt x="3" y="0"/>
                  </a:lnTo>
                  <a:lnTo>
                    <a:pt x="4" y="0"/>
                  </a:lnTo>
                  <a:lnTo>
                    <a:pt x="8" y="0"/>
                  </a:lnTo>
                  <a:lnTo>
                    <a:pt x="12" y="0"/>
                  </a:lnTo>
                  <a:lnTo>
                    <a:pt x="16" y="0"/>
                  </a:lnTo>
                  <a:lnTo>
                    <a:pt x="21" y="0"/>
                  </a:lnTo>
                  <a:lnTo>
                    <a:pt x="23" y="0"/>
                  </a:lnTo>
                  <a:lnTo>
                    <a:pt x="26" y="0"/>
                  </a:lnTo>
                  <a:lnTo>
                    <a:pt x="25" y="0"/>
                  </a:lnTo>
                  <a:lnTo>
                    <a:pt x="24"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78" name="Freeform 162"/>
            <p:cNvSpPr>
              <a:spLocks/>
            </p:cNvSpPr>
            <p:nvPr/>
          </p:nvSpPr>
          <p:spPr bwMode="auto">
            <a:xfrm>
              <a:off x="5017" y="1781"/>
              <a:ext cx="2" cy="14"/>
            </a:xfrm>
            <a:custGeom>
              <a:avLst/>
              <a:gdLst>
                <a:gd name="T0" fmla="*/ 1 w 2"/>
                <a:gd name="T1" fmla="*/ 13 h 14"/>
                <a:gd name="T2" fmla="*/ 1 w 2"/>
                <a:gd name="T3" fmla="*/ 13 h 14"/>
                <a:gd name="T4" fmla="*/ 0 w 2"/>
                <a:gd name="T5" fmla="*/ 11 h 14"/>
                <a:gd name="T6" fmla="*/ 0 w 2"/>
                <a:gd name="T7" fmla="*/ 8 h 14"/>
                <a:gd name="T8" fmla="*/ 0 w 2"/>
                <a:gd name="T9" fmla="*/ 6 h 14"/>
                <a:gd name="T10" fmla="*/ 0 w 2"/>
                <a:gd name="T11" fmla="*/ 5 h 14"/>
                <a:gd name="T12" fmla="*/ 0 w 2"/>
                <a:gd name="T13" fmla="*/ 3 h 14"/>
                <a:gd name="T14" fmla="*/ 0 w 2"/>
                <a:gd name="T15" fmla="*/ 2 h 14"/>
                <a:gd name="T16" fmla="*/ 1 w 2"/>
                <a:gd name="T17" fmla="*/ 1 h 14"/>
                <a:gd name="T18" fmla="*/ 0 w 2"/>
                <a:gd name="T19" fmla="*/ 1 h 14"/>
                <a:gd name="T20" fmla="*/ 1 w 2"/>
                <a:gd name="T21" fmla="*/ 0 h 14"/>
                <a:gd name="T22" fmla="*/ 1 w 2"/>
                <a:gd name="T23" fmla="*/ 1 h 14"/>
                <a:gd name="T24" fmla="*/ 1 w 2"/>
                <a:gd name="T25" fmla="*/ 3 h 14"/>
                <a:gd name="T26" fmla="*/ 1 w 2"/>
                <a:gd name="T27" fmla="*/ 4 h 14"/>
                <a:gd name="T28" fmla="*/ 1 w 2"/>
                <a:gd name="T29" fmla="*/ 5 h 14"/>
                <a:gd name="T30" fmla="*/ 0 w 2"/>
                <a:gd name="T31" fmla="*/ 6 h 14"/>
                <a:gd name="T32" fmla="*/ 0 w 2"/>
                <a:gd name="T33" fmla="*/ 8 h 14"/>
                <a:gd name="T34" fmla="*/ 1 w 2"/>
                <a:gd name="T35" fmla="*/ 10 h 14"/>
                <a:gd name="T36" fmla="*/ 1 w 2"/>
                <a:gd name="T37" fmla="*/ 12 h 14"/>
                <a:gd name="T38" fmla="*/ 1 w 2"/>
                <a:gd name="T39" fmla="*/ 12 h 14"/>
                <a:gd name="T40" fmla="*/ 1 w 2"/>
                <a:gd name="T41" fmla="*/ 12 h 14"/>
                <a:gd name="T42" fmla="*/ 1 w 2"/>
                <a:gd name="T43" fmla="*/ 12 h 14"/>
                <a:gd name="T44" fmla="*/ 1 w 2"/>
                <a:gd name="T45" fmla="*/ 13 h 14"/>
                <a:gd name="T46" fmla="*/ 1 w 2"/>
                <a:gd name="T47" fmla="*/ 13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
                <a:gd name="T73" fmla="*/ 0 h 14"/>
                <a:gd name="T74" fmla="*/ 2 w 2"/>
                <a:gd name="T75" fmla="*/ 14 h 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 h="14">
                  <a:moveTo>
                    <a:pt x="1" y="13"/>
                  </a:moveTo>
                  <a:lnTo>
                    <a:pt x="1" y="13"/>
                  </a:lnTo>
                  <a:lnTo>
                    <a:pt x="0" y="11"/>
                  </a:lnTo>
                  <a:lnTo>
                    <a:pt x="0" y="8"/>
                  </a:lnTo>
                  <a:lnTo>
                    <a:pt x="0" y="6"/>
                  </a:lnTo>
                  <a:lnTo>
                    <a:pt x="0" y="5"/>
                  </a:lnTo>
                  <a:lnTo>
                    <a:pt x="0" y="3"/>
                  </a:lnTo>
                  <a:lnTo>
                    <a:pt x="0" y="2"/>
                  </a:lnTo>
                  <a:lnTo>
                    <a:pt x="1" y="1"/>
                  </a:lnTo>
                  <a:lnTo>
                    <a:pt x="0" y="1"/>
                  </a:lnTo>
                  <a:lnTo>
                    <a:pt x="1" y="0"/>
                  </a:lnTo>
                  <a:lnTo>
                    <a:pt x="1" y="1"/>
                  </a:lnTo>
                  <a:lnTo>
                    <a:pt x="1" y="3"/>
                  </a:lnTo>
                  <a:lnTo>
                    <a:pt x="1" y="4"/>
                  </a:lnTo>
                  <a:lnTo>
                    <a:pt x="1" y="5"/>
                  </a:lnTo>
                  <a:lnTo>
                    <a:pt x="0" y="6"/>
                  </a:lnTo>
                  <a:lnTo>
                    <a:pt x="0" y="8"/>
                  </a:lnTo>
                  <a:lnTo>
                    <a:pt x="1" y="10"/>
                  </a:lnTo>
                  <a:lnTo>
                    <a:pt x="1" y="12"/>
                  </a:lnTo>
                  <a:lnTo>
                    <a:pt x="1" y="13"/>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79" name="Freeform 163"/>
            <p:cNvSpPr>
              <a:spLocks/>
            </p:cNvSpPr>
            <p:nvPr/>
          </p:nvSpPr>
          <p:spPr bwMode="auto">
            <a:xfrm>
              <a:off x="5022" y="1799"/>
              <a:ext cx="8" cy="6"/>
            </a:xfrm>
            <a:custGeom>
              <a:avLst/>
              <a:gdLst>
                <a:gd name="T0" fmla="*/ 6 w 8"/>
                <a:gd name="T1" fmla="*/ 5 h 6"/>
                <a:gd name="T2" fmla="*/ 6 w 8"/>
                <a:gd name="T3" fmla="*/ 5 h 6"/>
                <a:gd name="T4" fmla="*/ 6 w 8"/>
                <a:gd name="T5" fmla="*/ 5 h 6"/>
                <a:gd name="T6" fmla="*/ 5 w 8"/>
                <a:gd name="T7" fmla="*/ 5 h 6"/>
                <a:gd name="T8" fmla="*/ 3 w 8"/>
                <a:gd name="T9" fmla="*/ 4 h 6"/>
                <a:gd name="T10" fmla="*/ 2 w 8"/>
                <a:gd name="T11" fmla="*/ 3 h 6"/>
                <a:gd name="T12" fmla="*/ 1 w 8"/>
                <a:gd name="T13" fmla="*/ 2 h 6"/>
                <a:gd name="T14" fmla="*/ 1 w 8"/>
                <a:gd name="T15" fmla="*/ 1 h 6"/>
                <a:gd name="T16" fmla="*/ 0 w 8"/>
                <a:gd name="T17" fmla="*/ 1 h 6"/>
                <a:gd name="T18" fmla="*/ 1 w 8"/>
                <a:gd name="T19" fmla="*/ 0 h 6"/>
                <a:gd name="T20" fmla="*/ 1 w 8"/>
                <a:gd name="T21" fmla="*/ 1 h 6"/>
                <a:gd name="T22" fmla="*/ 2 w 8"/>
                <a:gd name="T23" fmla="*/ 1 h 6"/>
                <a:gd name="T24" fmla="*/ 3 w 8"/>
                <a:gd name="T25" fmla="*/ 2 h 6"/>
                <a:gd name="T26" fmla="*/ 4 w 8"/>
                <a:gd name="T27" fmla="*/ 3 h 6"/>
                <a:gd name="T28" fmla="*/ 5 w 8"/>
                <a:gd name="T29" fmla="*/ 4 h 6"/>
                <a:gd name="T30" fmla="*/ 6 w 8"/>
                <a:gd name="T31" fmla="*/ 4 h 6"/>
                <a:gd name="T32" fmla="*/ 6 w 8"/>
                <a:gd name="T33" fmla="*/ 4 h 6"/>
                <a:gd name="T34" fmla="*/ 7 w 8"/>
                <a:gd name="T35" fmla="*/ 5 h 6"/>
                <a:gd name="T36" fmla="*/ 6 w 8"/>
                <a:gd name="T37" fmla="*/ 4 h 6"/>
                <a:gd name="T38" fmla="*/ 7 w 8"/>
                <a:gd name="T39" fmla="*/ 5 h 6"/>
                <a:gd name="T40" fmla="*/ 7 w 8"/>
                <a:gd name="T41" fmla="*/ 5 h 6"/>
                <a:gd name="T42" fmla="*/ 6 w 8"/>
                <a:gd name="T43" fmla="*/ 5 h 6"/>
                <a:gd name="T44" fmla="*/ 6 w 8"/>
                <a:gd name="T45" fmla="*/ 5 h 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
                <a:gd name="T70" fmla="*/ 0 h 6"/>
                <a:gd name="T71" fmla="*/ 8 w 8"/>
                <a:gd name="T72" fmla="*/ 6 h 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 h="6">
                  <a:moveTo>
                    <a:pt x="6" y="5"/>
                  </a:moveTo>
                  <a:lnTo>
                    <a:pt x="6" y="5"/>
                  </a:lnTo>
                  <a:lnTo>
                    <a:pt x="5" y="5"/>
                  </a:lnTo>
                  <a:lnTo>
                    <a:pt x="3" y="4"/>
                  </a:lnTo>
                  <a:lnTo>
                    <a:pt x="2" y="3"/>
                  </a:lnTo>
                  <a:lnTo>
                    <a:pt x="1" y="2"/>
                  </a:lnTo>
                  <a:lnTo>
                    <a:pt x="1" y="1"/>
                  </a:lnTo>
                  <a:lnTo>
                    <a:pt x="0" y="1"/>
                  </a:lnTo>
                  <a:lnTo>
                    <a:pt x="1" y="0"/>
                  </a:lnTo>
                  <a:lnTo>
                    <a:pt x="1" y="1"/>
                  </a:lnTo>
                  <a:lnTo>
                    <a:pt x="2" y="1"/>
                  </a:lnTo>
                  <a:lnTo>
                    <a:pt x="3" y="2"/>
                  </a:lnTo>
                  <a:lnTo>
                    <a:pt x="4" y="3"/>
                  </a:lnTo>
                  <a:lnTo>
                    <a:pt x="5" y="4"/>
                  </a:lnTo>
                  <a:lnTo>
                    <a:pt x="6" y="4"/>
                  </a:lnTo>
                  <a:lnTo>
                    <a:pt x="7" y="5"/>
                  </a:lnTo>
                  <a:lnTo>
                    <a:pt x="6" y="4"/>
                  </a:lnTo>
                  <a:lnTo>
                    <a:pt x="7" y="5"/>
                  </a:lnTo>
                  <a:lnTo>
                    <a:pt x="6" y="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80" name="Freeform 164"/>
            <p:cNvSpPr>
              <a:spLocks/>
            </p:cNvSpPr>
            <p:nvPr/>
          </p:nvSpPr>
          <p:spPr bwMode="auto">
            <a:xfrm>
              <a:off x="4986" y="1809"/>
              <a:ext cx="44" cy="73"/>
            </a:xfrm>
            <a:custGeom>
              <a:avLst/>
              <a:gdLst>
                <a:gd name="T0" fmla="*/ 0 w 44"/>
                <a:gd name="T1" fmla="*/ 72 h 73"/>
                <a:gd name="T2" fmla="*/ 0 w 44"/>
                <a:gd name="T3" fmla="*/ 71 h 73"/>
                <a:gd name="T4" fmla="*/ 0 w 44"/>
                <a:gd name="T5" fmla="*/ 66 h 73"/>
                <a:gd name="T6" fmla="*/ 1 w 44"/>
                <a:gd name="T7" fmla="*/ 62 h 73"/>
                <a:gd name="T8" fmla="*/ 3 w 44"/>
                <a:gd name="T9" fmla="*/ 58 h 73"/>
                <a:gd name="T10" fmla="*/ 5 w 44"/>
                <a:gd name="T11" fmla="*/ 52 h 73"/>
                <a:gd name="T12" fmla="*/ 8 w 44"/>
                <a:gd name="T13" fmla="*/ 47 h 73"/>
                <a:gd name="T14" fmla="*/ 11 w 44"/>
                <a:gd name="T15" fmla="*/ 42 h 73"/>
                <a:gd name="T16" fmla="*/ 13 w 44"/>
                <a:gd name="T17" fmla="*/ 36 h 73"/>
                <a:gd name="T18" fmla="*/ 17 w 44"/>
                <a:gd name="T19" fmla="*/ 32 h 73"/>
                <a:gd name="T20" fmla="*/ 20 w 44"/>
                <a:gd name="T21" fmla="*/ 27 h 73"/>
                <a:gd name="T22" fmla="*/ 24 w 44"/>
                <a:gd name="T23" fmla="*/ 22 h 73"/>
                <a:gd name="T24" fmla="*/ 28 w 44"/>
                <a:gd name="T25" fmla="*/ 17 h 73"/>
                <a:gd name="T26" fmla="*/ 31 w 44"/>
                <a:gd name="T27" fmla="*/ 13 h 73"/>
                <a:gd name="T28" fmla="*/ 34 w 44"/>
                <a:gd name="T29" fmla="*/ 10 h 73"/>
                <a:gd name="T30" fmla="*/ 36 w 44"/>
                <a:gd name="T31" fmla="*/ 6 h 73"/>
                <a:gd name="T32" fmla="*/ 40 w 44"/>
                <a:gd name="T33" fmla="*/ 3 h 73"/>
                <a:gd name="T34" fmla="*/ 42 w 44"/>
                <a:gd name="T35" fmla="*/ 0 h 73"/>
                <a:gd name="T36" fmla="*/ 43 w 44"/>
                <a:gd name="T37" fmla="*/ 1 h 73"/>
                <a:gd name="T38" fmla="*/ 41 w 44"/>
                <a:gd name="T39" fmla="*/ 4 h 73"/>
                <a:gd name="T40" fmla="*/ 38 w 44"/>
                <a:gd name="T41" fmla="*/ 7 h 73"/>
                <a:gd name="T42" fmla="*/ 35 w 44"/>
                <a:gd name="T43" fmla="*/ 11 h 73"/>
                <a:gd name="T44" fmla="*/ 32 w 44"/>
                <a:gd name="T45" fmla="*/ 14 h 73"/>
                <a:gd name="T46" fmla="*/ 29 w 44"/>
                <a:gd name="T47" fmla="*/ 18 h 73"/>
                <a:gd name="T48" fmla="*/ 26 w 44"/>
                <a:gd name="T49" fmla="*/ 23 h 73"/>
                <a:gd name="T50" fmla="*/ 22 w 44"/>
                <a:gd name="T51" fmla="*/ 28 h 73"/>
                <a:gd name="T52" fmla="*/ 18 w 44"/>
                <a:gd name="T53" fmla="*/ 33 h 73"/>
                <a:gd name="T54" fmla="*/ 15 w 44"/>
                <a:gd name="T55" fmla="*/ 37 h 73"/>
                <a:gd name="T56" fmla="*/ 12 w 44"/>
                <a:gd name="T57" fmla="*/ 43 h 73"/>
                <a:gd name="T58" fmla="*/ 9 w 44"/>
                <a:gd name="T59" fmla="*/ 48 h 73"/>
                <a:gd name="T60" fmla="*/ 7 w 44"/>
                <a:gd name="T61" fmla="*/ 53 h 73"/>
                <a:gd name="T62" fmla="*/ 5 w 44"/>
                <a:gd name="T63" fmla="*/ 58 h 73"/>
                <a:gd name="T64" fmla="*/ 3 w 44"/>
                <a:gd name="T65" fmla="*/ 62 h 73"/>
                <a:gd name="T66" fmla="*/ 2 w 44"/>
                <a:gd name="T67" fmla="*/ 67 h 73"/>
                <a:gd name="T68" fmla="*/ 2 w 44"/>
                <a:gd name="T69" fmla="*/ 71 h 73"/>
                <a:gd name="T70" fmla="*/ 1 w 44"/>
                <a:gd name="T71" fmla="*/ 71 h 73"/>
                <a:gd name="T72" fmla="*/ 2 w 44"/>
                <a:gd name="T73" fmla="*/ 71 h 73"/>
                <a:gd name="T74" fmla="*/ 2 w 44"/>
                <a:gd name="T75" fmla="*/ 72 h 73"/>
                <a:gd name="T76" fmla="*/ 1 w 44"/>
                <a:gd name="T77" fmla="*/ 72 h 73"/>
                <a:gd name="T78" fmla="*/ 0 w 44"/>
                <a:gd name="T79" fmla="*/ 72 h 73"/>
                <a:gd name="T80" fmla="*/ 0 w 44"/>
                <a:gd name="T81" fmla="*/ 71 h 73"/>
                <a:gd name="T82" fmla="*/ 0 w 44"/>
                <a:gd name="T83" fmla="*/ 72 h 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73"/>
                <a:gd name="T128" fmla="*/ 44 w 44"/>
                <a:gd name="T129" fmla="*/ 73 h 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73">
                  <a:moveTo>
                    <a:pt x="0" y="72"/>
                  </a:moveTo>
                  <a:lnTo>
                    <a:pt x="0" y="71"/>
                  </a:lnTo>
                  <a:lnTo>
                    <a:pt x="0" y="66"/>
                  </a:lnTo>
                  <a:lnTo>
                    <a:pt x="1" y="62"/>
                  </a:lnTo>
                  <a:lnTo>
                    <a:pt x="3" y="58"/>
                  </a:lnTo>
                  <a:lnTo>
                    <a:pt x="5" y="52"/>
                  </a:lnTo>
                  <a:lnTo>
                    <a:pt x="8" y="47"/>
                  </a:lnTo>
                  <a:lnTo>
                    <a:pt x="11" y="42"/>
                  </a:lnTo>
                  <a:lnTo>
                    <a:pt x="13" y="36"/>
                  </a:lnTo>
                  <a:lnTo>
                    <a:pt x="17" y="32"/>
                  </a:lnTo>
                  <a:lnTo>
                    <a:pt x="20" y="27"/>
                  </a:lnTo>
                  <a:lnTo>
                    <a:pt x="24" y="22"/>
                  </a:lnTo>
                  <a:lnTo>
                    <a:pt x="28" y="17"/>
                  </a:lnTo>
                  <a:lnTo>
                    <a:pt x="31" y="13"/>
                  </a:lnTo>
                  <a:lnTo>
                    <a:pt x="34" y="10"/>
                  </a:lnTo>
                  <a:lnTo>
                    <a:pt x="36" y="6"/>
                  </a:lnTo>
                  <a:lnTo>
                    <a:pt x="40" y="3"/>
                  </a:lnTo>
                  <a:lnTo>
                    <a:pt x="42" y="0"/>
                  </a:lnTo>
                  <a:lnTo>
                    <a:pt x="43" y="1"/>
                  </a:lnTo>
                  <a:lnTo>
                    <a:pt x="41" y="4"/>
                  </a:lnTo>
                  <a:lnTo>
                    <a:pt x="38" y="7"/>
                  </a:lnTo>
                  <a:lnTo>
                    <a:pt x="35" y="11"/>
                  </a:lnTo>
                  <a:lnTo>
                    <a:pt x="32" y="14"/>
                  </a:lnTo>
                  <a:lnTo>
                    <a:pt x="29" y="18"/>
                  </a:lnTo>
                  <a:lnTo>
                    <a:pt x="26" y="23"/>
                  </a:lnTo>
                  <a:lnTo>
                    <a:pt x="22" y="28"/>
                  </a:lnTo>
                  <a:lnTo>
                    <a:pt x="18" y="33"/>
                  </a:lnTo>
                  <a:lnTo>
                    <a:pt x="15" y="37"/>
                  </a:lnTo>
                  <a:lnTo>
                    <a:pt x="12" y="43"/>
                  </a:lnTo>
                  <a:lnTo>
                    <a:pt x="9" y="48"/>
                  </a:lnTo>
                  <a:lnTo>
                    <a:pt x="7" y="53"/>
                  </a:lnTo>
                  <a:lnTo>
                    <a:pt x="5" y="58"/>
                  </a:lnTo>
                  <a:lnTo>
                    <a:pt x="3" y="62"/>
                  </a:lnTo>
                  <a:lnTo>
                    <a:pt x="2" y="67"/>
                  </a:lnTo>
                  <a:lnTo>
                    <a:pt x="2" y="71"/>
                  </a:lnTo>
                  <a:lnTo>
                    <a:pt x="1" y="71"/>
                  </a:lnTo>
                  <a:lnTo>
                    <a:pt x="2" y="71"/>
                  </a:lnTo>
                  <a:lnTo>
                    <a:pt x="2" y="72"/>
                  </a:lnTo>
                  <a:lnTo>
                    <a:pt x="1" y="72"/>
                  </a:lnTo>
                  <a:lnTo>
                    <a:pt x="0" y="72"/>
                  </a:lnTo>
                  <a:lnTo>
                    <a:pt x="0" y="71"/>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81" name="Freeform 165"/>
            <p:cNvSpPr>
              <a:spLocks/>
            </p:cNvSpPr>
            <p:nvPr/>
          </p:nvSpPr>
          <p:spPr bwMode="auto">
            <a:xfrm>
              <a:off x="4986" y="1886"/>
              <a:ext cx="24" cy="7"/>
            </a:xfrm>
            <a:custGeom>
              <a:avLst/>
              <a:gdLst>
                <a:gd name="T0" fmla="*/ 21 w 24"/>
                <a:gd name="T1" fmla="*/ 5 h 7"/>
                <a:gd name="T2" fmla="*/ 22 w 24"/>
                <a:gd name="T3" fmla="*/ 6 h 7"/>
                <a:gd name="T4" fmla="*/ 20 w 24"/>
                <a:gd name="T5" fmla="*/ 5 h 7"/>
                <a:gd name="T6" fmla="*/ 17 w 24"/>
                <a:gd name="T7" fmla="*/ 5 h 7"/>
                <a:gd name="T8" fmla="*/ 14 w 24"/>
                <a:gd name="T9" fmla="*/ 5 h 7"/>
                <a:gd name="T10" fmla="*/ 11 w 24"/>
                <a:gd name="T11" fmla="*/ 4 h 7"/>
                <a:gd name="T12" fmla="*/ 9 w 24"/>
                <a:gd name="T13" fmla="*/ 3 h 7"/>
                <a:gd name="T14" fmla="*/ 5 w 24"/>
                <a:gd name="T15" fmla="*/ 3 h 7"/>
                <a:gd name="T16" fmla="*/ 3 w 24"/>
                <a:gd name="T17" fmla="*/ 2 h 7"/>
                <a:gd name="T18" fmla="*/ 0 w 24"/>
                <a:gd name="T19" fmla="*/ 1 h 7"/>
                <a:gd name="T20" fmla="*/ 1 w 24"/>
                <a:gd name="T21" fmla="*/ 0 h 7"/>
                <a:gd name="T22" fmla="*/ 3 w 24"/>
                <a:gd name="T23" fmla="*/ 1 h 7"/>
                <a:gd name="T24" fmla="*/ 6 w 24"/>
                <a:gd name="T25" fmla="*/ 2 h 7"/>
                <a:gd name="T26" fmla="*/ 9 w 24"/>
                <a:gd name="T27" fmla="*/ 2 h 7"/>
                <a:gd name="T28" fmla="*/ 12 w 24"/>
                <a:gd name="T29" fmla="*/ 3 h 7"/>
                <a:gd name="T30" fmla="*/ 14 w 24"/>
                <a:gd name="T31" fmla="*/ 4 h 7"/>
                <a:gd name="T32" fmla="*/ 17 w 24"/>
                <a:gd name="T33" fmla="*/ 4 h 7"/>
                <a:gd name="T34" fmla="*/ 20 w 24"/>
                <a:gd name="T35" fmla="*/ 4 h 7"/>
                <a:gd name="T36" fmla="*/ 22 w 24"/>
                <a:gd name="T37" fmla="*/ 5 h 7"/>
                <a:gd name="T38" fmla="*/ 23 w 24"/>
                <a:gd name="T39" fmla="*/ 5 h 7"/>
                <a:gd name="T40" fmla="*/ 22 w 24"/>
                <a:gd name="T41" fmla="*/ 5 h 7"/>
                <a:gd name="T42" fmla="*/ 23 w 24"/>
                <a:gd name="T43" fmla="*/ 5 h 7"/>
                <a:gd name="T44" fmla="*/ 23 w 24"/>
                <a:gd name="T45" fmla="*/ 5 h 7"/>
                <a:gd name="T46" fmla="*/ 22 w 24"/>
                <a:gd name="T47" fmla="*/ 6 h 7"/>
                <a:gd name="T48" fmla="*/ 21 w 24"/>
                <a:gd name="T49" fmla="*/ 5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7"/>
                <a:gd name="T77" fmla="*/ 24 w 24"/>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7">
                  <a:moveTo>
                    <a:pt x="21" y="5"/>
                  </a:moveTo>
                  <a:lnTo>
                    <a:pt x="22" y="6"/>
                  </a:lnTo>
                  <a:lnTo>
                    <a:pt x="20" y="5"/>
                  </a:lnTo>
                  <a:lnTo>
                    <a:pt x="17" y="5"/>
                  </a:lnTo>
                  <a:lnTo>
                    <a:pt x="14" y="5"/>
                  </a:lnTo>
                  <a:lnTo>
                    <a:pt x="11" y="4"/>
                  </a:lnTo>
                  <a:lnTo>
                    <a:pt x="9" y="3"/>
                  </a:lnTo>
                  <a:lnTo>
                    <a:pt x="5" y="3"/>
                  </a:lnTo>
                  <a:lnTo>
                    <a:pt x="3" y="2"/>
                  </a:lnTo>
                  <a:lnTo>
                    <a:pt x="0" y="1"/>
                  </a:lnTo>
                  <a:lnTo>
                    <a:pt x="1" y="0"/>
                  </a:lnTo>
                  <a:lnTo>
                    <a:pt x="3" y="1"/>
                  </a:lnTo>
                  <a:lnTo>
                    <a:pt x="6" y="2"/>
                  </a:lnTo>
                  <a:lnTo>
                    <a:pt x="9" y="2"/>
                  </a:lnTo>
                  <a:lnTo>
                    <a:pt x="12" y="3"/>
                  </a:lnTo>
                  <a:lnTo>
                    <a:pt x="14" y="4"/>
                  </a:lnTo>
                  <a:lnTo>
                    <a:pt x="17" y="4"/>
                  </a:lnTo>
                  <a:lnTo>
                    <a:pt x="20" y="4"/>
                  </a:lnTo>
                  <a:lnTo>
                    <a:pt x="22" y="5"/>
                  </a:lnTo>
                  <a:lnTo>
                    <a:pt x="23" y="5"/>
                  </a:lnTo>
                  <a:lnTo>
                    <a:pt x="22" y="5"/>
                  </a:lnTo>
                  <a:lnTo>
                    <a:pt x="23" y="5"/>
                  </a:lnTo>
                  <a:lnTo>
                    <a:pt x="22" y="6"/>
                  </a:lnTo>
                  <a:lnTo>
                    <a:pt x="21" y="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82" name="Freeform 166"/>
            <p:cNvSpPr>
              <a:spLocks/>
            </p:cNvSpPr>
            <p:nvPr/>
          </p:nvSpPr>
          <p:spPr bwMode="auto">
            <a:xfrm>
              <a:off x="4978" y="1897"/>
              <a:ext cx="32" cy="115"/>
            </a:xfrm>
            <a:custGeom>
              <a:avLst/>
              <a:gdLst>
                <a:gd name="T0" fmla="*/ 0 w 32"/>
                <a:gd name="T1" fmla="*/ 114 h 115"/>
                <a:gd name="T2" fmla="*/ 0 w 32"/>
                <a:gd name="T3" fmla="*/ 107 h 115"/>
                <a:gd name="T4" fmla="*/ 2 w 32"/>
                <a:gd name="T5" fmla="*/ 100 h 115"/>
                <a:gd name="T6" fmla="*/ 4 w 32"/>
                <a:gd name="T7" fmla="*/ 94 h 115"/>
                <a:gd name="T8" fmla="*/ 5 w 32"/>
                <a:gd name="T9" fmla="*/ 86 h 115"/>
                <a:gd name="T10" fmla="*/ 8 w 32"/>
                <a:gd name="T11" fmla="*/ 79 h 115"/>
                <a:gd name="T12" fmla="*/ 10 w 32"/>
                <a:gd name="T13" fmla="*/ 71 h 115"/>
                <a:gd name="T14" fmla="*/ 13 w 32"/>
                <a:gd name="T15" fmla="*/ 64 h 115"/>
                <a:gd name="T16" fmla="*/ 16 w 32"/>
                <a:gd name="T17" fmla="*/ 57 h 115"/>
                <a:gd name="T18" fmla="*/ 18 w 32"/>
                <a:gd name="T19" fmla="*/ 49 h 115"/>
                <a:gd name="T20" fmla="*/ 21 w 32"/>
                <a:gd name="T21" fmla="*/ 41 h 115"/>
                <a:gd name="T22" fmla="*/ 23 w 32"/>
                <a:gd name="T23" fmla="*/ 34 h 115"/>
                <a:gd name="T24" fmla="*/ 26 w 32"/>
                <a:gd name="T25" fmla="*/ 26 h 115"/>
                <a:gd name="T26" fmla="*/ 26 w 32"/>
                <a:gd name="T27" fmla="*/ 19 h 115"/>
                <a:gd name="T28" fmla="*/ 28 w 32"/>
                <a:gd name="T29" fmla="*/ 12 h 115"/>
                <a:gd name="T30" fmla="*/ 29 w 32"/>
                <a:gd name="T31" fmla="*/ 6 h 115"/>
                <a:gd name="T32" fmla="*/ 29 w 32"/>
                <a:gd name="T33" fmla="*/ 0 h 115"/>
                <a:gd name="T34" fmla="*/ 31 w 32"/>
                <a:gd name="T35" fmla="*/ 0 h 115"/>
                <a:gd name="T36" fmla="*/ 31 w 32"/>
                <a:gd name="T37" fmla="*/ 6 h 115"/>
                <a:gd name="T38" fmla="*/ 30 w 32"/>
                <a:gd name="T39" fmla="*/ 13 h 115"/>
                <a:gd name="T40" fmla="*/ 28 w 32"/>
                <a:gd name="T41" fmla="*/ 20 h 115"/>
                <a:gd name="T42" fmla="*/ 26 w 32"/>
                <a:gd name="T43" fmla="*/ 27 h 115"/>
                <a:gd name="T44" fmla="*/ 25 w 32"/>
                <a:gd name="T45" fmla="*/ 34 h 115"/>
                <a:gd name="T46" fmla="*/ 23 w 32"/>
                <a:gd name="T47" fmla="*/ 42 h 115"/>
                <a:gd name="T48" fmla="*/ 20 w 32"/>
                <a:gd name="T49" fmla="*/ 50 h 115"/>
                <a:gd name="T50" fmla="*/ 17 w 32"/>
                <a:gd name="T51" fmla="*/ 57 h 115"/>
                <a:gd name="T52" fmla="*/ 15 w 32"/>
                <a:gd name="T53" fmla="*/ 64 h 115"/>
                <a:gd name="T54" fmla="*/ 12 w 32"/>
                <a:gd name="T55" fmla="*/ 72 h 115"/>
                <a:gd name="T56" fmla="*/ 10 w 32"/>
                <a:gd name="T57" fmla="*/ 79 h 115"/>
                <a:gd name="T58" fmla="*/ 7 w 32"/>
                <a:gd name="T59" fmla="*/ 87 h 115"/>
                <a:gd name="T60" fmla="*/ 5 w 32"/>
                <a:gd name="T61" fmla="*/ 94 h 115"/>
                <a:gd name="T62" fmla="*/ 4 w 32"/>
                <a:gd name="T63" fmla="*/ 101 h 115"/>
                <a:gd name="T64" fmla="*/ 2 w 32"/>
                <a:gd name="T65" fmla="*/ 108 h 115"/>
                <a:gd name="T66" fmla="*/ 1 w 32"/>
                <a:gd name="T67" fmla="*/ 114 h 115"/>
                <a:gd name="T68" fmla="*/ 0 w 32"/>
                <a:gd name="T69" fmla="*/ 114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115"/>
                <a:gd name="T107" fmla="*/ 32 w 32"/>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115">
                  <a:moveTo>
                    <a:pt x="0" y="114"/>
                  </a:moveTo>
                  <a:lnTo>
                    <a:pt x="0" y="107"/>
                  </a:lnTo>
                  <a:lnTo>
                    <a:pt x="2" y="100"/>
                  </a:lnTo>
                  <a:lnTo>
                    <a:pt x="4" y="94"/>
                  </a:lnTo>
                  <a:lnTo>
                    <a:pt x="5" y="86"/>
                  </a:lnTo>
                  <a:lnTo>
                    <a:pt x="8" y="79"/>
                  </a:lnTo>
                  <a:lnTo>
                    <a:pt x="10" y="71"/>
                  </a:lnTo>
                  <a:lnTo>
                    <a:pt x="13" y="64"/>
                  </a:lnTo>
                  <a:lnTo>
                    <a:pt x="16" y="57"/>
                  </a:lnTo>
                  <a:lnTo>
                    <a:pt x="18" y="49"/>
                  </a:lnTo>
                  <a:lnTo>
                    <a:pt x="21" y="41"/>
                  </a:lnTo>
                  <a:lnTo>
                    <a:pt x="23" y="34"/>
                  </a:lnTo>
                  <a:lnTo>
                    <a:pt x="26" y="26"/>
                  </a:lnTo>
                  <a:lnTo>
                    <a:pt x="26" y="19"/>
                  </a:lnTo>
                  <a:lnTo>
                    <a:pt x="28" y="12"/>
                  </a:lnTo>
                  <a:lnTo>
                    <a:pt x="29" y="6"/>
                  </a:lnTo>
                  <a:lnTo>
                    <a:pt x="29" y="0"/>
                  </a:lnTo>
                  <a:lnTo>
                    <a:pt x="31" y="0"/>
                  </a:lnTo>
                  <a:lnTo>
                    <a:pt x="31" y="6"/>
                  </a:lnTo>
                  <a:lnTo>
                    <a:pt x="30" y="13"/>
                  </a:lnTo>
                  <a:lnTo>
                    <a:pt x="28" y="20"/>
                  </a:lnTo>
                  <a:lnTo>
                    <a:pt x="26" y="27"/>
                  </a:lnTo>
                  <a:lnTo>
                    <a:pt x="25" y="34"/>
                  </a:lnTo>
                  <a:lnTo>
                    <a:pt x="23" y="42"/>
                  </a:lnTo>
                  <a:lnTo>
                    <a:pt x="20" y="50"/>
                  </a:lnTo>
                  <a:lnTo>
                    <a:pt x="17" y="57"/>
                  </a:lnTo>
                  <a:lnTo>
                    <a:pt x="15" y="64"/>
                  </a:lnTo>
                  <a:lnTo>
                    <a:pt x="12" y="72"/>
                  </a:lnTo>
                  <a:lnTo>
                    <a:pt x="10" y="79"/>
                  </a:lnTo>
                  <a:lnTo>
                    <a:pt x="7" y="87"/>
                  </a:lnTo>
                  <a:lnTo>
                    <a:pt x="5" y="94"/>
                  </a:lnTo>
                  <a:lnTo>
                    <a:pt x="4" y="101"/>
                  </a:lnTo>
                  <a:lnTo>
                    <a:pt x="2" y="108"/>
                  </a:lnTo>
                  <a:lnTo>
                    <a:pt x="1" y="114"/>
                  </a:lnTo>
                  <a:lnTo>
                    <a:pt x="0" y="114"/>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83" name="Freeform 167"/>
            <p:cNvSpPr>
              <a:spLocks/>
            </p:cNvSpPr>
            <p:nvPr/>
          </p:nvSpPr>
          <p:spPr bwMode="auto">
            <a:xfrm>
              <a:off x="4978" y="2017"/>
              <a:ext cx="12" cy="68"/>
            </a:xfrm>
            <a:custGeom>
              <a:avLst/>
              <a:gdLst>
                <a:gd name="T0" fmla="*/ 11 w 12"/>
                <a:gd name="T1" fmla="*/ 66 h 68"/>
                <a:gd name="T2" fmla="*/ 10 w 12"/>
                <a:gd name="T3" fmla="*/ 66 h 68"/>
                <a:gd name="T4" fmla="*/ 10 w 12"/>
                <a:gd name="T5" fmla="*/ 63 h 68"/>
                <a:gd name="T6" fmla="*/ 10 w 12"/>
                <a:gd name="T7" fmla="*/ 60 h 68"/>
                <a:gd name="T8" fmla="*/ 10 w 12"/>
                <a:gd name="T9" fmla="*/ 56 h 68"/>
                <a:gd name="T10" fmla="*/ 9 w 12"/>
                <a:gd name="T11" fmla="*/ 53 h 68"/>
                <a:gd name="T12" fmla="*/ 8 w 12"/>
                <a:gd name="T13" fmla="*/ 49 h 68"/>
                <a:gd name="T14" fmla="*/ 8 w 12"/>
                <a:gd name="T15" fmla="*/ 44 h 68"/>
                <a:gd name="T16" fmla="*/ 7 w 12"/>
                <a:gd name="T17" fmla="*/ 39 h 68"/>
                <a:gd name="T18" fmla="*/ 6 w 12"/>
                <a:gd name="T19" fmla="*/ 34 h 68"/>
                <a:gd name="T20" fmla="*/ 5 w 12"/>
                <a:gd name="T21" fmla="*/ 30 h 68"/>
                <a:gd name="T22" fmla="*/ 3 w 12"/>
                <a:gd name="T23" fmla="*/ 25 h 68"/>
                <a:gd name="T24" fmla="*/ 3 w 12"/>
                <a:gd name="T25" fmla="*/ 20 h 68"/>
                <a:gd name="T26" fmla="*/ 1 w 12"/>
                <a:gd name="T27" fmla="*/ 16 h 68"/>
                <a:gd name="T28" fmla="*/ 1 w 12"/>
                <a:gd name="T29" fmla="*/ 11 h 68"/>
                <a:gd name="T30" fmla="*/ 0 w 12"/>
                <a:gd name="T31" fmla="*/ 8 h 68"/>
                <a:gd name="T32" fmla="*/ 0 w 12"/>
                <a:gd name="T33" fmla="*/ 3 h 68"/>
                <a:gd name="T34" fmla="*/ 0 w 12"/>
                <a:gd name="T35" fmla="*/ 0 h 68"/>
                <a:gd name="T36" fmla="*/ 1 w 12"/>
                <a:gd name="T37" fmla="*/ 0 h 68"/>
                <a:gd name="T38" fmla="*/ 1 w 12"/>
                <a:gd name="T39" fmla="*/ 3 h 68"/>
                <a:gd name="T40" fmla="*/ 1 w 12"/>
                <a:gd name="T41" fmla="*/ 7 h 68"/>
                <a:gd name="T42" fmla="*/ 2 w 12"/>
                <a:gd name="T43" fmla="*/ 11 h 68"/>
                <a:gd name="T44" fmla="*/ 3 w 12"/>
                <a:gd name="T45" fmla="*/ 15 h 68"/>
                <a:gd name="T46" fmla="*/ 4 w 12"/>
                <a:gd name="T47" fmla="*/ 20 h 68"/>
                <a:gd name="T48" fmla="*/ 5 w 12"/>
                <a:gd name="T49" fmla="*/ 25 h 68"/>
                <a:gd name="T50" fmla="*/ 6 w 12"/>
                <a:gd name="T51" fmla="*/ 30 h 68"/>
                <a:gd name="T52" fmla="*/ 7 w 12"/>
                <a:gd name="T53" fmla="*/ 34 h 68"/>
                <a:gd name="T54" fmla="*/ 8 w 12"/>
                <a:gd name="T55" fmla="*/ 39 h 68"/>
                <a:gd name="T56" fmla="*/ 9 w 12"/>
                <a:gd name="T57" fmla="*/ 44 h 68"/>
                <a:gd name="T58" fmla="*/ 10 w 12"/>
                <a:gd name="T59" fmla="*/ 48 h 68"/>
                <a:gd name="T60" fmla="*/ 10 w 12"/>
                <a:gd name="T61" fmla="*/ 53 h 68"/>
                <a:gd name="T62" fmla="*/ 11 w 12"/>
                <a:gd name="T63" fmla="*/ 56 h 68"/>
                <a:gd name="T64" fmla="*/ 11 w 12"/>
                <a:gd name="T65" fmla="*/ 60 h 68"/>
                <a:gd name="T66" fmla="*/ 11 w 12"/>
                <a:gd name="T67" fmla="*/ 63 h 68"/>
                <a:gd name="T68" fmla="*/ 11 w 12"/>
                <a:gd name="T69" fmla="*/ 66 h 68"/>
                <a:gd name="T70" fmla="*/ 10 w 12"/>
                <a:gd name="T71" fmla="*/ 66 h 68"/>
                <a:gd name="T72" fmla="*/ 11 w 12"/>
                <a:gd name="T73" fmla="*/ 66 h 68"/>
                <a:gd name="T74" fmla="*/ 10 w 12"/>
                <a:gd name="T75" fmla="*/ 67 h 68"/>
                <a:gd name="T76" fmla="*/ 10 w 12"/>
                <a:gd name="T77" fmla="*/ 67 h 68"/>
                <a:gd name="T78" fmla="*/ 10 w 12"/>
                <a:gd name="T79" fmla="*/ 66 h 68"/>
                <a:gd name="T80" fmla="*/ 11 w 12"/>
                <a:gd name="T81" fmla="*/ 66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
                <a:gd name="T124" fmla="*/ 0 h 68"/>
                <a:gd name="T125" fmla="*/ 12 w 12"/>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 h="68">
                  <a:moveTo>
                    <a:pt x="11" y="66"/>
                  </a:moveTo>
                  <a:lnTo>
                    <a:pt x="10" y="66"/>
                  </a:lnTo>
                  <a:lnTo>
                    <a:pt x="10" y="63"/>
                  </a:lnTo>
                  <a:lnTo>
                    <a:pt x="10" y="60"/>
                  </a:lnTo>
                  <a:lnTo>
                    <a:pt x="10" y="56"/>
                  </a:lnTo>
                  <a:lnTo>
                    <a:pt x="9" y="53"/>
                  </a:lnTo>
                  <a:lnTo>
                    <a:pt x="8" y="49"/>
                  </a:lnTo>
                  <a:lnTo>
                    <a:pt x="8" y="44"/>
                  </a:lnTo>
                  <a:lnTo>
                    <a:pt x="7" y="39"/>
                  </a:lnTo>
                  <a:lnTo>
                    <a:pt x="6" y="34"/>
                  </a:lnTo>
                  <a:lnTo>
                    <a:pt x="5" y="30"/>
                  </a:lnTo>
                  <a:lnTo>
                    <a:pt x="3" y="25"/>
                  </a:lnTo>
                  <a:lnTo>
                    <a:pt x="3" y="20"/>
                  </a:lnTo>
                  <a:lnTo>
                    <a:pt x="1" y="16"/>
                  </a:lnTo>
                  <a:lnTo>
                    <a:pt x="1" y="11"/>
                  </a:lnTo>
                  <a:lnTo>
                    <a:pt x="0" y="8"/>
                  </a:lnTo>
                  <a:lnTo>
                    <a:pt x="0" y="3"/>
                  </a:lnTo>
                  <a:lnTo>
                    <a:pt x="0" y="0"/>
                  </a:lnTo>
                  <a:lnTo>
                    <a:pt x="1" y="0"/>
                  </a:lnTo>
                  <a:lnTo>
                    <a:pt x="1" y="3"/>
                  </a:lnTo>
                  <a:lnTo>
                    <a:pt x="1" y="7"/>
                  </a:lnTo>
                  <a:lnTo>
                    <a:pt x="2" y="11"/>
                  </a:lnTo>
                  <a:lnTo>
                    <a:pt x="3" y="15"/>
                  </a:lnTo>
                  <a:lnTo>
                    <a:pt x="4" y="20"/>
                  </a:lnTo>
                  <a:lnTo>
                    <a:pt x="5" y="25"/>
                  </a:lnTo>
                  <a:lnTo>
                    <a:pt x="6" y="30"/>
                  </a:lnTo>
                  <a:lnTo>
                    <a:pt x="7" y="34"/>
                  </a:lnTo>
                  <a:lnTo>
                    <a:pt x="8" y="39"/>
                  </a:lnTo>
                  <a:lnTo>
                    <a:pt x="9" y="44"/>
                  </a:lnTo>
                  <a:lnTo>
                    <a:pt x="10" y="48"/>
                  </a:lnTo>
                  <a:lnTo>
                    <a:pt x="10" y="53"/>
                  </a:lnTo>
                  <a:lnTo>
                    <a:pt x="11" y="56"/>
                  </a:lnTo>
                  <a:lnTo>
                    <a:pt x="11" y="60"/>
                  </a:lnTo>
                  <a:lnTo>
                    <a:pt x="11" y="63"/>
                  </a:lnTo>
                  <a:lnTo>
                    <a:pt x="11" y="66"/>
                  </a:lnTo>
                  <a:lnTo>
                    <a:pt x="10" y="66"/>
                  </a:lnTo>
                  <a:lnTo>
                    <a:pt x="11" y="66"/>
                  </a:lnTo>
                  <a:lnTo>
                    <a:pt x="10" y="67"/>
                  </a:lnTo>
                  <a:lnTo>
                    <a:pt x="10" y="66"/>
                  </a:lnTo>
                  <a:lnTo>
                    <a:pt x="11" y="66"/>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84" name="Freeform 168"/>
            <p:cNvSpPr>
              <a:spLocks/>
            </p:cNvSpPr>
            <p:nvPr/>
          </p:nvSpPr>
          <p:spPr bwMode="auto">
            <a:xfrm>
              <a:off x="4994" y="1929"/>
              <a:ext cx="56" cy="155"/>
            </a:xfrm>
            <a:custGeom>
              <a:avLst/>
              <a:gdLst>
                <a:gd name="T0" fmla="*/ 55 w 56"/>
                <a:gd name="T1" fmla="*/ 1 h 155"/>
                <a:gd name="T2" fmla="*/ 49 w 56"/>
                <a:gd name="T3" fmla="*/ 10 h 155"/>
                <a:gd name="T4" fmla="*/ 43 w 56"/>
                <a:gd name="T5" fmla="*/ 19 h 155"/>
                <a:gd name="T6" fmla="*/ 38 w 56"/>
                <a:gd name="T7" fmla="*/ 28 h 155"/>
                <a:gd name="T8" fmla="*/ 34 w 56"/>
                <a:gd name="T9" fmla="*/ 37 h 155"/>
                <a:gd name="T10" fmla="*/ 30 w 56"/>
                <a:gd name="T11" fmla="*/ 47 h 155"/>
                <a:gd name="T12" fmla="*/ 28 w 56"/>
                <a:gd name="T13" fmla="*/ 56 h 155"/>
                <a:gd name="T14" fmla="*/ 25 w 56"/>
                <a:gd name="T15" fmla="*/ 66 h 155"/>
                <a:gd name="T16" fmla="*/ 22 w 56"/>
                <a:gd name="T17" fmla="*/ 75 h 155"/>
                <a:gd name="T18" fmla="*/ 20 w 56"/>
                <a:gd name="T19" fmla="*/ 86 h 155"/>
                <a:gd name="T20" fmla="*/ 18 w 56"/>
                <a:gd name="T21" fmla="*/ 96 h 155"/>
                <a:gd name="T22" fmla="*/ 15 w 56"/>
                <a:gd name="T23" fmla="*/ 106 h 155"/>
                <a:gd name="T24" fmla="*/ 13 w 56"/>
                <a:gd name="T25" fmla="*/ 116 h 155"/>
                <a:gd name="T26" fmla="*/ 11 w 56"/>
                <a:gd name="T27" fmla="*/ 125 h 155"/>
                <a:gd name="T28" fmla="*/ 8 w 56"/>
                <a:gd name="T29" fmla="*/ 135 h 155"/>
                <a:gd name="T30" fmla="*/ 5 w 56"/>
                <a:gd name="T31" fmla="*/ 145 h 155"/>
                <a:gd name="T32" fmla="*/ 2 w 56"/>
                <a:gd name="T33" fmla="*/ 154 h 155"/>
                <a:gd name="T34" fmla="*/ 0 w 56"/>
                <a:gd name="T35" fmla="*/ 154 h 155"/>
                <a:gd name="T36" fmla="*/ 3 w 56"/>
                <a:gd name="T37" fmla="*/ 144 h 155"/>
                <a:gd name="T38" fmla="*/ 6 w 56"/>
                <a:gd name="T39" fmla="*/ 135 h 155"/>
                <a:gd name="T40" fmla="*/ 9 w 56"/>
                <a:gd name="T41" fmla="*/ 125 h 155"/>
                <a:gd name="T42" fmla="*/ 11 w 56"/>
                <a:gd name="T43" fmla="*/ 115 h 155"/>
                <a:gd name="T44" fmla="*/ 13 w 56"/>
                <a:gd name="T45" fmla="*/ 105 h 155"/>
                <a:gd name="T46" fmla="*/ 16 w 56"/>
                <a:gd name="T47" fmla="*/ 95 h 155"/>
                <a:gd name="T48" fmla="*/ 18 w 56"/>
                <a:gd name="T49" fmla="*/ 86 h 155"/>
                <a:gd name="T50" fmla="*/ 20 w 56"/>
                <a:gd name="T51" fmla="*/ 75 h 155"/>
                <a:gd name="T52" fmla="*/ 23 w 56"/>
                <a:gd name="T53" fmla="*/ 65 h 155"/>
                <a:gd name="T54" fmla="*/ 26 w 56"/>
                <a:gd name="T55" fmla="*/ 56 h 155"/>
                <a:gd name="T56" fmla="*/ 28 w 56"/>
                <a:gd name="T57" fmla="*/ 46 h 155"/>
                <a:gd name="T58" fmla="*/ 32 w 56"/>
                <a:gd name="T59" fmla="*/ 36 h 155"/>
                <a:gd name="T60" fmla="*/ 36 w 56"/>
                <a:gd name="T61" fmla="*/ 27 h 155"/>
                <a:gd name="T62" fmla="*/ 42 w 56"/>
                <a:gd name="T63" fmla="*/ 18 h 155"/>
                <a:gd name="T64" fmla="*/ 47 w 56"/>
                <a:gd name="T65" fmla="*/ 9 h 155"/>
                <a:gd name="T66" fmla="*/ 54 w 56"/>
                <a:gd name="T67" fmla="*/ 0 h 155"/>
                <a:gd name="T68" fmla="*/ 55 w 56"/>
                <a:gd name="T69" fmla="*/ 0 h 155"/>
                <a:gd name="T70" fmla="*/ 55 w 56"/>
                <a:gd name="T71" fmla="*/ 1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155"/>
                <a:gd name="T110" fmla="*/ 56 w 56"/>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155">
                  <a:moveTo>
                    <a:pt x="55" y="1"/>
                  </a:moveTo>
                  <a:lnTo>
                    <a:pt x="49" y="10"/>
                  </a:lnTo>
                  <a:lnTo>
                    <a:pt x="43" y="19"/>
                  </a:lnTo>
                  <a:lnTo>
                    <a:pt x="38" y="28"/>
                  </a:lnTo>
                  <a:lnTo>
                    <a:pt x="34" y="37"/>
                  </a:lnTo>
                  <a:lnTo>
                    <a:pt x="30" y="47"/>
                  </a:lnTo>
                  <a:lnTo>
                    <a:pt x="28" y="56"/>
                  </a:lnTo>
                  <a:lnTo>
                    <a:pt x="25" y="66"/>
                  </a:lnTo>
                  <a:lnTo>
                    <a:pt x="22" y="75"/>
                  </a:lnTo>
                  <a:lnTo>
                    <a:pt x="20" y="86"/>
                  </a:lnTo>
                  <a:lnTo>
                    <a:pt x="18" y="96"/>
                  </a:lnTo>
                  <a:lnTo>
                    <a:pt x="15" y="106"/>
                  </a:lnTo>
                  <a:lnTo>
                    <a:pt x="13" y="116"/>
                  </a:lnTo>
                  <a:lnTo>
                    <a:pt x="11" y="125"/>
                  </a:lnTo>
                  <a:lnTo>
                    <a:pt x="8" y="135"/>
                  </a:lnTo>
                  <a:lnTo>
                    <a:pt x="5" y="145"/>
                  </a:lnTo>
                  <a:lnTo>
                    <a:pt x="2" y="154"/>
                  </a:lnTo>
                  <a:lnTo>
                    <a:pt x="0" y="154"/>
                  </a:lnTo>
                  <a:lnTo>
                    <a:pt x="3" y="144"/>
                  </a:lnTo>
                  <a:lnTo>
                    <a:pt x="6" y="135"/>
                  </a:lnTo>
                  <a:lnTo>
                    <a:pt x="9" y="125"/>
                  </a:lnTo>
                  <a:lnTo>
                    <a:pt x="11" y="115"/>
                  </a:lnTo>
                  <a:lnTo>
                    <a:pt x="13" y="105"/>
                  </a:lnTo>
                  <a:lnTo>
                    <a:pt x="16" y="95"/>
                  </a:lnTo>
                  <a:lnTo>
                    <a:pt x="18" y="86"/>
                  </a:lnTo>
                  <a:lnTo>
                    <a:pt x="20" y="75"/>
                  </a:lnTo>
                  <a:lnTo>
                    <a:pt x="23" y="65"/>
                  </a:lnTo>
                  <a:lnTo>
                    <a:pt x="26" y="56"/>
                  </a:lnTo>
                  <a:lnTo>
                    <a:pt x="28" y="46"/>
                  </a:lnTo>
                  <a:lnTo>
                    <a:pt x="32" y="36"/>
                  </a:lnTo>
                  <a:lnTo>
                    <a:pt x="36" y="27"/>
                  </a:lnTo>
                  <a:lnTo>
                    <a:pt x="42" y="18"/>
                  </a:lnTo>
                  <a:lnTo>
                    <a:pt x="47" y="9"/>
                  </a:lnTo>
                  <a:lnTo>
                    <a:pt x="54" y="0"/>
                  </a:lnTo>
                  <a:lnTo>
                    <a:pt x="55" y="0"/>
                  </a:lnTo>
                  <a:lnTo>
                    <a:pt x="55"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85" name="Freeform 169"/>
            <p:cNvSpPr>
              <a:spLocks/>
            </p:cNvSpPr>
            <p:nvPr/>
          </p:nvSpPr>
          <p:spPr bwMode="auto">
            <a:xfrm>
              <a:off x="5055" y="1878"/>
              <a:ext cx="53" cy="47"/>
            </a:xfrm>
            <a:custGeom>
              <a:avLst/>
              <a:gdLst>
                <a:gd name="T0" fmla="*/ 51 w 53"/>
                <a:gd name="T1" fmla="*/ 2 h 47"/>
                <a:gd name="T2" fmla="*/ 48 w 53"/>
                <a:gd name="T3" fmla="*/ 5 h 47"/>
                <a:gd name="T4" fmla="*/ 45 w 53"/>
                <a:gd name="T5" fmla="*/ 7 h 47"/>
                <a:gd name="T6" fmla="*/ 42 w 53"/>
                <a:gd name="T7" fmla="*/ 10 h 47"/>
                <a:gd name="T8" fmla="*/ 39 w 53"/>
                <a:gd name="T9" fmla="*/ 13 h 47"/>
                <a:gd name="T10" fmla="*/ 36 w 53"/>
                <a:gd name="T11" fmla="*/ 16 h 47"/>
                <a:gd name="T12" fmla="*/ 32 w 53"/>
                <a:gd name="T13" fmla="*/ 17 h 47"/>
                <a:gd name="T14" fmla="*/ 29 w 53"/>
                <a:gd name="T15" fmla="*/ 20 h 47"/>
                <a:gd name="T16" fmla="*/ 26 w 53"/>
                <a:gd name="T17" fmla="*/ 23 h 47"/>
                <a:gd name="T18" fmla="*/ 23 w 53"/>
                <a:gd name="T19" fmla="*/ 26 h 47"/>
                <a:gd name="T20" fmla="*/ 20 w 53"/>
                <a:gd name="T21" fmla="*/ 29 h 47"/>
                <a:gd name="T22" fmla="*/ 16 w 53"/>
                <a:gd name="T23" fmla="*/ 31 h 47"/>
                <a:gd name="T24" fmla="*/ 13 w 53"/>
                <a:gd name="T25" fmla="*/ 34 h 47"/>
                <a:gd name="T26" fmla="*/ 10 w 53"/>
                <a:gd name="T27" fmla="*/ 38 h 47"/>
                <a:gd name="T28" fmla="*/ 7 w 53"/>
                <a:gd name="T29" fmla="*/ 40 h 47"/>
                <a:gd name="T30" fmla="*/ 4 w 53"/>
                <a:gd name="T31" fmla="*/ 43 h 47"/>
                <a:gd name="T32" fmla="*/ 1 w 53"/>
                <a:gd name="T33" fmla="*/ 46 h 47"/>
                <a:gd name="T34" fmla="*/ 0 w 53"/>
                <a:gd name="T35" fmla="*/ 45 h 47"/>
                <a:gd name="T36" fmla="*/ 3 w 53"/>
                <a:gd name="T37" fmla="*/ 42 h 47"/>
                <a:gd name="T38" fmla="*/ 5 w 53"/>
                <a:gd name="T39" fmla="*/ 39 h 47"/>
                <a:gd name="T40" fmla="*/ 8 w 53"/>
                <a:gd name="T41" fmla="*/ 36 h 47"/>
                <a:gd name="T42" fmla="*/ 12 w 53"/>
                <a:gd name="T43" fmla="*/ 33 h 47"/>
                <a:gd name="T44" fmla="*/ 15 w 53"/>
                <a:gd name="T45" fmla="*/ 30 h 47"/>
                <a:gd name="T46" fmla="*/ 18 w 53"/>
                <a:gd name="T47" fmla="*/ 28 h 47"/>
                <a:gd name="T48" fmla="*/ 22 w 53"/>
                <a:gd name="T49" fmla="*/ 25 h 47"/>
                <a:gd name="T50" fmla="*/ 25 w 53"/>
                <a:gd name="T51" fmla="*/ 22 h 47"/>
                <a:gd name="T52" fmla="*/ 27 w 53"/>
                <a:gd name="T53" fmla="*/ 19 h 47"/>
                <a:gd name="T54" fmla="*/ 31 w 53"/>
                <a:gd name="T55" fmla="*/ 17 h 47"/>
                <a:gd name="T56" fmla="*/ 34 w 53"/>
                <a:gd name="T57" fmla="*/ 14 h 47"/>
                <a:gd name="T58" fmla="*/ 37 w 53"/>
                <a:gd name="T59" fmla="*/ 11 h 47"/>
                <a:gd name="T60" fmla="*/ 41 w 53"/>
                <a:gd name="T61" fmla="*/ 8 h 47"/>
                <a:gd name="T62" fmla="*/ 44 w 53"/>
                <a:gd name="T63" fmla="*/ 6 h 47"/>
                <a:gd name="T64" fmla="*/ 47 w 53"/>
                <a:gd name="T65" fmla="*/ 3 h 47"/>
                <a:gd name="T66" fmla="*/ 50 w 53"/>
                <a:gd name="T67" fmla="*/ 0 h 47"/>
                <a:gd name="T68" fmla="*/ 51 w 53"/>
                <a:gd name="T69" fmla="*/ 0 h 47"/>
                <a:gd name="T70" fmla="*/ 52 w 53"/>
                <a:gd name="T71" fmla="*/ 1 h 47"/>
                <a:gd name="T72" fmla="*/ 51 w 53"/>
                <a:gd name="T73" fmla="*/ 2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3"/>
                <a:gd name="T112" fmla="*/ 0 h 47"/>
                <a:gd name="T113" fmla="*/ 53 w 53"/>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3" h="47">
                  <a:moveTo>
                    <a:pt x="51" y="2"/>
                  </a:moveTo>
                  <a:lnTo>
                    <a:pt x="48" y="5"/>
                  </a:lnTo>
                  <a:lnTo>
                    <a:pt x="45" y="7"/>
                  </a:lnTo>
                  <a:lnTo>
                    <a:pt x="42" y="10"/>
                  </a:lnTo>
                  <a:lnTo>
                    <a:pt x="39" y="13"/>
                  </a:lnTo>
                  <a:lnTo>
                    <a:pt x="36" y="16"/>
                  </a:lnTo>
                  <a:lnTo>
                    <a:pt x="32" y="17"/>
                  </a:lnTo>
                  <a:lnTo>
                    <a:pt x="29" y="20"/>
                  </a:lnTo>
                  <a:lnTo>
                    <a:pt x="26" y="23"/>
                  </a:lnTo>
                  <a:lnTo>
                    <a:pt x="23" y="26"/>
                  </a:lnTo>
                  <a:lnTo>
                    <a:pt x="20" y="29"/>
                  </a:lnTo>
                  <a:lnTo>
                    <a:pt x="16" y="31"/>
                  </a:lnTo>
                  <a:lnTo>
                    <a:pt x="13" y="34"/>
                  </a:lnTo>
                  <a:lnTo>
                    <a:pt x="10" y="38"/>
                  </a:lnTo>
                  <a:lnTo>
                    <a:pt x="7" y="40"/>
                  </a:lnTo>
                  <a:lnTo>
                    <a:pt x="4" y="43"/>
                  </a:lnTo>
                  <a:lnTo>
                    <a:pt x="1" y="46"/>
                  </a:lnTo>
                  <a:lnTo>
                    <a:pt x="0" y="45"/>
                  </a:lnTo>
                  <a:lnTo>
                    <a:pt x="3" y="42"/>
                  </a:lnTo>
                  <a:lnTo>
                    <a:pt x="5" y="39"/>
                  </a:lnTo>
                  <a:lnTo>
                    <a:pt x="8" y="36"/>
                  </a:lnTo>
                  <a:lnTo>
                    <a:pt x="12" y="33"/>
                  </a:lnTo>
                  <a:lnTo>
                    <a:pt x="15" y="30"/>
                  </a:lnTo>
                  <a:lnTo>
                    <a:pt x="18" y="28"/>
                  </a:lnTo>
                  <a:lnTo>
                    <a:pt x="22" y="25"/>
                  </a:lnTo>
                  <a:lnTo>
                    <a:pt x="25" y="22"/>
                  </a:lnTo>
                  <a:lnTo>
                    <a:pt x="27" y="19"/>
                  </a:lnTo>
                  <a:lnTo>
                    <a:pt x="31" y="17"/>
                  </a:lnTo>
                  <a:lnTo>
                    <a:pt x="34" y="14"/>
                  </a:lnTo>
                  <a:lnTo>
                    <a:pt x="37" y="11"/>
                  </a:lnTo>
                  <a:lnTo>
                    <a:pt x="41" y="8"/>
                  </a:lnTo>
                  <a:lnTo>
                    <a:pt x="44" y="6"/>
                  </a:lnTo>
                  <a:lnTo>
                    <a:pt x="47" y="3"/>
                  </a:lnTo>
                  <a:lnTo>
                    <a:pt x="50" y="0"/>
                  </a:lnTo>
                  <a:lnTo>
                    <a:pt x="51" y="0"/>
                  </a:lnTo>
                  <a:lnTo>
                    <a:pt x="52" y="1"/>
                  </a:lnTo>
                  <a:lnTo>
                    <a:pt x="51" y="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86" name="Freeform 170"/>
            <p:cNvSpPr>
              <a:spLocks/>
            </p:cNvSpPr>
            <p:nvPr/>
          </p:nvSpPr>
          <p:spPr bwMode="auto">
            <a:xfrm>
              <a:off x="5111" y="1788"/>
              <a:ext cx="101" cy="87"/>
            </a:xfrm>
            <a:custGeom>
              <a:avLst/>
              <a:gdLst>
                <a:gd name="T0" fmla="*/ 100 w 101"/>
                <a:gd name="T1" fmla="*/ 1 h 87"/>
                <a:gd name="T2" fmla="*/ 100 w 101"/>
                <a:gd name="T3" fmla="*/ 1 h 87"/>
                <a:gd name="T4" fmla="*/ 95 w 101"/>
                <a:gd name="T5" fmla="*/ 4 h 87"/>
                <a:gd name="T6" fmla="*/ 90 w 101"/>
                <a:gd name="T7" fmla="*/ 8 h 87"/>
                <a:gd name="T8" fmla="*/ 83 w 101"/>
                <a:gd name="T9" fmla="*/ 13 h 87"/>
                <a:gd name="T10" fmla="*/ 77 w 101"/>
                <a:gd name="T11" fmla="*/ 18 h 87"/>
                <a:gd name="T12" fmla="*/ 70 w 101"/>
                <a:gd name="T13" fmla="*/ 23 h 87"/>
                <a:gd name="T14" fmla="*/ 63 w 101"/>
                <a:gd name="T15" fmla="*/ 29 h 87"/>
                <a:gd name="T16" fmla="*/ 56 w 101"/>
                <a:gd name="T17" fmla="*/ 35 h 87"/>
                <a:gd name="T18" fmla="*/ 49 w 101"/>
                <a:gd name="T19" fmla="*/ 42 h 87"/>
                <a:gd name="T20" fmla="*/ 42 w 101"/>
                <a:gd name="T21" fmla="*/ 48 h 87"/>
                <a:gd name="T22" fmla="*/ 34 w 101"/>
                <a:gd name="T23" fmla="*/ 55 h 87"/>
                <a:gd name="T24" fmla="*/ 28 w 101"/>
                <a:gd name="T25" fmla="*/ 61 h 87"/>
                <a:gd name="T26" fmla="*/ 22 w 101"/>
                <a:gd name="T27" fmla="*/ 66 h 87"/>
                <a:gd name="T28" fmla="*/ 16 w 101"/>
                <a:gd name="T29" fmla="*/ 72 h 87"/>
                <a:gd name="T30" fmla="*/ 10 w 101"/>
                <a:gd name="T31" fmla="*/ 77 h 87"/>
                <a:gd name="T32" fmla="*/ 5 w 101"/>
                <a:gd name="T33" fmla="*/ 82 h 87"/>
                <a:gd name="T34" fmla="*/ 1 w 101"/>
                <a:gd name="T35" fmla="*/ 86 h 87"/>
                <a:gd name="T36" fmla="*/ 0 w 101"/>
                <a:gd name="T37" fmla="*/ 84 h 87"/>
                <a:gd name="T38" fmla="*/ 4 w 101"/>
                <a:gd name="T39" fmla="*/ 80 h 87"/>
                <a:gd name="T40" fmla="*/ 8 w 101"/>
                <a:gd name="T41" fmla="*/ 76 h 87"/>
                <a:gd name="T42" fmla="*/ 14 w 101"/>
                <a:gd name="T43" fmla="*/ 70 h 87"/>
                <a:gd name="T44" fmla="*/ 20 w 101"/>
                <a:gd name="T45" fmla="*/ 65 h 87"/>
                <a:gd name="T46" fmla="*/ 26 w 101"/>
                <a:gd name="T47" fmla="*/ 60 h 87"/>
                <a:gd name="T48" fmla="*/ 33 w 101"/>
                <a:gd name="T49" fmla="*/ 53 h 87"/>
                <a:gd name="T50" fmla="*/ 40 w 101"/>
                <a:gd name="T51" fmla="*/ 47 h 87"/>
                <a:gd name="T52" fmla="*/ 47 w 101"/>
                <a:gd name="T53" fmla="*/ 40 h 87"/>
                <a:gd name="T54" fmla="*/ 54 w 101"/>
                <a:gd name="T55" fmla="*/ 34 h 87"/>
                <a:gd name="T56" fmla="*/ 61 w 101"/>
                <a:gd name="T57" fmla="*/ 27 h 87"/>
                <a:gd name="T58" fmla="*/ 69 w 101"/>
                <a:gd name="T59" fmla="*/ 22 h 87"/>
                <a:gd name="T60" fmla="*/ 75 w 101"/>
                <a:gd name="T61" fmla="*/ 17 h 87"/>
                <a:gd name="T62" fmla="*/ 81 w 101"/>
                <a:gd name="T63" fmla="*/ 11 h 87"/>
                <a:gd name="T64" fmla="*/ 88 w 101"/>
                <a:gd name="T65" fmla="*/ 7 h 87"/>
                <a:gd name="T66" fmla="*/ 94 w 101"/>
                <a:gd name="T67" fmla="*/ 3 h 87"/>
                <a:gd name="T68" fmla="*/ 99 w 101"/>
                <a:gd name="T69" fmla="*/ 0 h 87"/>
                <a:gd name="T70" fmla="*/ 100 w 101"/>
                <a:gd name="T71" fmla="*/ 0 h 87"/>
                <a:gd name="T72" fmla="*/ 100 w 101"/>
                <a:gd name="T73" fmla="*/ 1 h 8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1"/>
                <a:gd name="T112" fmla="*/ 0 h 87"/>
                <a:gd name="T113" fmla="*/ 101 w 101"/>
                <a:gd name="T114" fmla="*/ 87 h 8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1" h="87">
                  <a:moveTo>
                    <a:pt x="100" y="1"/>
                  </a:moveTo>
                  <a:lnTo>
                    <a:pt x="100" y="1"/>
                  </a:lnTo>
                  <a:lnTo>
                    <a:pt x="95" y="4"/>
                  </a:lnTo>
                  <a:lnTo>
                    <a:pt x="90" y="8"/>
                  </a:lnTo>
                  <a:lnTo>
                    <a:pt x="83" y="13"/>
                  </a:lnTo>
                  <a:lnTo>
                    <a:pt x="77" y="18"/>
                  </a:lnTo>
                  <a:lnTo>
                    <a:pt x="70" y="23"/>
                  </a:lnTo>
                  <a:lnTo>
                    <a:pt x="63" y="29"/>
                  </a:lnTo>
                  <a:lnTo>
                    <a:pt x="56" y="35"/>
                  </a:lnTo>
                  <a:lnTo>
                    <a:pt x="49" y="42"/>
                  </a:lnTo>
                  <a:lnTo>
                    <a:pt x="42" y="48"/>
                  </a:lnTo>
                  <a:lnTo>
                    <a:pt x="34" y="55"/>
                  </a:lnTo>
                  <a:lnTo>
                    <a:pt x="28" y="61"/>
                  </a:lnTo>
                  <a:lnTo>
                    <a:pt x="22" y="66"/>
                  </a:lnTo>
                  <a:lnTo>
                    <a:pt x="16" y="72"/>
                  </a:lnTo>
                  <a:lnTo>
                    <a:pt x="10" y="77"/>
                  </a:lnTo>
                  <a:lnTo>
                    <a:pt x="5" y="82"/>
                  </a:lnTo>
                  <a:lnTo>
                    <a:pt x="1" y="86"/>
                  </a:lnTo>
                  <a:lnTo>
                    <a:pt x="0" y="84"/>
                  </a:lnTo>
                  <a:lnTo>
                    <a:pt x="4" y="80"/>
                  </a:lnTo>
                  <a:lnTo>
                    <a:pt x="8" y="76"/>
                  </a:lnTo>
                  <a:lnTo>
                    <a:pt x="14" y="70"/>
                  </a:lnTo>
                  <a:lnTo>
                    <a:pt x="20" y="65"/>
                  </a:lnTo>
                  <a:lnTo>
                    <a:pt x="26" y="60"/>
                  </a:lnTo>
                  <a:lnTo>
                    <a:pt x="33" y="53"/>
                  </a:lnTo>
                  <a:lnTo>
                    <a:pt x="40" y="47"/>
                  </a:lnTo>
                  <a:lnTo>
                    <a:pt x="47" y="40"/>
                  </a:lnTo>
                  <a:lnTo>
                    <a:pt x="54" y="34"/>
                  </a:lnTo>
                  <a:lnTo>
                    <a:pt x="61" y="27"/>
                  </a:lnTo>
                  <a:lnTo>
                    <a:pt x="69" y="22"/>
                  </a:lnTo>
                  <a:lnTo>
                    <a:pt x="75" y="17"/>
                  </a:lnTo>
                  <a:lnTo>
                    <a:pt x="81" y="11"/>
                  </a:lnTo>
                  <a:lnTo>
                    <a:pt x="88" y="7"/>
                  </a:lnTo>
                  <a:lnTo>
                    <a:pt x="94" y="3"/>
                  </a:lnTo>
                  <a:lnTo>
                    <a:pt x="99" y="0"/>
                  </a:lnTo>
                  <a:lnTo>
                    <a:pt x="100" y="0"/>
                  </a:lnTo>
                  <a:lnTo>
                    <a:pt x="100"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87" name="Freeform 171"/>
            <p:cNvSpPr>
              <a:spLocks/>
            </p:cNvSpPr>
            <p:nvPr/>
          </p:nvSpPr>
          <p:spPr bwMode="auto">
            <a:xfrm>
              <a:off x="5216" y="1785"/>
              <a:ext cx="48" cy="3"/>
            </a:xfrm>
            <a:custGeom>
              <a:avLst/>
              <a:gdLst>
                <a:gd name="T0" fmla="*/ 46 w 48"/>
                <a:gd name="T1" fmla="*/ 2 h 3"/>
                <a:gd name="T2" fmla="*/ 46 w 48"/>
                <a:gd name="T3" fmla="*/ 2 h 3"/>
                <a:gd name="T4" fmla="*/ 42 w 48"/>
                <a:gd name="T5" fmla="*/ 2 h 3"/>
                <a:gd name="T6" fmla="*/ 39 w 48"/>
                <a:gd name="T7" fmla="*/ 2 h 3"/>
                <a:gd name="T8" fmla="*/ 36 w 48"/>
                <a:gd name="T9" fmla="*/ 2 h 3"/>
                <a:gd name="T10" fmla="*/ 33 w 48"/>
                <a:gd name="T11" fmla="*/ 2 h 3"/>
                <a:gd name="T12" fmla="*/ 30 w 48"/>
                <a:gd name="T13" fmla="*/ 2 h 3"/>
                <a:gd name="T14" fmla="*/ 27 w 48"/>
                <a:gd name="T15" fmla="*/ 2 h 3"/>
                <a:gd name="T16" fmla="*/ 24 w 48"/>
                <a:gd name="T17" fmla="*/ 1 h 3"/>
                <a:gd name="T18" fmla="*/ 22 w 48"/>
                <a:gd name="T19" fmla="*/ 1 h 3"/>
                <a:gd name="T20" fmla="*/ 20 w 48"/>
                <a:gd name="T21" fmla="*/ 1 h 3"/>
                <a:gd name="T22" fmla="*/ 17 w 48"/>
                <a:gd name="T23" fmla="*/ 1 h 3"/>
                <a:gd name="T24" fmla="*/ 14 w 48"/>
                <a:gd name="T25" fmla="*/ 1 h 3"/>
                <a:gd name="T26" fmla="*/ 11 w 48"/>
                <a:gd name="T27" fmla="*/ 1 h 3"/>
                <a:gd name="T28" fmla="*/ 9 w 48"/>
                <a:gd name="T29" fmla="*/ 1 h 3"/>
                <a:gd name="T30" fmla="*/ 6 w 48"/>
                <a:gd name="T31" fmla="*/ 1 h 3"/>
                <a:gd name="T32" fmla="*/ 3 w 48"/>
                <a:gd name="T33" fmla="*/ 1 h 3"/>
                <a:gd name="T34" fmla="*/ 1 w 48"/>
                <a:gd name="T35" fmla="*/ 1 h 3"/>
                <a:gd name="T36" fmla="*/ 0 w 48"/>
                <a:gd name="T37" fmla="*/ 1 h 3"/>
                <a:gd name="T38" fmla="*/ 3 w 48"/>
                <a:gd name="T39" fmla="*/ 0 h 3"/>
                <a:gd name="T40" fmla="*/ 6 w 48"/>
                <a:gd name="T41" fmla="*/ 0 h 3"/>
                <a:gd name="T42" fmla="*/ 9 w 48"/>
                <a:gd name="T43" fmla="*/ 0 h 3"/>
                <a:gd name="T44" fmla="*/ 11 w 48"/>
                <a:gd name="T45" fmla="*/ 0 h 3"/>
                <a:gd name="T46" fmla="*/ 14 w 48"/>
                <a:gd name="T47" fmla="*/ 0 h 3"/>
                <a:gd name="T48" fmla="*/ 17 w 48"/>
                <a:gd name="T49" fmla="*/ 0 h 3"/>
                <a:gd name="T50" fmla="*/ 20 w 48"/>
                <a:gd name="T51" fmla="*/ 0 h 3"/>
                <a:gd name="T52" fmla="*/ 22 w 48"/>
                <a:gd name="T53" fmla="*/ 0 h 3"/>
                <a:gd name="T54" fmla="*/ 24 w 48"/>
                <a:gd name="T55" fmla="*/ 1 h 3"/>
                <a:gd name="T56" fmla="*/ 27 w 48"/>
                <a:gd name="T57" fmla="*/ 1 h 3"/>
                <a:gd name="T58" fmla="*/ 30 w 48"/>
                <a:gd name="T59" fmla="*/ 1 h 3"/>
                <a:gd name="T60" fmla="*/ 33 w 48"/>
                <a:gd name="T61" fmla="*/ 1 h 3"/>
                <a:gd name="T62" fmla="*/ 36 w 48"/>
                <a:gd name="T63" fmla="*/ 1 h 3"/>
                <a:gd name="T64" fmla="*/ 39 w 48"/>
                <a:gd name="T65" fmla="*/ 1 h 3"/>
                <a:gd name="T66" fmla="*/ 42 w 48"/>
                <a:gd name="T67" fmla="*/ 1 h 3"/>
                <a:gd name="T68" fmla="*/ 46 w 48"/>
                <a:gd name="T69" fmla="*/ 1 h 3"/>
                <a:gd name="T70" fmla="*/ 45 w 48"/>
                <a:gd name="T71" fmla="*/ 1 h 3"/>
                <a:gd name="T72" fmla="*/ 46 w 48"/>
                <a:gd name="T73" fmla="*/ 1 h 3"/>
                <a:gd name="T74" fmla="*/ 47 w 48"/>
                <a:gd name="T75" fmla="*/ 2 h 3"/>
                <a:gd name="T76" fmla="*/ 46 w 48"/>
                <a:gd name="T77" fmla="*/ 2 h 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
                <a:gd name="T118" fmla="*/ 0 h 3"/>
                <a:gd name="T119" fmla="*/ 48 w 48"/>
                <a:gd name="T120" fmla="*/ 3 h 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 h="3">
                  <a:moveTo>
                    <a:pt x="46" y="2"/>
                  </a:moveTo>
                  <a:lnTo>
                    <a:pt x="46" y="2"/>
                  </a:lnTo>
                  <a:lnTo>
                    <a:pt x="42" y="2"/>
                  </a:lnTo>
                  <a:lnTo>
                    <a:pt x="39" y="2"/>
                  </a:lnTo>
                  <a:lnTo>
                    <a:pt x="36" y="2"/>
                  </a:lnTo>
                  <a:lnTo>
                    <a:pt x="33" y="2"/>
                  </a:lnTo>
                  <a:lnTo>
                    <a:pt x="30" y="2"/>
                  </a:lnTo>
                  <a:lnTo>
                    <a:pt x="27" y="2"/>
                  </a:lnTo>
                  <a:lnTo>
                    <a:pt x="24" y="1"/>
                  </a:lnTo>
                  <a:lnTo>
                    <a:pt x="22" y="1"/>
                  </a:lnTo>
                  <a:lnTo>
                    <a:pt x="20" y="1"/>
                  </a:lnTo>
                  <a:lnTo>
                    <a:pt x="17" y="1"/>
                  </a:lnTo>
                  <a:lnTo>
                    <a:pt x="14" y="1"/>
                  </a:lnTo>
                  <a:lnTo>
                    <a:pt x="11" y="1"/>
                  </a:lnTo>
                  <a:lnTo>
                    <a:pt x="9" y="1"/>
                  </a:lnTo>
                  <a:lnTo>
                    <a:pt x="6" y="1"/>
                  </a:lnTo>
                  <a:lnTo>
                    <a:pt x="3" y="1"/>
                  </a:lnTo>
                  <a:lnTo>
                    <a:pt x="1" y="1"/>
                  </a:lnTo>
                  <a:lnTo>
                    <a:pt x="0" y="1"/>
                  </a:lnTo>
                  <a:lnTo>
                    <a:pt x="3" y="0"/>
                  </a:lnTo>
                  <a:lnTo>
                    <a:pt x="6" y="0"/>
                  </a:lnTo>
                  <a:lnTo>
                    <a:pt x="9" y="0"/>
                  </a:lnTo>
                  <a:lnTo>
                    <a:pt x="11" y="0"/>
                  </a:lnTo>
                  <a:lnTo>
                    <a:pt x="14" y="0"/>
                  </a:lnTo>
                  <a:lnTo>
                    <a:pt x="17" y="0"/>
                  </a:lnTo>
                  <a:lnTo>
                    <a:pt x="20" y="0"/>
                  </a:lnTo>
                  <a:lnTo>
                    <a:pt x="22" y="0"/>
                  </a:lnTo>
                  <a:lnTo>
                    <a:pt x="24" y="1"/>
                  </a:lnTo>
                  <a:lnTo>
                    <a:pt x="27" y="1"/>
                  </a:lnTo>
                  <a:lnTo>
                    <a:pt x="30" y="1"/>
                  </a:lnTo>
                  <a:lnTo>
                    <a:pt x="33" y="1"/>
                  </a:lnTo>
                  <a:lnTo>
                    <a:pt x="36" y="1"/>
                  </a:lnTo>
                  <a:lnTo>
                    <a:pt x="39" y="1"/>
                  </a:lnTo>
                  <a:lnTo>
                    <a:pt x="42" y="1"/>
                  </a:lnTo>
                  <a:lnTo>
                    <a:pt x="46" y="1"/>
                  </a:lnTo>
                  <a:lnTo>
                    <a:pt x="45" y="1"/>
                  </a:lnTo>
                  <a:lnTo>
                    <a:pt x="46" y="1"/>
                  </a:lnTo>
                  <a:lnTo>
                    <a:pt x="47" y="2"/>
                  </a:lnTo>
                  <a:lnTo>
                    <a:pt x="46" y="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88" name="Freeform 172"/>
            <p:cNvSpPr>
              <a:spLocks/>
            </p:cNvSpPr>
            <p:nvPr/>
          </p:nvSpPr>
          <p:spPr bwMode="auto">
            <a:xfrm>
              <a:off x="5267" y="1774"/>
              <a:ext cx="9" cy="12"/>
            </a:xfrm>
            <a:custGeom>
              <a:avLst/>
              <a:gdLst>
                <a:gd name="T0" fmla="*/ 7 w 9"/>
                <a:gd name="T1" fmla="*/ 1 h 12"/>
                <a:gd name="T2" fmla="*/ 8 w 9"/>
                <a:gd name="T3" fmla="*/ 1 h 12"/>
                <a:gd name="T4" fmla="*/ 1 w 9"/>
                <a:gd name="T5" fmla="*/ 11 h 12"/>
                <a:gd name="T6" fmla="*/ 0 w 9"/>
                <a:gd name="T7" fmla="*/ 10 h 12"/>
                <a:gd name="T8" fmla="*/ 7 w 9"/>
                <a:gd name="T9" fmla="*/ 0 h 12"/>
                <a:gd name="T10" fmla="*/ 7 w 9"/>
                <a:gd name="T11" fmla="*/ 0 h 12"/>
                <a:gd name="T12" fmla="*/ 7 w 9"/>
                <a:gd name="T13" fmla="*/ 0 h 12"/>
                <a:gd name="T14" fmla="*/ 7 w 9"/>
                <a:gd name="T15" fmla="*/ 0 h 12"/>
                <a:gd name="T16" fmla="*/ 8 w 9"/>
                <a:gd name="T17" fmla="*/ 0 h 12"/>
                <a:gd name="T18" fmla="*/ 8 w 9"/>
                <a:gd name="T19" fmla="*/ 1 h 12"/>
                <a:gd name="T20" fmla="*/ 8 w 9"/>
                <a:gd name="T21" fmla="*/ 1 h 12"/>
                <a:gd name="T22" fmla="*/ 7 w 9"/>
                <a:gd name="T23" fmla="*/ 1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2"/>
                <a:gd name="T38" fmla="*/ 9 w 9"/>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2">
                  <a:moveTo>
                    <a:pt x="7" y="1"/>
                  </a:moveTo>
                  <a:lnTo>
                    <a:pt x="8" y="1"/>
                  </a:lnTo>
                  <a:lnTo>
                    <a:pt x="1" y="11"/>
                  </a:lnTo>
                  <a:lnTo>
                    <a:pt x="0" y="10"/>
                  </a:lnTo>
                  <a:lnTo>
                    <a:pt x="7" y="0"/>
                  </a:lnTo>
                  <a:lnTo>
                    <a:pt x="8" y="0"/>
                  </a:lnTo>
                  <a:lnTo>
                    <a:pt x="8" y="1"/>
                  </a:lnTo>
                  <a:lnTo>
                    <a:pt x="7"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89" name="Freeform 173"/>
            <p:cNvSpPr>
              <a:spLocks/>
            </p:cNvSpPr>
            <p:nvPr/>
          </p:nvSpPr>
          <p:spPr bwMode="auto">
            <a:xfrm>
              <a:off x="5280" y="1774"/>
              <a:ext cx="86" cy="13"/>
            </a:xfrm>
            <a:custGeom>
              <a:avLst/>
              <a:gdLst>
                <a:gd name="T0" fmla="*/ 84 w 86"/>
                <a:gd name="T1" fmla="*/ 12 h 13"/>
                <a:gd name="T2" fmla="*/ 84 w 86"/>
                <a:gd name="T3" fmla="*/ 12 h 13"/>
                <a:gd name="T4" fmla="*/ 78 w 86"/>
                <a:gd name="T5" fmla="*/ 9 h 13"/>
                <a:gd name="T6" fmla="*/ 72 w 86"/>
                <a:gd name="T7" fmla="*/ 8 h 13"/>
                <a:gd name="T8" fmla="*/ 67 w 86"/>
                <a:gd name="T9" fmla="*/ 6 h 13"/>
                <a:gd name="T10" fmla="*/ 61 w 86"/>
                <a:gd name="T11" fmla="*/ 5 h 13"/>
                <a:gd name="T12" fmla="*/ 56 w 86"/>
                <a:gd name="T13" fmla="*/ 4 h 13"/>
                <a:gd name="T14" fmla="*/ 52 w 86"/>
                <a:gd name="T15" fmla="*/ 3 h 13"/>
                <a:gd name="T16" fmla="*/ 47 w 86"/>
                <a:gd name="T17" fmla="*/ 2 h 13"/>
                <a:gd name="T18" fmla="*/ 42 w 86"/>
                <a:gd name="T19" fmla="*/ 1 h 13"/>
                <a:gd name="T20" fmla="*/ 38 w 86"/>
                <a:gd name="T21" fmla="*/ 1 h 13"/>
                <a:gd name="T22" fmla="*/ 33 w 86"/>
                <a:gd name="T23" fmla="*/ 1 h 13"/>
                <a:gd name="T24" fmla="*/ 28 w 86"/>
                <a:gd name="T25" fmla="*/ 1 h 13"/>
                <a:gd name="T26" fmla="*/ 23 w 86"/>
                <a:gd name="T27" fmla="*/ 1 h 13"/>
                <a:gd name="T28" fmla="*/ 17 w 86"/>
                <a:gd name="T29" fmla="*/ 1 h 13"/>
                <a:gd name="T30" fmla="*/ 12 w 86"/>
                <a:gd name="T31" fmla="*/ 1 h 13"/>
                <a:gd name="T32" fmla="*/ 6 w 86"/>
                <a:gd name="T33" fmla="*/ 1 h 13"/>
                <a:gd name="T34" fmla="*/ 0 w 86"/>
                <a:gd name="T35" fmla="*/ 1 h 13"/>
                <a:gd name="T36" fmla="*/ 0 w 86"/>
                <a:gd name="T37" fmla="*/ 0 h 13"/>
                <a:gd name="T38" fmla="*/ 6 w 86"/>
                <a:gd name="T39" fmla="*/ 0 h 13"/>
                <a:gd name="T40" fmla="*/ 12 w 86"/>
                <a:gd name="T41" fmla="*/ 0 h 13"/>
                <a:gd name="T42" fmla="*/ 17 w 86"/>
                <a:gd name="T43" fmla="*/ 0 h 13"/>
                <a:gd name="T44" fmla="*/ 23 w 86"/>
                <a:gd name="T45" fmla="*/ 0 h 13"/>
                <a:gd name="T46" fmla="*/ 28 w 86"/>
                <a:gd name="T47" fmla="*/ 0 h 13"/>
                <a:gd name="T48" fmla="*/ 33 w 86"/>
                <a:gd name="T49" fmla="*/ 0 h 13"/>
                <a:gd name="T50" fmla="*/ 38 w 86"/>
                <a:gd name="T51" fmla="*/ 0 h 13"/>
                <a:gd name="T52" fmla="*/ 42 w 86"/>
                <a:gd name="T53" fmla="*/ 0 h 13"/>
                <a:gd name="T54" fmla="*/ 47 w 86"/>
                <a:gd name="T55" fmla="*/ 1 h 13"/>
                <a:gd name="T56" fmla="*/ 52 w 86"/>
                <a:gd name="T57" fmla="*/ 1 h 13"/>
                <a:gd name="T58" fmla="*/ 57 w 86"/>
                <a:gd name="T59" fmla="*/ 2 h 13"/>
                <a:gd name="T60" fmla="*/ 62 w 86"/>
                <a:gd name="T61" fmla="*/ 4 h 13"/>
                <a:gd name="T62" fmla="*/ 68 w 86"/>
                <a:gd name="T63" fmla="*/ 5 h 13"/>
                <a:gd name="T64" fmla="*/ 73 w 86"/>
                <a:gd name="T65" fmla="*/ 6 h 13"/>
                <a:gd name="T66" fmla="*/ 79 w 86"/>
                <a:gd name="T67" fmla="*/ 8 h 13"/>
                <a:gd name="T68" fmla="*/ 85 w 86"/>
                <a:gd name="T69" fmla="*/ 11 h 13"/>
                <a:gd name="T70" fmla="*/ 85 w 86"/>
                <a:gd name="T71" fmla="*/ 11 h 13"/>
                <a:gd name="T72" fmla="*/ 84 w 86"/>
                <a:gd name="T73" fmla="*/ 12 h 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3"/>
                <a:gd name="T113" fmla="*/ 86 w 86"/>
                <a:gd name="T114" fmla="*/ 13 h 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3">
                  <a:moveTo>
                    <a:pt x="84" y="12"/>
                  </a:moveTo>
                  <a:lnTo>
                    <a:pt x="84" y="12"/>
                  </a:lnTo>
                  <a:lnTo>
                    <a:pt x="78" y="9"/>
                  </a:lnTo>
                  <a:lnTo>
                    <a:pt x="72" y="8"/>
                  </a:lnTo>
                  <a:lnTo>
                    <a:pt x="67" y="6"/>
                  </a:lnTo>
                  <a:lnTo>
                    <a:pt x="61" y="5"/>
                  </a:lnTo>
                  <a:lnTo>
                    <a:pt x="56" y="4"/>
                  </a:lnTo>
                  <a:lnTo>
                    <a:pt x="52" y="3"/>
                  </a:lnTo>
                  <a:lnTo>
                    <a:pt x="47" y="2"/>
                  </a:lnTo>
                  <a:lnTo>
                    <a:pt x="42" y="1"/>
                  </a:lnTo>
                  <a:lnTo>
                    <a:pt x="38" y="1"/>
                  </a:lnTo>
                  <a:lnTo>
                    <a:pt x="33" y="1"/>
                  </a:lnTo>
                  <a:lnTo>
                    <a:pt x="28" y="1"/>
                  </a:lnTo>
                  <a:lnTo>
                    <a:pt x="23" y="1"/>
                  </a:lnTo>
                  <a:lnTo>
                    <a:pt x="17" y="1"/>
                  </a:lnTo>
                  <a:lnTo>
                    <a:pt x="12" y="1"/>
                  </a:lnTo>
                  <a:lnTo>
                    <a:pt x="6" y="1"/>
                  </a:lnTo>
                  <a:lnTo>
                    <a:pt x="0" y="1"/>
                  </a:lnTo>
                  <a:lnTo>
                    <a:pt x="0" y="0"/>
                  </a:lnTo>
                  <a:lnTo>
                    <a:pt x="6" y="0"/>
                  </a:lnTo>
                  <a:lnTo>
                    <a:pt x="12" y="0"/>
                  </a:lnTo>
                  <a:lnTo>
                    <a:pt x="17" y="0"/>
                  </a:lnTo>
                  <a:lnTo>
                    <a:pt x="23" y="0"/>
                  </a:lnTo>
                  <a:lnTo>
                    <a:pt x="28" y="0"/>
                  </a:lnTo>
                  <a:lnTo>
                    <a:pt x="33" y="0"/>
                  </a:lnTo>
                  <a:lnTo>
                    <a:pt x="38" y="0"/>
                  </a:lnTo>
                  <a:lnTo>
                    <a:pt x="42" y="0"/>
                  </a:lnTo>
                  <a:lnTo>
                    <a:pt x="47" y="1"/>
                  </a:lnTo>
                  <a:lnTo>
                    <a:pt x="52" y="1"/>
                  </a:lnTo>
                  <a:lnTo>
                    <a:pt x="57" y="2"/>
                  </a:lnTo>
                  <a:lnTo>
                    <a:pt x="62" y="4"/>
                  </a:lnTo>
                  <a:lnTo>
                    <a:pt x="68" y="5"/>
                  </a:lnTo>
                  <a:lnTo>
                    <a:pt x="73" y="6"/>
                  </a:lnTo>
                  <a:lnTo>
                    <a:pt x="79" y="8"/>
                  </a:lnTo>
                  <a:lnTo>
                    <a:pt x="85" y="11"/>
                  </a:lnTo>
                  <a:lnTo>
                    <a:pt x="84" y="1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90" name="Freeform 174"/>
            <p:cNvSpPr>
              <a:spLocks/>
            </p:cNvSpPr>
            <p:nvPr/>
          </p:nvSpPr>
          <p:spPr bwMode="auto">
            <a:xfrm>
              <a:off x="5371" y="1790"/>
              <a:ext cx="45" cy="47"/>
            </a:xfrm>
            <a:custGeom>
              <a:avLst/>
              <a:gdLst>
                <a:gd name="T0" fmla="*/ 42 w 45"/>
                <a:gd name="T1" fmla="*/ 45 h 47"/>
                <a:gd name="T2" fmla="*/ 41 w 45"/>
                <a:gd name="T3" fmla="*/ 43 h 47"/>
                <a:gd name="T4" fmla="*/ 40 w 45"/>
                <a:gd name="T5" fmla="*/ 40 h 47"/>
                <a:gd name="T6" fmla="*/ 38 w 45"/>
                <a:gd name="T7" fmla="*/ 37 h 47"/>
                <a:gd name="T8" fmla="*/ 35 w 45"/>
                <a:gd name="T9" fmla="*/ 33 h 47"/>
                <a:gd name="T10" fmla="*/ 33 w 45"/>
                <a:gd name="T11" fmla="*/ 30 h 47"/>
                <a:gd name="T12" fmla="*/ 30 w 45"/>
                <a:gd name="T13" fmla="*/ 27 h 47"/>
                <a:gd name="T14" fmla="*/ 27 w 45"/>
                <a:gd name="T15" fmla="*/ 24 h 47"/>
                <a:gd name="T16" fmla="*/ 24 w 45"/>
                <a:gd name="T17" fmla="*/ 20 h 47"/>
                <a:gd name="T18" fmla="*/ 20 w 45"/>
                <a:gd name="T19" fmla="*/ 17 h 47"/>
                <a:gd name="T20" fmla="*/ 16 w 45"/>
                <a:gd name="T21" fmla="*/ 14 h 47"/>
                <a:gd name="T22" fmla="*/ 13 w 45"/>
                <a:gd name="T23" fmla="*/ 11 h 47"/>
                <a:gd name="T24" fmla="*/ 11 w 45"/>
                <a:gd name="T25" fmla="*/ 8 h 47"/>
                <a:gd name="T26" fmla="*/ 7 w 45"/>
                <a:gd name="T27" fmla="*/ 6 h 47"/>
                <a:gd name="T28" fmla="*/ 4 w 45"/>
                <a:gd name="T29" fmla="*/ 4 h 47"/>
                <a:gd name="T30" fmla="*/ 2 w 45"/>
                <a:gd name="T31" fmla="*/ 3 h 47"/>
                <a:gd name="T32" fmla="*/ 0 w 45"/>
                <a:gd name="T33" fmla="*/ 2 h 47"/>
                <a:gd name="T34" fmla="*/ 1 w 45"/>
                <a:gd name="T35" fmla="*/ 0 h 47"/>
                <a:gd name="T36" fmla="*/ 3 w 45"/>
                <a:gd name="T37" fmla="*/ 1 h 47"/>
                <a:gd name="T38" fmla="*/ 5 w 45"/>
                <a:gd name="T39" fmla="*/ 3 h 47"/>
                <a:gd name="T40" fmla="*/ 8 w 45"/>
                <a:gd name="T41" fmla="*/ 5 h 47"/>
                <a:gd name="T42" fmla="*/ 11 w 45"/>
                <a:gd name="T43" fmla="*/ 7 h 47"/>
                <a:gd name="T44" fmla="*/ 14 w 45"/>
                <a:gd name="T45" fmla="*/ 10 h 47"/>
                <a:gd name="T46" fmla="*/ 18 w 45"/>
                <a:gd name="T47" fmla="*/ 13 h 47"/>
                <a:gd name="T48" fmla="*/ 22 w 45"/>
                <a:gd name="T49" fmla="*/ 16 h 47"/>
                <a:gd name="T50" fmla="*/ 25 w 45"/>
                <a:gd name="T51" fmla="*/ 19 h 47"/>
                <a:gd name="T52" fmla="*/ 29 w 45"/>
                <a:gd name="T53" fmla="*/ 22 h 47"/>
                <a:gd name="T54" fmla="*/ 32 w 45"/>
                <a:gd name="T55" fmla="*/ 26 h 47"/>
                <a:gd name="T56" fmla="*/ 34 w 45"/>
                <a:gd name="T57" fmla="*/ 29 h 47"/>
                <a:gd name="T58" fmla="*/ 37 w 45"/>
                <a:gd name="T59" fmla="*/ 33 h 47"/>
                <a:gd name="T60" fmla="*/ 39 w 45"/>
                <a:gd name="T61" fmla="*/ 36 h 47"/>
                <a:gd name="T62" fmla="*/ 41 w 45"/>
                <a:gd name="T63" fmla="*/ 39 h 47"/>
                <a:gd name="T64" fmla="*/ 43 w 45"/>
                <a:gd name="T65" fmla="*/ 42 h 47"/>
                <a:gd name="T66" fmla="*/ 44 w 45"/>
                <a:gd name="T67" fmla="*/ 44 h 47"/>
                <a:gd name="T68" fmla="*/ 44 w 45"/>
                <a:gd name="T69" fmla="*/ 45 h 47"/>
                <a:gd name="T70" fmla="*/ 43 w 45"/>
                <a:gd name="T71" fmla="*/ 46 h 47"/>
                <a:gd name="T72" fmla="*/ 43 w 45"/>
                <a:gd name="T73" fmla="*/ 45 h 47"/>
                <a:gd name="T74" fmla="*/ 42 w 45"/>
                <a:gd name="T75" fmla="*/ 45 h 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
                <a:gd name="T115" fmla="*/ 0 h 47"/>
                <a:gd name="T116" fmla="*/ 45 w 45"/>
                <a:gd name="T117" fmla="*/ 47 h 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 h="47">
                  <a:moveTo>
                    <a:pt x="42" y="45"/>
                  </a:moveTo>
                  <a:lnTo>
                    <a:pt x="41" y="43"/>
                  </a:lnTo>
                  <a:lnTo>
                    <a:pt x="40" y="40"/>
                  </a:lnTo>
                  <a:lnTo>
                    <a:pt x="38" y="37"/>
                  </a:lnTo>
                  <a:lnTo>
                    <a:pt x="35" y="33"/>
                  </a:lnTo>
                  <a:lnTo>
                    <a:pt x="33" y="30"/>
                  </a:lnTo>
                  <a:lnTo>
                    <a:pt x="30" y="27"/>
                  </a:lnTo>
                  <a:lnTo>
                    <a:pt x="27" y="24"/>
                  </a:lnTo>
                  <a:lnTo>
                    <a:pt x="24" y="20"/>
                  </a:lnTo>
                  <a:lnTo>
                    <a:pt x="20" y="17"/>
                  </a:lnTo>
                  <a:lnTo>
                    <a:pt x="16" y="14"/>
                  </a:lnTo>
                  <a:lnTo>
                    <a:pt x="13" y="11"/>
                  </a:lnTo>
                  <a:lnTo>
                    <a:pt x="11" y="8"/>
                  </a:lnTo>
                  <a:lnTo>
                    <a:pt x="7" y="6"/>
                  </a:lnTo>
                  <a:lnTo>
                    <a:pt x="4" y="4"/>
                  </a:lnTo>
                  <a:lnTo>
                    <a:pt x="2" y="3"/>
                  </a:lnTo>
                  <a:lnTo>
                    <a:pt x="0" y="2"/>
                  </a:lnTo>
                  <a:lnTo>
                    <a:pt x="1" y="0"/>
                  </a:lnTo>
                  <a:lnTo>
                    <a:pt x="3" y="1"/>
                  </a:lnTo>
                  <a:lnTo>
                    <a:pt x="5" y="3"/>
                  </a:lnTo>
                  <a:lnTo>
                    <a:pt x="8" y="5"/>
                  </a:lnTo>
                  <a:lnTo>
                    <a:pt x="11" y="7"/>
                  </a:lnTo>
                  <a:lnTo>
                    <a:pt x="14" y="10"/>
                  </a:lnTo>
                  <a:lnTo>
                    <a:pt x="18" y="13"/>
                  </a:lnTo>
                  <a:lnTo>
                    <a:pt x="22" y="16"/>
                  </a:lnTo>
                  <a:lnTo>
                    <a:pt x="25" y="19"/>
                  </a:lnTo>
                  <a:lnTo>
                    <a:pt x="29" y="22"/>
                  </a:lnTo>
                  <a:lnTo>
                    <a:pt x="32" y="26"/>
                  </a:lnTo>
                  <a:lnTo>
                    <a:pt x="34" y="29"/>
                  </a:lnTo>
                  <a:lnTo>
                    <a:pt x="37" y="33"/>
                  </a:lnTo>
                  <a:lnTo>
                    <a:pt x="39" y="36"/>
                  </a:lnTo>
                  <a:lnTo>
                    <a:pt x="41" y="39"/>
                  </a:lnTo>
                  <a:lnTo>
                    <a:pt x="43" y="42"/>
                  </a:lnTo>
                  <a:lnTo>
                    <a:pt x="44" y="44"/>
                  </a:lnTo>
                  <a:lnTo>
                    <a:pt x="44" y="45"/>
                  </a:lnTo>
                  <a:lnTo>
                    <a:pt x="43" y="46"/>
                  </a:lnTo>
                  <a:lnTo>
                    <a:pt x="43" y="45"/>
                  </a:lnTo>
                  <a:lnTo>
                    <a:pt x="42" y="4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91" name="Freeform 175"/>
            <p:cNvSpPr>
              <a:spLocks/>
            </p:cNvSpPr>
            <p:nvPr/>
          </p:nvSpPr>
          <p:spPr bwMode="auto">
            <a:xfrm>
              <a:off x="5415" y="1840"/>
              <a:ext cx="10" cy="153"/>
            </a:xfrm>
            <a:custGeom>
              <a:avLst/>
              <a:gdLst>
                <a:gd name="T0" fmla="*/ 1 w 10"/>
                <a:gd name="T1" fmla="*/ 151 h 153"/>
                <a:gd name="T2" fmla="*/ 0 w 10"/>
                <a:gd name="T3" fmla="*/ 151 h 153"/>
                <a:gd name="T4" fmla="*/ 0 w 10"/>
                <a:gd name="T5" fmla="*/ 141 h 153"/>
                <a:gd name="T6" fmla="*/ 1 w 10"/>
                <a:gd name="T7" fmla="*/ 132 h 153"/>
                <a:gd name="T8" fmla="*/ 1 w 10"/>
                <a:gd name="T9" fmla="*/ 122 h 153"/>
                <a:gd name="T10" fmla="*/ 2 w 10"/>
                <a:gd name="T11" fmla="*/ 114 h 153"/>
                <a:gd name="T12" fmla="*/ 3 w 10"/>
                <a:gd name="T13" fmla="*/ 105 h 153"/>
                <a:gd name="T14" fmla="*/ 4 w 10"/>
                <a:gd name="T15" fmla="*/ 96 h 153"/>
                <a:gd name="T16" fmla="*/ 5 w 10"/>
                <a:gd name="T17" fmla="*/ 88 h 153"/>
                <a:gd name="T18" fmla="*/ 6 w 10"/>
                <a:gd name="T19" fmla="*/ 79 h 153"/>
                <a:gd name="T20" fmla="*/ 6 w 10"/>
                <a:gd name="T21" fmla="*/ 70 h 153"/>
                <a:gd name="T22" fmla="*/ 7 w 10"/>
                <a:gd name="T23" fmla="*/ 61 h 153"/>
                <a:gd name="T24" fmla="*/ 8 w 10"/>
                <a:gd name="T25" fmla="*/ 52 h 153"/>
                <a:gd name="T26" fmla="*/ 8 w 10"/>
                <a:gd name="T27" fmla="*/ 43 h 153"/>
                <a:gd name="T28" fmla="*/ 7 w 10"/>
                <a:gd name="T29" fmla="*/ 33 h 153"/>
                <a:gd name="T30" fmla="*/ 6 w 10"/>
                <a:gd name="T31" fmla="*/ 23 h 153"/>
                <a:gd name="T32" fmla="*/ 5 w 10"/>
                <a:gd name="T33" fmla="*/ 12 h 153"/>
                <a:gd name="T34" fmla="*/ 3 w 10"/>
                <a:gd name="T35" fmla="*/ 1 h 153"/>
                <a:gd name="T36" fmla="*/ 4 w 10"/>
                <a:gd name="T37" fmla="*/ 0 h 153"/>
                <a:gd name="T38" fmla="*/ 6 w 10"/>
                <a:gd name="T39" fmla="*/ 12 h 153"/>
                <a:gd name="T40" fmla="*/ 8 w 10"/>
                <a:gd name="T41" fmla="*/ 22 h 153"/>
                <a:gd name="T42" fmla="*/ 8 w 10"/>
                <a:gd name="T43" fmla="*/ 33 h 153"/>
                <a:gd name="T44" fmla="*/ 9 w 10"/>
                <a:gd name="T45" fmla="*/ 43 h 153"/>
                <a:gd name="T46" fmla="*/ 9 w 10"/>
                <a:gd name="T47" fmla="*/ 52 h 153"/>
                <a:gd name="T48" fmla="*/ 8 w 10"/>
                <a:gd name="T49" fmla="*/ 61 h 153"/>
                <a:gd name="T50" fmla="*/ 8 w 10"/>
                <a:gd name="T51" fmla="*/ 70 h 153"/>
                <a:gd name="T52" fmla="*/ 7 w 10"/>
                <a:gd name="T53" fmla="*/ 80 h 153"/>
                <a:gd name="T54" fmla="*/ 6 w 10"/>
                <a:gd name="T55" fmla="*/ 88 h 153"/>
                <a:gd name="T56" fmla="*/ 5 w 10"/>
                <a:gd name="T57" fmla="*/ 97 h 153"/>
                <a:gd name="T58" fmla="*/ 4 w 10"/>
                <a:gd name="T59" fmla="*/ 105 h 153"/>
                <a:gd name="T60" fmla="*/ 3 w 10"/>
                <a:gd name="T61" fmla="*/ 114 h 153"/>
                <a:gd name="T62" fmla="*/ 3 w 10"/>
                <a:gd name="T63" fmla="*/ 123 h 153"/>
                <a:gd name="T64" fmla="*/ 2 w 10"/>
                <a:gd name="T65" fmla="*/ 132 h 153"/>
                <a:gd name="T66" fmla="*/ 1 w 10"/>
                <a:gd name="T67" fmla="*/ 141 h 153"/>
                <a:gd name="T68" fmla="*/ 1 w 10"/>
                <a:gd name="T69" fmla="*/ 151 h 153"/>
                <a:gd name="T70" fmla="*/ 1 w 10"/>
                <a:gd name="T71" fmla="*/ 152 h 153"/>
                <a:gd name="T72" fmla="*/ 1 w 10"/>
                <a:gd name="T73" fmla="*/ 151 h 153"/>
                <a:gd name="T74" fmla="*/ 1 w 10"/>
                <a:gd name="T75" fmla="*/ 152 h 153"/>
                <a:gd name="T76" fmla="*/ 1 w 10"/>
                <a:gd name="T77" fmla="*/ 152 h 153"/>
                <a:gd name="T78" fmla="*/ 0 w 10"/>
                <a:gd name="T79" fmla="*/ 151 h 153"/>
                <a:gd name="T80" fmla="*/ 1 w 10"/>
                <a:gd name="T81" fmla="*/ 151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
                <a:gd name="T124" fmla="*/ 0 h 153"/>
                <a:gd name="T125" fmla="*/ 10 w 10"/>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 h="153">
                  <a:moveTo>
                    <a:pt x="1" y="151"/>
                  </a:moveTo>
                  <a:lnTo>
                    <a:pt x="0" y="151"/>
                  </a:lnTo>
                  <a:lnTo>
                    <a:pt x="0" y="141"/>
                  </a:lnTo>
                  <a:lnTo>
                    <a:pt x="1" y="132"/>
                  </a:lnTo>
                  <a:lnTo>
                    <a:pt x="1" y="122"/>
                  </a:lnTo>
                  <a:lnTo>
                    <a:pt x="2" y="114"/>
                  </a:lnTo>
                  <a:lnTo>
                    <a:pt x="3" y="105"/>
                  </a:lnTo>
                  <a:lnTo>
                    <a:pt x="4" y="96"/>
                  </a:lnTo>
                  <a:lnTo>
                    <a:pt x="5" y="88"/>
                  </a:lnTo>
                  <a:lnTo>
                    <a:pt x="6" y="79"/>
                  </a:lnTo>
                  <a:lnTo>
                    <a:pt x="6" y="70"/>
                  </a:lnTo>
                  <a:lnTo>
                    <a:pt x="7" y="61"/>
                  </a:lnTo>
                  <a:lnTo>
                    <a:pt x="8" y="52"/>
                  </a:lnTo>
                  <a:lnTo>
                    <a:pt x="8" y="43"/>
                  </a:lnTo>
                  <a:lnTo>
                    <a:pt x="7" y="33"/>
                  </a:lnTo>
                  <a:lnTo>
                    <a:pt x="6" y="23"/>
                  </a:lnTo>
                  <a:lnTo>
                    <a:pt x="5" y="12"/>
                  </a:lnTo>
                  <a:lnTo>
                    <a:pt x="3" y="1"/>
                  </a:lnTo>
                  <a:lnTo>
                    <a:pt x="4" y="0"/>
                  </a:lnTo>
                  <a:lnTo>
                    <a:pt x="6" y="12"/>
                  </a:lnTo>
                  <a:lnTo>
                    <a:pt x="8" y="22"/>
                  </a:lnTo>
                  <a:lnTo>
                    <a:pt x="8" y="33"/>
                  </a:lnTo>
                  <a:lnTo>
                    <a:pt x="9" y="43"/>
                  </a:lnTo>
                  <a:lnTo>
                    <a:pt x="9" y="52"/>
                  </a:lnTo>
                  <a:lnTo>
                    <a:pt x="8" y="61"/>
                  </a:lnTo>
                  <a:lnTo>
                    <a:pt x="8" y="70"/>
                  </a:lnTo>
                  <a:lnTo>
                    <a:pt x="7" y="80"/>
                  </a:lnTo>
                  <a:lnTo>
                    <a:pt x="6" y="88"/>
                  </a:lnTo>
                  <a:lnTo>
                    <a:pt x="5" y="97"/>
                  </a:lnTo>
                  <a:lnTo>
                    <a:pt x="4" y="105"/>
                  </a:lnTo>
                  <a:lnTo>
                    <a:pt x="3" y="114"/>
                  </a:lnTo>
                  <a:lnTo>
                    <a:pt x="3" y="123"/>
                  </a:lnTo>
                  <a:lnTo>
                    <a:pt x="2" y="132"/>
                  </a:lnTo>
                  <a:lnTo>
                    <a:pt x="1" y="141"/>
                  </a:lnTo>
                  <a:lnTo>
                    <a:pt x="1" y="151"/>
                  </a:lnTo>
                  <a:lnTo>
                    <a:pt x="1" y="152"/>
                  </a:lnTo>
                  <a:lnTo>
                    <a:pt x="1" y="151"/>
                  </a:lnTo>
                  <a:lnTo>
                    <a:pt x="1" y="152"/>
                  </a:lnTo>
                  <a:lnTo>
                    <a:pt x="0" y="151"/>
                  </a:lnTo>
                  <a:lnTo>
                    <a:pt x="1" y="15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92" name="Freeform 176"/>
            <p:cNvSpPr>
              <a:spLocks/>
            </p:cNvSpPr>
            <p:nvPr/>
          </p:nvSpPr>
          <p:spPr bwMode="auto">
            <a:xfrm>
              <a:off x="5385" y="1997"/>
              <a:ext cx="27" cy="61"/>
            </a:xfrm>
            <a:custGeom>
              <a:avLst/>
              <a:gdLst>
                <a:gd name="T0" fmla="*/ 0 w 27"/>
                <a:gd name="T1" fmla="*/ 59 h 61"/>
                <a:gd name="T2" fmla="*/ 0 w 27"/>
                <a:gd name="T3" fmla="*/ 59 h 61"/>
                <a:gd name="T4" fmla="*/ 2 w 27"/>
                <a:gd name="T5" fmla="*/ 51 h 61"/>
                <a:gd name="T6" fmla="*/ 4 w 27"/>
                <a:gd name="T7" fmla="*/ 45 h 61"/>
                <a:gd name="T8" fmla="*/ 5 w 27"/>
                <a:gd name="T9" fmla="*/ 39 h 61"/>
                <a:gd name="T10" fmla="*/ 7 w 27"/>
                <a:gd name="T11" fmla="*/ 34 h 61"/>
                <a:gd name="T12" fmla="*/ 9 w 27"/>
                <a:gd name="T13" fmla="*/ 29 h 61"/>
                <a:gd name="T14" fmla="*/ 11 w 27"/>
                <a:gd name="T15" fmla="*/ 25 h 61"/>
                <a:gd name="T16" fmla="*/ 12 w 27"/>
                <a:gd name="T17" fmla="*/ 21 h 61"/>
                <a:gd name="T18" fmla="*/ 14 w 27"/>
                <a:gd name="T19" fmla="*/ 17 h 61"/>
                <a:gd name="T20" fmla="*/ 15 w 27"/>
                <a:gd name="T21" fmla="*/ 14 h 61"/>
                <a:gd name="T22" fmla="*/ 17 w 27"/>
                <a:gd name="T23" fmla="*/ 11 h 61"/>
                <a:gd name="T24" fmla="*/ 19 w 27"/>
                <a:gd name="T25" fmla="*/ 10 h 61"/>
                <a:gd name="T26" fmla="*/ 20 w 27"/>
                <a:gd name="T27" fmla="*/ 8 h 61"/>
                <a:gd name="T28" fmla="*/ 22 w 27"/>
                <a:gd name="T29" fmla="*/ 5 h 61"/>
                <a:gd name="T30" fmla="*/ 22 w 27"/>
                <a:gd name="T31" fmla="*/ 4 h 61"/>
                <a:gd name="T32" fmla="*/ 23 w 27"/>
                <a:gd name="T33" fmla="*/ 2 h 61"/>
                <a:gd name="T34" fmla="*/ 25 w 27"/>
                <a:gd name="T35" fmla="*/ 0 h 61"/>
                <a:gd name="T36" fmla="*/ 26 w 27"/>
                <a:gd name="T37" fmla="*/ 1 h 61"/>
                <a:gd name="T38" fmla="*/ 25 w 27"/>
                <a:gd name="T39" fmla="*/ 3 h 61"/>
                <a:gd name="T40" fmla="*/ 24 w 27"/>
                <a:gd name="T41" fmla="*/ 5 h 61"/>
                <a:gd name="T42" fmla="*/ 22 w 27"/>
                <a:gd name="T43" fmla="*/ 6 h 61"/>
                <a:gd name="T44" fmla="*/ 22 w 27"/>
                <a:gd name="T45" fmla="*/ 9 h 61"/>
                <a:gd name="T46" fmla="*/ 20 w 27"/>
                <a:gd name="T47" fmla="*/ 10 h 61"/>
                <a:gd name="T48" fmla="*/ 18 w 27"/>
                <a:gd name="T49" fmla="*/ 12 h 61"/>
                <a:gd name="T50" fmla="*/ 17 w 27"/>
                <a:gd name="T51" fmla="*/ 15 h 61"/>
                <a:gd name="T52" fmla="*/ 15 w 27"/>
                <a:gd name="T53" fmla="*/ 18 h 61"/>
                <a:gd name="T54" fmla="*/ 13 w 27"/>
                <a:gd name="T55" fmla="*/ 22 h 61"/>
                <a:gd name="T56" fmla="*/ 13 w 27"/>
                <a:gd name="T57" fmla="*/ 26 h 61"/>
                <a:gd name="T58" fmla="*/ 11 w 27"/>
                <a:gd name="T59" fmla="*/ 30 h 61"/>
                <a:gd name="T60" fmla="*/ 9 w 27"/>
                <a:gd name="T61" fmla="*/ 34 h 61"/>
                <a:gd name="T62" fmla="*/ 7 w 27"/>
                <a:gd name="T63" fmla="*/ 40 h 61"/>
                <a:gd name="T64" fmla="*/ 5 w 27"/>
                <a:gd name="T65" fmla="*/ 46 h 61"/>
                <a:gd name="T66" fmla="*/ 4 w 27"/>
                <a:gd name="T67" fmla="*/ 52 h 61"/>
                <a:gd name="T68" fmla="*/ 2 w 27"/>
                <a:gd name="T69" fmla="*/ 59 h 61"/>
                <a:gd name="T70" fmla="*/ 2 w 27"/>
                <a:gd name="T71" fmla="*/ 60 h 61"/>
                <a:gd name="T72" fmla="*/ 2 w 27"/>
                <a:gd name="T73" fmla="*/ 59 h 61"/>
                <a:gd name="T74" fmla="*/ 1 w 27"/>
                <a:gd name="T75" fmla="*/ 60 h 61"/>
                <a:gd name="T76" fmla="*/ 0 w 27"/>
                <a:gd name="T77" fmla="*/ 60 h 61"/>
                <a:gd name="T78" fmla="*/ 0 w 27"/>
                <a:gd name="T79" fmla="*/ 59 h 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
                <a:gd name="T121" fmla="*/ 0 h 61"/>
                <a:gd name="T122" fmla="*/ 27 w 27"/>
                <a:gd name="T123" fmla="*/ 61 h 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 h="61">
                  <a:moveTo>
                    <a:pt x="0" y="59"/>
                  </a:moveTo>
                  <a:lnTo>
                    <a:pt x="0" y="59"/>
                  </a:lnTo>
                  <a:lnTo>
                    <a:pt x="2" y="51"/>
                  </a:lnTo>
                  <a:lnTo>
                    <a:pt x="4" y="45"/>
                  </a:lnTo>
                  <a:lnTo>
                    <a:pt x="5" y="39"/>
                  </a:lnTo>
                  <a:lnTo>
                    <a:pt x="7" y="34"/>
                  </a:lnTo>
                  <a:lnTo>
                    <a:pt x="9" y="29"/>
                  </a:lnTo>
                  <a:lnTo>
                    <a:pt x="11" y="25"/>
                  </a:lnTo>
                  <a:lnTo>
                    <a:pt x="12" y="21"/>
                  </a:lnTo>
                  <a:lnTo>
                    <a:pt x="14" y="17"/>
                  </a:lnTo>
                  <a:lnTo>
                    <a:pt x="15" y="14"/>
                  </a:lnTo>
                  <a:lnTo>
                    <a:pt x="17" y="11"/>
                  </a:lnTo>
                  <a:lnTo>
                    <a:pt x="19" y="10"/>
                  </a:lnTo>
                  <a:lnTo>
                    <a:pt x="20" y="8"/>
                  </a:lnTo>
                  <a:lnTo>
                    <a:pt x="22" y="5"/>
                  </a:lnTo>
                  <a:lnTo>
                    <a:pt x="22" y="4"/>
                  </a:lnTo>
                  <a:lnTo>
                    <a:pt x="23" y="2"/>
                  </a:lnTo>
                  <a:lnTo>
                    <a:pt x="25" y="0"/>
                  </a:lnTo>
                  <a:lnTo>
                    <a:pt x="26" y="1"/>
                  </a:lnTo>
                  <a:lnTo>
                    <a:pt x="25" y="3"/>
                  </a:lnTo>
                  <a:lnTo>
                    <a:pt x="24" y="5"/>
                  </a:lnTo>
                  <a:lnTo>
                    <a:pt x="22" y="6"/>
                  </a:lnTo>
                  <a:lnTo>
                    <a:pt x="22" y="9"/>
                  </a:lnTo>
                  <a:lnTo>
                    <a:pt x="20" y="10"/>
                  </a:lnTo>
                  <a:lnTo>
                    <a:pt x="18" y="12"/>
                  </a:lnTo>
                  <a:lnTo>
                    <a:pt x="17" y="15"/>
                  </a:lnTo>
                  <a:lnTo>
                    <a:pt x="15" y="18"/>
                  </a:lnTo>
                  <a:lnTo>
                    <a:pt x="13" y="22"/>
                  </a:lnTo>
                  <a:lnTo>
                    <a:pt x="13" y="26"/>
                  </a:lnTo>
                  <a:lnTo>
                    <a:pt x="11" y="30"/>
                  </a:lnTo>
                  <a:lnTo>
                    <a:pt x="9" y="34"/>
                  </a:lnTo>
                  <a:lnTo>
                    <a:pt x="7" y="40"/>
                  </a:lnTo>
                  <a:lnTo>
                    <a:pt x="5" y="46"/>
                  </a:lnTo>
                  <a:lnTo>
                    <a:pt x="4" y="52"/>
                  </a:lnTo>
                  <a:lnTo>
                    <a:pt x="2" y="59"/>
                  </a:lnTo>
                  <a:lnTo>
                    <a:pt x="2" y="60"/>
                  </a:lnTo>
                  <a:lnTo>
                    <a:pt x="2" y="59"/>
                  </a:lnTo>
                  <a:lnTo>
                    <a:pt x="1" y="60"/>
                  </a:lnTo>
                  <a:lnTo>
                    <a:pt x="0" y="60"/>
                  </a:lnTo>
                  <a:lnTo>
                    <a:pt x="0" y="59"/>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93" name="Freeform 177"/>
            <p:cNvSpPr>
              <a:spLocks/>
            </p:cNvSpPr>
            <p:nvPr/>
          </p:nvSpPr>
          <p:spPr bwMode="auto">
            <a:xfrm>
              <a:off x="5311" y="2062"/>
              <a:ext cx="71" cy="110"/>
            </a:xfrm>
            <a:custGeom>
              <a:avLst/>
              <a:gdLst>
                <a:gd name="T0" fmla="*/ 0 w 71"/>
                <a:gd name="T1" fmla="*/ 108 h 110"/>
                <a:gd name="T2" fmla="*/ 0 w 71"/>
                <a:gd name="T3" fmla="*/ 108 h 110"/>
                <a:gd name="T4" fmla="*/ 2 w 71"/>
                <a:gd name="T5" fmla="*/ 101 h 110"/>
                <a:gd name="T6" fmla="*/ 5 w 71"/>
                <a:gd name="T7" fmla="*/ 94 h 110"/>
                <a:gd name="T8" fmla="*/ 8 w 71"/>
                <a:gd name="T9" fmla="*/ 87 h 110"/>
                <a:gd name="T10" fmla="*/ 12 w 71"/>
                <a:gd name="T11" fmla="*/ 81 h 110"/>
                <a:gd name="T12" fmla="*/ 15 w 71"/>
                <a:gd name="T13" fmla="*/ 75 h 110"/>
                <a:gd name="T14" fmla="*/ 20 w 71"/>
                <a:gd name="T15" fmla="*/ 69 h 110"/>
                <a:gd name="T16" fmla="*/ 24 w 71"/>
                <a:gd name="T17" fmla="*/ 63 h 110"/>
                <a:gd name="T18" fmla="*/ 29 w 71"/>
                <a:gd name="T19" fmla="*/ 56 h 110"/>
                <a:gd name="T20" fmla="*/ 34 w 71"/>
                <a:gd name="T21" fmla="*/ 51 h 110"/>
                <a:gd name="T22" fmla="*/ 40 w 71"/>
                <a:gd name="T23" fmla="*/ 45 h 110"/>
                <a:gd name="T24" fmla="*/ 45 w 71"/>
                <a:gd name="T25" fmla="*/ 38 h 110"/>
                <a:gd name="T26" fmla="*/ 50 w 71"/>
                <a:gd name="T27" fmla="*/ 31 h 110"/>
                <a:gd name="T28" fmla="*/ 54 w 71"/>
                <a:gd name="T29" fmla="*/ 24 h 110"/>
                <a:gd name="T30" fmla="*/ 59 w 71"/>
                <a:gd name="T31" fmla="*/ 16 h 110"/>
                <a:gd name="T32" fmla="*/ 64 w 71"/>
                <a:gd name="T33" fmla="*/ 8 h 110"/>
                <a:gd name="T34" fmla="*/ 68 w 71"/>
                <a:gd name="T35" fmla="*/ 0 h 110"/>
                <a:gd name="T36" fmla="*/ 70 w 71"/>
                <a:gd name="T37" fmla="*/ 1 h 110"/>
                <a:gd name="T38" fmla="*/ 65 w 71"/>
                <a:gd name="T39" fmla="*/ 9 h 110"/>
                <a:gd name="T40" fmla="*/ 61 w 71"/>
                <a:gd name="T41" fmla="*/ 17 h 110"/>
                <a:gd name="T42" fmla="*/ 56 w 71"/>
                <a:gd name="T43" fmla="*/ 25 h 110"/>
                <a:gd name="T44" fmla="*/ 51 w 71"/>
                <a:gd name="T45" fmla="*/ 32 h 110"/>
                <a:gd name="T46" fmla="*/ 46 w 71"/>
                <a:gd name="T47" fmla="*/ 39 h 110"/>
                <a:gd name="T48" fmla="*/ 41 w 71"/>
                <a:gd name="T49" fmla="*/ 46 h 110"/>
                <a:gd name="T50" fmla="*/ 36 w 71"/>
                <a:gd name="T51" fmla="*/ 52 h 110"/>
                <a:gd name="T52" fmla="*/ 30 w 71"/>
                <a:gd name="T53" fmla="*/ 57 h 110"/>
                <a:gd name="T54" fmla="*/ 26 w 71"/>
                <a:gd name="T55" fmla="*/ 64 h 110"/>
                <a:gd name="T56" fmla="*/ 21 w 71"/>
                <a:gd name="T57" fmla="*/ 70 h 110"/>
                <a:gd name="T58" fmla="*/ 17 w 71"/>
                <a:gd name="T59" fmla="*/ 76 h 110"/>
                <a:gd name="T60" fmla="*/ 13 w 71"/>
                <a:gd name="T61" fmla="*/ 82 h 110"/>
                <a:gd name="T62" fmla="*/ 10 w 71"/>
                <a:gd name="T63" fmla="*/ 88 h 110"/>
                <a:gd name="T64" fmla="*/ 7 w 71"/>
                <a:gd name="T65" fmla="*/ 95 h 110"/>
                <a:gd name="T66" fmla="*/ 4 w 71"/>
                <a:gd name="T67" fmla="*/ 101 h 110"/>
                <a:gd name="T68" fmla="*/ 2 w 71"/>
                <a:gd name="T69" fmla="*/ 108 h 110"/>
                <a:gd name="T70" fmla="*/ 1 w 71"/>
                <a:gd name="T71" fmla="*/ 109 h 110"/>
                <a:gd name="T72" fmla="*/ 0 w 71"/>
                <a:gd name="T73" fmla="*/ 108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
                <a:gd name="T112" fmla="*/ 0 h 110"/>
                <a:gd name="T113" fmla="*/ 71 w 71"/>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 h="110">
                  <a:moveTo>
                    <a:pt x="0" y="108"/>
                  </a:moveTo>
                  <a:lnTo>
                    <a:pt x="0" y="108"/>
                  </a:lnTo>
                  <a:lnTo>
                    <a:pt x="2" y="101"/>
                  </a:lnTo>
                  <a:lnTo>
                    <a:pt x="5" y="94"/>
                  </a:lnTo>
                  <a:lnTo>
                    <a:pt x="8" y="87"/>
                  </a:lnTo>
                  <a:lnTo>
                    <a:pt x="12" y="81"/>
                  </a:lnTo>
                  <a:lnTo>
                    <a:pt x="15" y="75"/>
                  </a:lnTo>
                  <a:lnTo>
                    <a:pt x="20" y="69"/>
                  </a:lnTo>
                  <a:lnTo>
                    <a:pt x="24" y="63"/>
                  </a:lnTo>
                  <a:lnTo>
                    <a:pt x="29" y="56"/>
                  </a:lnTo>
                  <a:lnTo>
                    <a:pt x="34" y="51"/>
                  </a:lnTo>
                  <a:lnTo>
                    <a:pt x="40" y="45"/>
                  </a:lnTo>
                  <a:lnTo>
                    <a:pt x="45" y="38"/>
                  </a:lnTo>
                  <a:lnTo>
                    <a:pt x="50" y="31"/>
                  </a:lnTo>
                  <a:lnTo>
                    <a:pt x="54" y="24"/>
                  </a:lnTo>
                  <a:lnTo>
                    <a:pt x="59" y="16"/>
                  </a:lnTo>
                  <a:lnTo>
                    <a:pt x="64" y="8"/>
                  </a:lnTo>
                  <a:lnTo>
                    <a:pt x="68" y="0"/>
                  </a:lnTo>
                  <a:lnTo>
                    <a:pt x="70" y="1"/>
                  </a:lnTo>
                  <a:lnTo>
                    <a:pt x="65" y="9"/>
                  </a:lnTo>
                  <a:lnTo>
                    <a:pt x="61" y="17"/>
                  </a:lnTo>
                  <a:lnTo>
                    <a:pt x="56" y="25"/>
                  </a:lnTo>
                  <a:lnTo>
                    <a:pt x="51" y="32"/>
                  </a:lnTo>
                  <a:lnTo>
                    <a:pt x="46" y="39"/>
                  </a:lnTo>
                  <a:lnTo>
                    <a:pt x="41" y="46"/>
                  </a:lnTo>
                  <a:lnTo>
                    <a:pt x="36" y="52"/>
                  </a:lnTo>
                  <a:lnTo>
                    <a:pt x="30" y="57"/>
                  </a:lnTo>
                  <a:lnTo>
                    <a:pt x="26" y="64"/>
                  </a:lnTo>
                  <a:lnTo>
                    <a:pt x="21" y="70"/>
                  </a:lnTo>
                  <a:lnTo>
                    <a:pt x="17" y="76"/>
                  </a:lnTo>
                  <a:lnTo>
                    <a:pt x="13" y="82"/>
                  </a:lnTo>
                  <a:lnTo>
                    <a:pt x="10" y="88"/>
                  </a:lnTo>
                  <a:lnTo>
                    <a:pt x="7" y="95"/>
                  </a:lnTo>
                  <a:lnTo>
                    <a:pt x="4" y="101"/>
                  </a:lnTo>
                  <a:lnTo>
                    <a:pt x="2" y="108"/>
                  </a:lnTo>
                  <a:lnTo>
                    <a:pt x="1" y="109"/>
                  </a:lnTo>
                  <a:lnTo>
                    <a:pt x="0" y="108"/>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94" name="Freeform 178"/>
            <p:cNvSpPr>
              <a:spLocks/>
            </p:cNvSpPr>
            <p:nvPr/>
          </p:nvSpPr>
          <p:spPr bwMode="auto">
            <a:xfrm>
              <a:off x="5307" y="2177"/>
              <a:ext cx="2" cy="64"/>
            </a:xfrm>
            <a:custGeom>
              <a:avLst/>
              <a:gdLst>
                <a:gd name="T0" fmla="*/ 0 w 2"/>
                <a:gd name="T1" fmla="*/ 62 h 64"/>
                <a:gd name="T2" fmla="*/ 0 w 2"/>
                <a:gd name="T3" fmla="*/ 62 h 64"/>
                <a:gd name="T4" fmla="*/ 0 w 2"/>
                <a:gd name="T5" fmla="*/ 58 h 64"/>
                <a:gd name="T6" fmla="*/ 0 w 2"/>
                <a:gd name="T7" fmla="*/ 54 h 64"/>
                <a:gd name="T8" fmla="*/ 0 w 2"/>
                <a:gd name="T9" fmla="*/ 50 h 64"/>
                <a:gd name="T10" fmla="*/ 0 w 2"/>
                <a:gd name="T11" fmla="*/ 46 h 64"/>
                <a:gd name="T12" fmla="*/ 0 w 2"/>
                <a:gd name="T13" fmla="*/ 42 h 64"/>
                <a:gd name="T14" fmla="*/ 0 w 2"/>
                <a:gd name="T15" fmla="*/ 39 h 64"/>
                <a:gd name="T16" fmla="*/ 0 w 2"/>
                <a:gd name="T17" fmla="*/ 35 h 64"/>
                <a:gd name="T18" fmla="*/ 0 w 2"/>
                <a:gd name="T19" fmla="*/ 31 h 64"/>
                <a:gd name="T20" fmla="*/ 0 w 2"/>
                <a:gd name="T21" fmla="*/ 26 h 64"/>
                <a:gd name="T22" fmla="*/ 0 w 2"/>
                <a:gd name="T23" fmla="*/ 24 h 64"/>
                <a:gd name="T24" fmla="*/ 1 w 2"/>
                <a:gd name="T25" fmla="*/ 20 h 64"/>
                <a:gd name="T26" fmla="*/ 1 w 2"/>
                <a:gd name="T27" fmla="*/ 16 h 64"/>
                <a:gd name="T28" fmla="*/ 1 w 2"/>
                <a:gd name="T29" fmla="*/ 11 h 64"/>
                <a:gd name="T30" fmla="*/ 1 w 2"/>
                <a:gd name="T31" fmla="*/ 8 h 64"/>
                <a:gd name="T32" fmla="*/ 1 w 2"/>
                <a:gd name="T33" fmla="*/ 4 h 64"/>
                <a:gd name="T34" fmla="*/ 1 w 2"/>
                <a:gd name="T35" fmla="*/ 0 h 64"/>
                <a:gd name="T36" fmla="*/ 1 w 2"/>
                <a:gd name="T37" fmla="*/ 0 h 64"/>
                <a:gd name="T38" fmla="*/ 1 w 2"/>
                <a:gd name="T39" fmla="*/ 4 h 64"/>
                <a:gd name="T40" fmla="*/ 1 w 2"/>
                <a:gd name="T41" fmla="*/ 8 h 64"/>
                <a:gd name="T42" fmla="*/ 1 w 2"/>
                <a:gd name="T43" fmla="*/ 11 h 64"/>
                <a:gd name="T44" fmla="*/ 1 w 2"/>
                <a:gd name="T45" fmla="*/ 16 h 64"/>
                <a:gd name="T46" fmla="*/ 1 w 2"/>
                <a:gd name="T47" fmla="*/ 20 h 64"/>
                <a:gd name="T48" fmla="*/ 1 w 2"/>
                <a:gd name="T49" fmla="*/ 24 h 64"/>
                <a:gd name="T50" fmla="*/ 1 w 2"/>
                <a:gd name="T51" fmla="*/ 27 h 64"/>
                <a:gd name="T52" fmla="*/ 1 w 2"/>
                <a:gd name="T53" fmla="*/ 31 h 64"/>
                <a:gd name="T54" fmla="*/ 0 w 2"/>
                <a:gd name="T55" fmla="*/ 35 h 64"/>
                <a:gd name="T56" fmla="*/ 0 w 2"/>
                <a:gd name="T57" fmla="*/ 39 h 64"/>
                <a:gd name="T58" fmla="*/ 0 w 2"/>
                <a:gd name="T59" fmla="*/ 42 h 64"/>
                <a:gd name="T60" fmla="*/ 0 w 2"/>
                <a:gd name="T61" fmla="*/ 46 h 64"/>
                <a:gd name="T62" fmla="*/ 0 w 2"/>
                <a:gd name="T63" fmla="*/ 50 h 64"/>
                <a:gd name="T64" fmla="*/ 0 w 2"/>
                <a:gd name="T65" fmla="*/ 54 h 64"/>
                <a:gd name="T66" fmla="*/ 1 w 2"/>
                <a:gd name="T67" fmla="*/ 57 h 64"/>
                <a:gd name="T68" fmla="*/ 1 w 2"/>
                <a:gd name="T69" fmla="*/ 62 h 64"/>
                <a:gd name="T70" fmla="*/ 1 w 2"/>
                <a:gd name="T71" fmla="*/ 63 h 64"/>
                <a:gd name="T72" fmla="*/ 0 w 2"/>
                <a:gd name="T73" fmla="*/ 62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
                <a:gd name="T112" fmla="*/ 0 h 64"/>
                <a:gd name="T113" fmla="*/ 2 w 2"/>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 h="64">
                  <a:moveTo>
                    <a:pt x="0" y="62"/>
                  </a:moveTo>
                  <a:lnTo>
                    <a:pt x="0" y="62"/>
                  </a:lnTo>
                  <a:lnTo>
                    <a:pt x="0" y="58"/>
                  </a:lnTo>
                  <a:lnTo>
                    <a:pt x="0" y="54"/>
                  </a:lnTo>
                  <a:lnTo>
                    <a:pt x="0" y="50"/>
                  </a:lnTo>
                  <a:lnTo>
                    <a:pt x="0" y="46"/>
                  </a:lnTo>
                  <a:lnTo>
                    <a:pt x="0" y="42"/>
                  </a:lnTo>
                  <a:lnTo>
                    <a:pt x="0" y="39"/>
                  </a:lnTo>
                  <a:lnTo>
                    <a:pt x="0" y="35"/>
                  </a:lnTo>
                  <a:lnTo>
                    <a:pt x="0" y="31"/>
                  </a:lnTo>
                  <a:lnTo>
                    <a:pt x="0" y="26"/>
                  </a:lnTo>
                  <a:lnTo>
                    <a:pt x="0" y="24"/>
                  </a:lnTo>
                  <a:lnTo>
                    <a:pt x="1" y="20"/>
                  </a:lnTo>
                  <a:lnTo>
                    <a:pt x="1" y="16"/>
                  </a:lnTo>
                  <a:lnTo>
                    <a:pt x="1" y="11"/>
                  </a:lnTo>
                  <a:lnTo>
                    <a:pt x="1" y="8"/>
                  </a:lnTo>
                  <a:lnTo>
                    <a:pt x="1" y="4"/>
                  </a:lnTo>
                  <a:lnTo>
                    <a:pt x="1" y="0"/>
                  </a:lnTo>
                  <a:lnTo>
                    <a:pt x="1" y="4"/>
                  </a:lnTo>
                  <a:lnTo>
                    <a:pt x="1" y="8"/>
                  </a:lnTo>
                  <a:lnTo>
                    <a:pt x="1" y="11"/>
                  </a:lnTo>
                  <a:lnTo>
                    <a:pt x="1" y="16"/>
                  </a:lnTo>
                  <a:lnTo>
                    <a:pt x="1" y="20"/>
                  </a:lnTo>
                  <a:lnTo>
                    <a:pt x="1" y="24"/>
                  </a:lnTo>
                  <a:lnTo>
                    <a:pt x="1" y="27"/>
                  </a:lnTo>
                  <a:lnTo>
                    <a:pt x="1" y="31"/>
                  </a:lnTo>
                  <a:lnTo>
                    <a:pt x="0" y="35"/>
                  </a:lnTo>
                  <a:lnTo>
                    <a:pt x="0" y="39"/>
                  </a:lnTo>
                  <a:lnTo>
                    <a:pt x="0" y="42"/>
                  </a:lnTo>
                  <a:lnTo>
                    <a:pt x="0" y="46"/>
                  </a:lnTo>
                  <a:lnTo>
                    <a:pt x="0" y="50"/>
                  </a:lnTo>
                  <a:lnTo>
                    <a:pt x="0" y="54"/>
                  </a:lnTo>
                  <a:lnTo>
                    <a:pt x="1" y="57"/>
                  </a:lnTo>
                  <a:lnTo>
                    <a:pt x="1" y="62"/>
                  </a:lnTo>
                  <a:lnTo>
                    <a:pt x="1" y="63"/>
                  </a:lnTo>
                  <a:lnTo>
                    <a:pt x="0" y="6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95" name="Freeform 179"/>
            <p:cNvSpPr>
              <a:spLocks/>
            </p:cNvSpPr>
            <p:nvPr/>
          </p:nvSpPr>
          <p:spPr bwMode="auto">
            <a:xfrm>
              <a:off x="5310" y="2246"/>
              <a:ext cx="43" cy="207"/>
            </a:xfrm>
            <a:custGeom>
              <a:avLst/>
              <a:gdLst>
                <a:gd name="T0" fmla="*/ 40 w 43"/>
                <a:gd name="T1" fmla="*/ 205 h 207"/>
                <a:gd name="T2" fmla="*/ 39 w 43"/>
                <a:gd name="T3" fmla="*/ 199 h 207"/>
                <a:gd name="T4" fmla="*/ 39 w 43"/>
                <a:gd name="T5" fmla="*/ 191 h 207"/>
                <a:gd name="T6" fmla="*/ 38 w 43"/>
                <a:gd name="T7" fmla="*/ 182 h 207"/>
                <a:gd name="T8" fmla="*/ 37 w 43"/>
                <a:gd name="T9" fmla="*/ 171 h 207"/>
                <a:gd name="T10" fmla="*/ 36 w 43"/>
                <a:gd name="T11" fmla="*/ 160 h 207"/>
                <a:gd name="T12" fmla="*/ 34 w 43"/>
                <a:gd name="T13" fmla="*/ 148 h 207"/>
                <a:gd name="T14" fmla="*/ 33 w 43"/>
                <a:gd name="T15" fmla="*/ 135 h 207"/>
                <a:gd name="T16" fmla="*/ 32 w 43"/>
                <a:gd name="T17" fmla="*/ 122 h 207"/>
                <a:gd name="T18" fmla="*/ 30 w 43"/>
                <a:gd name="T19" fmla="*/ 108 h 207"/>
                <a:gd name="T20" fmla="*/ 27 w 43"/>
                <a:gd name="T21" fmla="*/ 92 h 207"/>
                <a:gd name="T22" fmla="*/ 24 w 43"/>
                <a:gd name="T23" fmla="*/ 78 h 207"/>
                <a:gd name="T24" fmla="*/ 21 w 43"/>
                <a:gd name="T25" fmla="*/ 62 h 207"/>
                <a:gd name="T26" fmla="*/ 16 w 43"/>
                <a:gd name="T27" fmla="*/ 47 h 207"/>
                <a:gd name="T28" fmla="*/ 11 w 43"/>
                <a:gd name="T29" fmla="*/ 31 h 207"/>
                <a:gd name="T30" fmla="*/ 7 w 43"/>
                <a:gd name="T31" fmla="*/ 16 h 207"/>
                <a:gd name="T32" fmla="*/ 0 w 43"/>
                <a:gd name="T33" fmla="*/ 0 h 207"/>
                <a:gd name="T34" fmla="*/ 6 w 43"/>
                <a:gd name="T35" fmla="*/ 7 h 207"/>
                <a:gd name="T36" fmla="*/ 11 w 43"/>
                <a:gd name="T37" fmla="*/ 22 h 207"/>
                <a:gd name="T38" fmla="*/ 16 w 43"/>
                <a:gd name="T39" fmla="*/ 39 h 207"/>
                <a:gd name="T40" fmla="*/ 21 w 43"/>
                <a:gd name="T41" fmla="*/ 54 h 207"/>
                <a:gd name="T42" fmla="*/ 24 w 43"/>
                <a:gd name="T43" fmla="*/ 70 h 207"/>
                <a:gd name="T44" fmla="*/ 28 w 43"/>
                <a:gd name="T45" fmla="*/ 85 h 207"/>
                <a:gd name="T46" fmla="*/ 31 w 43"/>
                <a:gd name="T47" fmla="*/ 99 h 207"/>
                <a:gd name="T48" fmla="*/ 32 w 43"/>
                <a:gd name="T49" fmla="*/ 115 h 207"/>
                <a:gd name="T50" fmla="*/ 34 w 43"/>
                <a:gd name="T51" fmla="*/ 129 h 207"/>
                <a:gd name="T52" fmla="*/ 36 w 43"/>
                <a:gd name="T53" fmla="*/ 142 h 207"/>
                <a:gd name="T54" fmla="*/ 37 w 43"/>
                <a:gd name="T55" fmla="*/ 154 h 207"/>
                <a:gd name="T56" fmla="*/ 38 w 43"/>
                <a:gd name="T57" fmla="*/ 166 h 207"/>
                <a:gd name="T58" fmla="*/ 39 w 43"/>
                <a:gd name="T59" fmla="*/ 177 h 207"/>
                <a:gd name="T60" fmla="*/ 40 w 43"/>
                <a:gd name="T61" fmla="*/ 187 h 207"/>
                <a:gd name="T62" fmla="*/ 41 w 43"/>
                <a:gd name="T63" fmla="*/ 195 h 207"/>
                <a:gd name="T64" fmla="*/ 42 w 43"/>
                <a:gd name="T65" fmla="*/ 202 h 207"/>
                <a:gd name="T66" fmla="*/ 42 w 43"/>
                <a:gd name="T67" fmla="*/ 206 h 207"/>
                <a:gd name="T68" fmla="*/ 40 w 43"/>
                <a:gd name="T69" fmla="*/ 205 h 2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207"/>
                <a:gd name="T107" fmla="*/ 43 w 43"/>
                <a:gd name="T108" fmla="*/ 207 h 2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207">
                  <a:moveTo>
                    <a:pt x="40" y="205"/>
                  </a:moveTo>
                  <a:lnTo>
                    <a:pt x="40" y="205"/>
                  </a:lnTo>
                  <a:lnTo>
                    <a:pt x="40" y="202"/>
                  </a:lnTo>
                  <a:lnTo>
                    <a:pt x="39" y="199"/>
                  </a:lnTo>
                  <a:lnTo>
                    <a:pt x="39" y="195"/>
                  </a:lnTo>
                  <a:lnTo>
                    <a:pt x="39" y="191"/>
                  </a:lnTo>
                  <a:lnTo>
                    <a:pt x="38" y="187"/>
                  </a:lnTo>
                  <a:lnTo>
                    <a:pt x="38" y="182"/>
                  </a:lnTo>
                  <a:lnTo>
                    <a:pt x="37" y="177"/>
                  </a:lnTo>
                  <a:lnTo>
                    <a:pt x="37" y="171"/>
                  </a:lnTo>
                  <a:lnTo>
                    <a:pt x="36" y="166"/>
                  </a:lnTo>
                  <a:lnTo>
                    <a:pt x="36" y="160"/>
                  </a:lnTo>
                  <a:lnTo>
                    <a:pt x="35" y="154"/>
                  </a:lnTo>
                  <a:lnTo>
                    <a:pt x="34" y="148"/>
                  </a:lnTo>
                  <a:lnTo>
                    <a:pt x="34" y="142"/>
                  </a:lnTo>
                  <a:lnTo>
                    <a:pt x="33" y="135"/>
                  </a:lnTo>
                  <a:lnTo>
                    <a:pt x="32" y="129"/>
                  </a:lnTo>
                  <a:lnTo>
                    <a:pt x="32" y="122"/>
                  </a:lnTo>
                  <a:lnTo>
                    <a:pt x="31" y="115"/>
                  </a:lnTo>
                  <a:lnTo>
                    <a:pt x="30" y="108"/>
                  </a:lnTo>
                  <a:lnTo>
                    <a:pt x="29" y="100"/>
                  </a:lnTo>
                  <a:lnTo>
                    <a:pt x="27" y="92"/>
                  </a:lnTo>
                  <a:lnTo>
                    <a:pt x="26" y="85"/>
                  </a:lnTo>
                  <a:lnTo>
                    <a:pt x="24" y="78"/>
                  </a:lnTo>
                  <a:lnTo>
                    <a:pt x="23" y="70"/>
                  </a:lnTo>
                  <a:lnTo>
                    <a:pt x="21" y="62"/>
                  </a:lnTo>
                  <a:lnTo>
                    <a:pt x="18" y="55"/>
                  </a:lnTo>
                  <a:lnTo>
                    <a:pt x="16" y="47"/>
                  </a:lnTo>
                  <a:lnTo>
                    <a:pt x="14" y="39"/>
                  </a:lnTo>
                  <a:lnTo>
                    <a:pt x="11" y="31"/>
                  </a:lnTo>
                  <a:lnTo>
                    <a:pt x="10" y="23"/>
                  </a:lnTo>
                  <a:lnTo>
                    <a:pt x="7" y="16"/>
                  </a:lnTo>
                  <a:lnTo>
                    <a:pt x="3" y="8"/>
                  </a:lnTo>
                  <a:lnTo>
                    <a:pt x="0" y="0"/>
                  </a:lnTo>
                  <a:lnTo>
                    <a:pt x="2" y="0"/>
                  </a:lnTo>
                  <a:lnTo>
                    <a:pt x="6" y="7"/>
                  </a:lnTo>
                  <a:lnTo>
                    <a:pt x="9" y="15"/>
                  </a:lnTo>
                  <a:lnTo>
                    <a:pt x="11" y="22"/>
                  </a:lnTo>
                  <a:lnTo>
                    <a:pt x="13" y="30"/>
                  </a:lnTo>
                  <a:lnTo>
                    <a:pt x="16" y="39"/>
                  </a:lnTo>
                  <a:lnTo>
                    <a:pt x="18" y="46"/>
                  </a:lnTo>
                  <a:lnTo>
                    <a:pt x="21" y="54"/>
                  </a:lnTo>
                  <a:lnTo>
                    <a:pt x="23" y="62"/>
                  </a:lnTo>
                  <a:lnTo>
                    <a:pt x="24" y="70"/>
                  </a:lnTo>
                  <a:lnTo>
                    <a:pt x="26" y="77"/>
                  </a:lnTo>
                  <a:lnTo>
                    <a:pt x="28" y="85"/>
                  </a:lnTo>
                  <a:lnTo>
                    <a:pt x="29" y="92"/>
                  </a:lnTo>
                  <a:lnTo>
                    <a:pt x="31" y="99"/>
                  </a:lnTo>
                  <a:lnTo>
                    <a:pt x="32" y="108"/>
                  </a:lnTo>
                  <a:lnTo>
                    <a:pt x="32" y="115"/>
                  </a:lnTo>
                  <a:lnTo>
                    <a:pt x="33" y="122"/>
                  </a:lnTo>
                  <a:lnTo>
                    <a:pt x="34" y="129"/>
                  </a:lnTo>
                  <a:lnTo>
                    <a:pt x="35" y="135"/>
                  </a:lnTo>
                  <a:lnTo>
                    <a:pt x="36" y="142"/>
                  </a:lnTo>
                  <a:lnTo>
                    <a:pt x="36" y="148"/>
                  </a:lnTo>
                  <a:lnTo>
                    <a:pt x="37" y="154"/>
                  </a:lnTo>
                  <a:lnTo>
                    <a:pt x="38" y="160"/>
                  </a:lnTo>
                  <a:lnTo>
                    <a:pt x="38" y="166"/>
                  </a:lnTo>
                  <a:lnTo>
                    <a:pt x="39" y="171"/>
                  </a:lnTo>
                  <a:lnTo>
                    <a:pt x="39" y="177"/>
                  </a:lnTo>
                  <a:lnTo>
                    <a:pt x="40" y="182"/>
                  </a:lnTo>
                  <a:lnTo>
                    <a:pt x="40" y="187"/>
                  </a:lnTo>
                  <a:lnTo>
                    <a:pt x="40" y="191"/>
                  </a:lnTo>
                  <a:lnTo>
                    <a:pt x="41" y="195"/>
                  </a:lnTo>
                  <a:lnTo>
                    <a:pt x="41" y="198"/>
                  </a:lnTo>
                  <a:lnTo>
                    <a:pt x="42" y="202"/>
                  </a:lnTo>
                  <a:lnTo>
                    <a:pt x="42" y="205"/>
                  </a:lnTo>
                  <a:lnTo>
                    <a:pt x="42" y="206"/>
                  </a:lnTo>
                  <a:lnTo>
                    <a:pt x="41" y="206"/>
                  </a:lnTo>
                  <a:lnTo>
                    <a:pt x="40" y="20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96" name="Freeform 180"/>
            <p:cNvSpPr>
              <a:spLocks/>
            </p:cNvSpPr>
            <p:nvPr/>
          </p:nvSpPr>
          <p:spPr bwMode="auto">
            <a:xfrm>
              <a:off x="5343" y="2457"/>
              <a:ext cx="10" cy="5"/>
            </a:xfrm>
            <a:custGeom>
              <a:avLst/>
              <a:gdLst>
                <a:gd name="T0" fmla="*/ 0 w 10"/>
                <a:gd name="T1" fmla="*/ 4 h 5"/>
                <a:gd name="T2" fmla="*/ 1 w 10"/>
                <a:gd name="T3" fmla="*/ 3 h 5"/>
                <a:gd name="T4" fmla="*/ 2 w 10"/>
                <a:gd name="T5" fmla="*/ 3 h 5"/>
                <a:gd name="T6" fmla="*/ 4 w 10"/>
                <a:gd name="T7" fmla="*/ 3 h 5"/>
                <a:gd name="T8" fmla="*/ 5 w 10"/>
                <a:gd name="T9" fmla="*/ 3 h 5"/>
                <a:gd name="T10" fmla="*/ 6 w 10"/>
                <a:gd name="T11" fmla="*/ 3 h 5"/>
                <a:gd name="T12" fmla="*/ 7 w 10"/>
                <a:gd name="T13" fmla="*/ 2 h 5"/>
                <a:gd name="T14" fmla="*/ 7 w 10"/>
                <a:gd name="T15" fmla="*/ 2 h 5"/>
                <a:gd name="T16" fmla="*/ 8 w 10"/>
                <a:gd name="T17" fmla="*/ 1 h 5"/>
                <a:gd name="T18" fmla="*/ 8 w 10"/>
                <a:gd name="T19" fmla="*/ 0 h 5"/>
                <a:gd name="T20" fmla="*/ 9 w 10"/>
                <a:gd name="T21" fmla="*/ 0 h 5"/>
                <a:gd name="T22" fmla="*/ 9 w 10"/>
                <a:gd name="T23" fmla="*/ 1 h 5"/>
                <a:gd name="T24" fmla="*/ 8 w 10"/>
                <a:gd name="T25" fmla="*/ 2 h 5"/>
                <a:gd name="T26" fmla="*/ 8 w 10"/>
                <a:gd name="T27" fmla="*/ 3 h 5"/>
                <a:gd name="T28" fmla="*/ 6 w 10"/>
                <a:gd name="T29" fmla="*/ 4 h 5"/>
                <a:gd name="T30" fmla="*/ 5 w 10"/>
                <a:gd name="T31" fmla="*/ 4 h 5"/>
                <a:gd name="T32" fmla="*/ 4 w 10"/>
                <a:gd name="T33" fmla="*/ 4 h 5"/>
                <a:gd name="T34" fmla="*/ 2 w 10"/>
                <a:gd name="T35" fmla="*/ 4 h 5"/>
                <a:gd name="T36" fmla="*/ 1 w 10"/>
                <a:gd name="T37" fmla="*/ 4 h 5"/>
                <a:gd name="T38" fmla="*/ 1 w 10"/>
                <a:gd name="T39" fmla="*/ 3 h 5"/>
                <a:gd name="T40" fmla="*/ 1 w 10"/>
                <a:gd name="T41" fmla="*/ 4 h 5"/>
                <a:gd name="T42" fmla="*/ 0 w 10"/>
                <a:gd name="T43" fmla="*/ 4 h 5"/>
                <a:gd name="T44" fmla="*/ 0 w 10"/>
                <a:gd name="T45" fmla="*/ 3 h 5"/>
                <a:gd name="T46" fmla="*/ 1 w 10"/>
                <a:gd name="T47" fmla="*/ 3 h 5"/>
                <a:gd name="T48" fmla="*/ 0 w 10"/>
                <a:gd name="T49" fmla="*/ 4 h 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
                <a:gd name="T76" fmla="*/ 0 h 5"/>
                <a:gd name="T77" fmla="*/ 10 w 10"/>
                <a:gd name="T78" fmla="*/ 5 h 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 h="5">
                  <a:moveTo>
                    <a:pt x="0" y="4"/>
                  </a:moveTo>
                  <a:lnTo>
                    <a:pt x="1" y="3"/>
                  </a:lnTo>
                  <a:lnTo>
                    <a:pt x="2" y="3"/>
                  </a:lnTo>
                  <a:lnTo>
                    <a:pt x="4" y="3"/>
                  </a:lnTo>
                  <a:lnTo>
                    <a:pt x="5" y="3"/>
                  </a:lnTo>
                  <a:lnTo>
                    <a:pt x="6" y="3"/>
                  </a:lnTo>
                  <a:lnTo>
                    <a:pt x="7" y="2"/>
                  </a:lnTo>
                  <a:lnTo>
                    <a:pt x="8" y="1"/>
                  </a:lnTo>
                  <a:lnTo>
                    <a:pt x="8" y="0"/>
                  </a:lnTo>
                  <a:lnTo>
                    <a:pt x="9" y="0"/>
                  </a:lnTo>
                  <a:lnTo>
                    <a:pt x="9" y="1"/>
                  </a:lnTo>
                  <a:lnTo>
                    <a:pt x="8" y="2"/>
                  </a:lnTo>
                  <a:lnTo>
                    <a:pt x="8" y="3"/>
                  </a:lnTo>
                  <a:lnTo>
                    <a:pt x="6" y="4"/>
                  </a:lnTo>
                  <a:lnTo>
                    <a:pt x="5" y="4"/>
                  </a:lnTo>
                  <a:lnTo>
                    <a:pt x="4" y="4"/>
                  </a:lnTo>
                  <a:lnTo>
                    <a:pt x="2" y="4"/>
                  </a:lnTo>
                  <a:lnTo>
                    <a:pt x="1" y="4"/>
                  </a:lnTo>
                  <a:lnTo>
                    <a:pt x="1" y="3"/>
                  </a:lnTo>
                  <a:lnTo>
                    <a:pt x="1" y="4"/>
                  </a:lnTo>
                  <a:lnTo>
                    <a:pt x="0" y="4"/>
                  </a:lnTo>
                  <a:lnTo>
                    <a:pt x="0" y="3"/>
                  </a:lnTo>
                  <a:lnTo>
                    <a:pt x="1" y="3"/>
                  </a:lnTo>
                  <a:lnTo>
                    <a:pt x="0" y="4"/>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97" name="Freeform 181"/>
            <p:cNvSpPr>
              <a:spLocks/>
            </p:cNvSpPr>
            <p:nvPr/>
          </p:nvSpPr>
          <p:spPr bwMode="auto">
            <a:xfrm>
              <a:off x="5339" y="2466"/>
              <a:ext cx="15" cy="305"/>
            </a:xfrm>
            <a:custGeom>
              <a:avLst/>
              <a:gdLst>
                <a:gd name="T0" fmla="*/ 1 w 15"/>
                <a:gd name="T1" fmla="*/ 295 h 305"/>
                <a:gd name="T2" fmla="*/ 3 w 15"/>
                <a:gd name="T3" fmla="*/ 277 h 305"/>
                <a:gd name="T4" fmla="*/ 5 w 15"/>
                <a:gd name="T5" fmla="*/ 259 h 305"/>
                <a:gd name="T6" fmla="*/ 7 w 15"/>
                <a:gd name="T7" fmla="*/ 241 h 305"/>
                <a:gd name="T8" fmla="*/ 8 w 15"/>
                <a:gd name="T9" fmla="*/ 221 h 305"/>
                <a:gd name="T10" fmla="*/ 10 w 15"/>
                <a:gd name="T11" fmla="*/ 202 h 305"/>
                <a:gd name="T12" fmla="*/ 11 w 15"/>
                <a:gd name="T13" fmla="*/ 181 h 305"/>
                <a:gd name="T14" fmla="*/ 12 w 15"/>
                <a:gd name="T15" fmla="*/ 162 h 305"/>
                <a:gd name="T16" fmla="*/ 13 w 15"/>
                <a:gd name="T17" fmla="*/ 142 h 305"/>
                <a:gd name="T18" fmla="*/ 13 w 15"/>
                <a:gd name="T19" fmla="*/ 122 h 305"/>
                <a:gd name="T20" fmla="*/ 13 w 15"/>
                <a:gd name="T21" fmla="*/ 102 h 305"/>
                <a:gd name="T22" fmla="*/ 12 w 15"/>
                <a:gd name="T23" fmla="*/ 82 h 305"/>
                <a:gd name="T24" fmla="*/ 11 w 15"/>
                <a:gd name="T25" fmla="*/ 63 h 305"/>
                <a:gd name="T26" fmla="*/ 10 w 15"/>
                <a:gd name="T27" fmla="*/ 45 h 305"/>
                <a:gd name="T28" fmla="*/ 7 w 15"/>
                <a:gd name="T29" fmla="*/ 27 h 305"/>
                <a:gd name="T30" fmla="*/ 4 w 15"/>
                <a:gd name="T31" fmla="*/ 9 h 305"/>
                <a:gd name="T32" fmla="*/ 4 w 15"/>
                <a:gd name="T33" fmla="*/ 0 h 305"/>
                <a:gd name="T34" fmla="*/ 7 w 15"/>
                <a:gd name="T35" fmla="*/ 17 h 305"/>
                <a:gd name="T36" fmla="*/ 10 w 15"/>
                <a:gd name="T37" fmla="*/ 35 h 305"/>
                <a:gd name="T38" fmla="*/ 11 w 15"/>
                <a:gd name="T39" fmla="*/ 53 h 305"/>
                <a:gd name="T40" fmla="*/ 13 w 15"/>
                <a:gd name="T41" fmla="*/ 73 h 305"/>
                <a:gd name="T42" fmla="*/ 13 w 15"/>
                <a:gd name="T43" fmla="*/ 92 h 305"/>
                <a:gd name="T44" fmla="*/ 14 w 15"/>
                <a:gd name="T45" fmla="*/ 112 h 305"/>
                <a:gd name="T46" fmla="*/ 14 w 15"/>
                <a:gd name="T47" fmla="*/ 132 h 305"/>
                <a:gd name="T48" fmla="*/ 13 w 15"/>
                <a:gd name="T49" fmla="*/ 151 h 305"/>
                <a:gd name="T50" fmla="*/ 13 w 15"/>
                <a:gd name="T51" fmla="*/ 172 h 305"/>
                <a:gd name="T52" fmla="*/ 12 w 15"/>
                <a:gd name="T53" fmla="*/ 191 h 305"/>
                <a:gd name="T54" fmla="*/ 10 w 15"/>
                <a:gd name="T55" fmla="*/ 211 h 305"/>
                <a:gd name="T56" fmla="*/ 9 w 15"/>
                <a:gd name="T57" fmla="*/ 230 h 305"/>
                <a:gd name="T58" fmla="*/ 7 w 15"/>
                <a:gd name="T59" fmla="*/ 250 h 305"/>
                <a:gd name="T60" fmla="*/ 5 w 15"/>
                <a:gd name="T61" fmla="*/ 268 h 305"/>
                <a:gd name="T62" fmla="*/ 4 w 15"/>
                <a:gd name="T63" fmla="*/ 287 h 305"/>
                <a:gd name="T64" fmla="*/ 1 w 15"/>
                <a:gd name="T65" fmla="*/ 304 h 3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
                <a:gd name="T100" fmla="*/ 0 h 305"/>
                <a:gd name="T101" fmla="*/ 15 w 15"/>
                <a:gd name="T102" fmla="*/ 305 h 3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 h="305">
                  <a:moveTo>
                    <a:pt x="0" y="303"/>
                  </a:moveTo>
                  <a:lnTo>
                    <a:pt x="1" y="295"/>
                  </a:lnTo>
                  <a:lnTo>
                    <a:pt x="2" y="286"/>
                  </a:lnTo>
                  <a:lnTo>
                    <a:pt x="3" y="277"/>
                  </a:lnTo>
                  <a:lnTo>
                    <a:pt x="4" y="268"/>
                  </a:lnTo>
                  <a:lnTo>
                    <a:pt x="5" y="259"/>
                  </a:lnTo>
                  <a:lnTo>
                    <a:pt x="6" y="250"/>
                  </a:lnTo>
                  <a:lnTo>
                    <a:pt x="7" y="241"/>
                  </a:lnTo>
                  <a:lnTo>
                    <a:pt x="7" y="230"/>
                  </a:lnTo>
                  <a:lnTo>
                    <a:pt x="8" y="221"/>
                  </a:lnTo>
                  <a:lnTo>
                    <a:pt x="9" y="211"/>
                  </a:lnTo>
                  <a:lnTo>
                    <a:pt x="10" y="202"/>
                  </a:lnTo>
                  <a:lnTo>
                    <a:pt x="10" y="191"/>
                  </a:lnTo>
                  <a:lnTo>
                    <a:pt x="11" y="181"/>
                  </a:lnTo>
                  <a:lnTo>
                    <a:pt x="11" y="172"/>
                  </a:lnTo>
                  <a:lnTo>
                    <a:pt x="12" y="162"/>
                  </a:lnTo>
                  <a:lnTo>
                    <a:pt x="12" y="151"/>
                  </a:lnTo>
                  <a:lnTo>
                    <a:pt x="13" y="142"/>
                  </a:lnTo>
                  <a:lnTo>
                    <a:pt x="13" y="132"/>
                  </a:lnTo>
                  <a:lnTo>
                    <a:pt x="13" y="122"/>
                  </a:lnTo>
                  <a:lnTo>
                    <a:pt x="13" y="112"/>
                  </a:lnTo>
                  <a:lnTo>
                    <a:pt x="13" y="102"/>
                  </a:lnTo>
                  <a:lnTo>
                    <a:pt x="12" y="92"/>
                  </a:lnTo>
                  <a:lnTo>
                    <a:pt x="12" y="82"/>
                  </a:lnTo>
                  <a:lnTo>
                    <a:pt x="11" y="73"/>
                  </a:lnTo>
                  <a:lnTo>
                    <a:pt x="11" y="63"/>
                  </a:lnTo>
                  <a:lnTo>
                    <a:pt x="10" y="53"/>
                  </a:lnTo>
                  <a:lnTo>
                    <a:pt x="10" y="45"/>
                  </a:lnTo>
                  <a:lnTo>
                    <a:pt x="8" y="36"/>
                  </a:lnTo>
                  <a:lnTo>
                    <a:pt x="7" y="27"/>
                  </a:lnTo>
                  <a:lnTo>
                    <a:pt x="6" y="17"/>
                  </a:lnTo>
                  <a:lnTo>
                    <a:pt x="4" y="9"/>
                  </a:lnTo>
                  <a:lnTo>
                    <a:pt x="3" y="1"/>
                  </a:lnTo>
                  <a:lnTo>
                    <a:pt x="4" y="0"/>
                  </a:lnTo>
                  <a:lnTo>
                    <a:pt x="6" y="8"/>
                  </a:lnTo>
                  <a:lnTo>
                    <a:pt x="7" y="17"/>
                  </a:lnTo>
                  <a:lnTo>
                    <a:pt x="9" y="26"/>
                  </a:lnTo>
                  <a:lnTo>
                    <a:pt x="10" y="35"/>
                  </a:lnTo>
                  <a:lnTo>
                    <a:pt x="11" y="44"/>
                  </a:lnTo>
                  <a:lnTo>
                    <a:pt x="11" y="53"/>
                  </a:lnTo>
                  <a:lnTo>
                    <a:pt x="12" y="63"/>
                  </a:lnTo>
                  <a:lnTo>
                    <a:pt x="13" y="73"/>
                  </a:lnTo>
                  <a:lnTo>
                    <a:pt x="13" y="82"/>
                  </a:lnTo>
                  <a:lnTo>
                    <a:pt x="13" y="92"/>
                  </a:lnTo>
                  <a:lnTo>
                    <a:pt x="14" y="102"/>
                  </a:lnTo>
                  <a:lnTo>
                    <a:pt x="14" y="112"/>
                  </a:lnTo>
                  <a:lnTo>
                    <a:pt x="14" y="122"/>
                  </a:lnTo>
                  <a:lnTo>
                    <a:pt x="14" y="132"/>
                  </a:lnTo>
                  <a:lnTo>
                    <a:pt x="14" y="142"/>
                  </a:lnTo>
                  <a:lnTo>
                    <a:pt x="13" y="151"/>
                  </a:lnTo>
                  <a:lnTo>
                    <a:pt x="13" y="162"/>
                  </a:lnTo>
                  <a:lnTo>
                    <a:pt x="13" y="172"/>
                  </a:lnTo>
                  <a:lnTo>
                    <a:pt x="12" y="181"/>
                  </a:lnTo>
                  <a:lnTo>
                    <a:pt x="12" y="191"/>
                  </a:lnTo>
                  <a:lnTo>
                    <a:pt x="11" y="202"/>
                  </a:lnTo>
                  <a:lnTo>
                    <a:pt x="10" y="211"/>
                  </a:lnTo>
                  <a:lnTo>
                    <a:pt x="10" y="221"/>
                  </a:lnTo>
                  <a:lnTo>
                    <a:pt x="9" y="230"/>
                  </a:lnTo>
                  <a:lnTo>
                    <a:pt x="8" y="241"/>
                  </a:lnTo>
                  <a:lnTo>
                    <a:pt x="7" y="250"/>
                  </a:lnTo>
                  <a:lnTo>
                    <a:pt x="7" y="259"/>
                  </a:lnTo>
                  <a:lnTo>
                    <a:pt x="5" y="268"/>
                  </a:lnTo>
                  <a:lnTo>
                    <a:pt x="4" y="277"/>
                  </a:lnTo>
                  <a:lnTo>
                    <a:pt x="4" y="287"/>
                  </a:lnTo>
                  <a:lnTo>
                    <a:pt x="3" y="296"/>
                  </a:lnTo>
                  <a:lnTo>
                    <a:pt x="1" y="304"/>
                  </a:lnTo>
                  <a:lnTo>
                    <a:pt x="0" y="303"/>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98" name="Freeform 182"/>
            <p:cNvSpPr>
              <a:spLocks/>
            </p:cNvSpPr>
            <p:nvPr/>
          </p:nvSpPr>
          <p:spPr bwMode="auto">
            <a:xfrm>
              <a:off x="5330" y="2776"/>
              <a:ext cx="5" cy="299"/>
            </a:xfrm>
            <a:custGeom>
              <a:avLst/>
              <a:gdLst>
                <a:gd name="T0" fmla="*/ 0 w 5"/>
                <a:gd name="T1" fmla="*/ 289 h 299"/>
                <a:gd name="T2" fmla="*/ 1 w 5"/>
                <a:gd name="T3" fmla="*/ 272 h 299"/>
                <a:gd name="T4" fmla="*/ 2 w 5"/>
                <a:gd name="T5" fmla="*/ 254 h 299"/>
                <a:gd name="T6" fmla="*/ 2 w 5"/>
                <a:gd name="T7" fmla="*/ 237 h 299"/>
                <a:gd name="T8" fmla="*/ 2 w 5"/>
                <a:gd name="T9" fmla="*/ 217 h 299"/>
                <a:gd name="T10" fmla="*/ 2 w 5"/>
                <a:gd name="T11" fmla="*/ 198 h 299"/>
                <a:gd name="T12" fmla="*/ 2 w 5"/>
                <a:gd name="T13" fmla="*/ 178 h 299"/>
                <a:gd name="T14" fmla="*/ 2 w 5"/>
                <a:gd name="T15" fmla="*/ 159 h 299"/>
                <a:gd name="T16" fmla="*/ 2 w 5"/>
                <a:gd name="T17" fmla="*/ 138 h 299"/>
                <a:gd name="T18" fmla="*/ 1 w 5"/>
                <a:gd name="T19" fmla="*/ 119 h 299"/>
                <a:gd name="T20" fmla="*/ 1 w 5"/>
                <a:gd name="T21" fmla="*/ 99 h 299"/>
                <a:gd name="T22" fmla="*/ 1 w 5"/>
                <a:gd name="T23" fmla="*/ 80 h 299"/>
                <a:gd name="T24" fmla="*/ 1 w 5"/>
                <a:gd name="T25" fmla="*/ 61 h 299"/>
                <a:gd name="T26" fmla="*/ 2 w 5"/>
                <a:gd name="T27" fmla="*/ 43 h 299"/>
                <a:gd name="T28" fmla="*/ 2 w 5"/>
                <a:gd name="T29" fmla="*/ 26 h 299"/>
                <a:gd name="T30" fmla="*/ 3 w 5"/>
                <a:gd name="T31" fmla="*/ 8 h 299"/>
                <a:gd name="T32" fmla="*/ 4 w 5"/>
                <a:gd name="T33" fmla="*/ 1 h 299"/>
                <a:gd name="T34" fmla="*/ 3 w 5"/>
                <a:gd name="T35" fmla="*/ 17 h 299"/>
                <a:gd name="T36" fmla="*/ 2 w 5"/>
                <a:gd name="T37" fmla="*/ 34 h 299"/>
                <a:gd name="T38" fmla="*/ 2 w 5"/>
                <a:gd name="T39" fmla="*/ 52 h 299"/>
                <a:gd name="T40" fmla="*/ 2 w 5"/>
                <a:gd name="T41" fmla="*/ 71 h 299"/>
                <a:gd name="T42" fmla="*/ 2 w 5"/>
                <a:gd name="T43" fmla="*/ 90 h 299"/>
                <a:gd name="T44" fmla="*/ 2 w 5"/>
                <a:gd name="T45" fmla="*/ 109 h 299"/>
                <a:gd name="T46" fmla="*/ 2 w 5"/>
                <a:gd name="T47" fmla="*/ 129 h 299"/>
                <a:gd name="T48" fmla="*/ 2 w 5"/>
                <a:gd name="T49" fmla="*/ 148 h 299"/>
                <a:gd name="T50" fmla="*/ 3 w 5"/>
                <a:gd name="T51" fmla="*/ 169 h 299"/>
                <a:gd name="T52" fmla="*/ 3 w 5"/>
                <a:gd name="T53" fmla="*/ 188 h 299"/>
                <a:gd name="T54" fmla="*/ 3 w 5"/>
                <a:gd name="T55" fmla="*/ 208 h 299"/>
                <a:gd name="T56" fmla="*/ 3 w 5"/>
                <a:gd name="T57" fmla="*/ 226 h 299"/>
                <a:gd name="T58" fmla="*/ 3 w 5"/>
                <a:gd name="T59" fmla="*/ 245 h 299"/>
                <a:gd name="T60" fmla="*/ 2 w 5"/>
                <a:gd name="T61" fmla="*/ 263 h 299"/>
                <a:gd name="T62" fmla="*/ 2 w 5"/>
                <a:gd name="T63" fmla="*/ 281 h 299"/>
                <a:gd name="T64" fmla="*/ 1 w 5"/>
                <a:gd name="T65" fmla="*/ 297 h 299"/>
                <a:gd name="T66" fmla="*/ 0 w 5"/>
                <a:gd name="T67" fmla="*/ 298 h 2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
                <a:gd name="T103" fmla="*/ 0 h 299"/>
                <a:gd name="T104" fmla="*/ 5 w 5"/>
                <a:gd name="T105" fmla="*/ 299 h 2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 h="299">
                  <a:moveTo>
                    <a:pt x="0" y="297"/>
                  </a:moveTo>
                  <a:lnTo>
                    <a:pt x="0" y="289"/>
                  </a:lnTo>
                  <a:lnTo>
                    <a:pt x="1" y="281"/>
                  </a:lnTo>
                  <a:lnTo>
                    <a:pt x="1" y="272"/>
                  </a:lnTo>
                  <a:lnTo>
                    <a:pt x="2" y="263"/>
                  </a:lnTo>
                  <a:lnTo>
                    <a:pt x="2" y="254"/>
                  </a:lnTo>
                  <a:lnTo>
                    <a:pt x="2" y="245"/>
                  </a:lnTo>
                  <a:lnTo>
                    <a:pt x="2" y="237"/>
                  </a:lnTo>
                  <a:lnTo>
                    <a:pt x="2" y="226"/>
                  </a:lnTo>
                  <a:lnTo>
                    <a:pt x="2" y="217"/>
                  </a:lnTo>
                  <a:lnTo>
                    <a:pt x="2" y="208"/>
                  </a:lnTo>
                  <a:lnTo>
                    <a:pt x="2" y="198"/>
                  </a:lnTo>
                  <a:lnTo>
                    <a:pt x="2" y="188"/>
                  </a:lnTo>
                  <a:lnTo>
                    <a:pt x="2" y="178"/>
                  </a:lnTo>
                  <a:lnTo>
                    <a:pt x="2" y="169"/>
                  </a:lnTo>
                  <a:lnTo>
                    <a:pt x="2" y="159"/>
                  </a:lnTo>
                  <a:lnTo>
                    <a:pt x="2" y="148"/>
                  </a:lnTo>
                  <a:lnTo>
                    <a:pt x="2" y="138"/>
                  </a:lnTo>
                  <a:lnTo>
                    <a:pt x="2" y="129"/>
                  </a:lnTo>
                  <a:lnTo>
                    <a:pt x="1" y="119"/>
                  </a:lnTo>
                  <a:lnTo>
                    <a:pt x="1" y="109"/>
                  </a:lnTo>
                  <a:lnTo>
                    <a:pt x="1" y="99"/>
                  </a:lnTo>
                  <a:lnTo>
                    <a:pt x="1" y="90"/>
                  </a:lnTo>
                  <a:lnTo>
                    <a:pt x="1" y="80"/>
                  </a:lnTo>
                  <a:lnTo>
                    <a:pt x="1" y="71"/>
                  </a:lnTo>
                  <a:lnTo>
                    <a:pt x="1" y="61"/>
                  </a:lnTo>
                  <a:lnTo>
                    <a:pt x="1" y="52"/>
                  </a:lnTo>
                  <a:lnTo>
                    <a:pt x="2" y="43"/>
                  </a:lnTo>
                  <a:lnTo>
                    <a:pt x="2" y="34"/>
                  </a:lnTo>
                  <a:lnTo>
                    <a:pt x="2" y="26"/>
                  </a:lnTo>
                  <a:lnTo>
                    <a:pt x="2" y="17"/>
                  </a:lnTo>
                  <a:lnTo>
                    <a:pt x="3" y="8"/>
                  </a:lnTo>
                  <a:lnTo>
                    <a:pt x="3" y="0"/>
                  </a:lnTo>
                  <a:lnTo>
                    <a:pt x="4" y="1"/>
                  </a:lnTo>
                  <a:lnTo>
                    <a:pt x="4" y="9"/>
                  </a:lnTo>
                  <a:lnTo>
                    <a:pt x="3" y="17"/>
                  </a:lnTo>
                  <a:lnTo>
                    <a:pt x="3" y="26"/>
                  </a:lnTo>
                  <a:lnTo>
                    <a:pt x="2" y="34"/>
                  </a:lnTo>
                  <a:lnTo>
                    <a:pt x="2" y="43"/>
                  </a:lnTo>
                  <a:lnTo>
                    <a:pt x="2" y="52"/>
                  </a:lnTo>
                  <a:lnTo>
                    <a:pt x="2" y="61"/>
                  </a:lnTo>
                  <a:lnTo>
                    <a:pt x="2" y="71"/>
                  </a:lnTo>
                  <a:lnTo>
                    <a:pt x="2" y="80"/>
                  </a:lnTo>
                  <a:lnTo>
                    <a:pt x="2" y="90"/>
                  </a:lnTo>
                  <a:lnTo>
                    <a:pt x="2" y="99"/>
                  </a:lnTo>
                  <a:lnTo>
                    <a:pt x="2" y="109"/>
                  </a:lnTo>
                  <a:lnTo>
                    <a:pt x="2" y="119"/>
                  </a:lnTo>
                  <a:lnTo>
                    <a:pt x="2" y="129"/>
                  </a:lnTo>
                  <a:lnTo>
                    <a:pt x="2" y="138"/>
                  </a:lnTo>
                  <a:lnTo>
                    <a:pt x="2" y="148"/>
                  </a:lnTo>
                  <a:lnTo>
                    <a:pt x="2" y="159"/>
                  </a:lnTo>
                  <a:lnTo>
                    <a:pt x="3" y="169"/>
                  </a:lnTo>
                  <a:lnTo>
                    <a:pt x="3" y="178"/>
                  </a:lnTo>
                  <a:lnTo>
                    <a:pt x="3" y="188"/>
                  </a:lnTo>
                  <a:lnTo>
                    <a:pt x="3" y="198"/>
                  </a:lnTo>
                  <a:lnTo>
                    <a:pt x="3" y="208"/>
                  </a:lnTo>
                  <a:lnTo>
                    <a:pt x="3" y="217"/>
                  </a:lnTo>
                  <a:lnTo>
                    <a:pt x="3" y="226"/>
                  </a:lnTo>
                  <a:lnTo>
                    <a:pt x="3" y="237"/>
                  </a:lnTo>
                  <a:lnTo>
                    <a:pt x="3" y="245"/>
                  </a:lnTo>
                  <a:lnTo>
                    <a:pt x="2" y="254"/>
                  </a:lnTo>
                  <a:lnTo>
                    <a:pt x="2" y="263"/>
                  </a:lnTo>
                  <a:lnTo>
                    <a:pt x="2" y="272"/>
                  </a:lnTo>
                  <a:lnTo>
                    <a:pt x="2" y="281"/>
                  </a:lnTo>
                  <a:lnTo>
                    <a:pt x="1" y="289"/>
                  </a:lnTo>
                  <a:lnTo>
                    <a:pt x="1" y="297"/>
                  </a:lnTo>
                  <a:lnTo>
                    <a:pt x="0" y="298"/>
                  </a:lnTo>
                  <a:lnTo>
                    <a:pt x="0" y="297"/>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299" name="Freeform 183"/>
            <p:cNvSpPr>
              <a:spLocks/>
            </p:cNvSpPr>
            <p:nvPr/>
          </p:nvSpPr>
          <p:spPr bwMode="auto">
            <a:xfrm>
              <a:off x="5318" y="3079"/>
              <a:ext cx="9" cy="1"/>
            </a:xfrm>
            <a:custGeom>
              <a:avLst/>
              <a:gdLst>
                <a:gd name="T0" fmla="*/ 0 w 9"/>
                <a:gd name="T1" fmla="*/ 0 h 1"/>
                <a:gd name="T2" fmla="*/ 1 w 9"/>
                <a:gd name="T3" fmla="*/ 0 h 1"/>
                <a:gd name="T4" fmla="*/ 2 w 9"/>
                <a:gd name="T5" fmla="*/ 0 h 1"/>
                <a:gd name="T6" fmla="*/ 3 w 9"/>
                <a:gd name="T7" fmla="*/ 0 h 1"/>
                <a:gd name="T8" fmla="*/ 4 w 9"/>
                <a:gd name="T9" fmla="*/ 0 h 1"/>
                <a:gd name="T10" fmla="*/ 5 w 9"/>
                <a:gd name="T11" fmla="*/ 0 h 1"/>
                <a:gd name="T12" fmla="*/ 6 w 9"/>
                <a:gd name="T13" fmla="*/ 0 h 1"/>
                <a:gd name="T14" fmla="*/ 6 w 9"/>
                <a:gd name="T15" fmla="*/ 0 h 1"/>
                <a:gd name="T16" fmla="*/ 6 w 9"/>
                <a:gd name="T17" fmla="*/ 0 h 1"/>
                <a:gd name="T18" fmla="*/ 7 w 9"/>
                <a:gd name="T19" fmla="*/ 0 h 1"/>
                <a:gd name="T20" fmla="*/ 8 w 9"/>
                <a:gd name="T21" fmla="*/ 0 h 1"/>
                <a:gd name="T22" fmla="*/ 7 w 9"/>
                <a:gd name="T23" fmla="*/ 0 h 1"/>
                <a:gd name="T24" fmla="*/ 7 w 9"/>
                <a:gd name="T25" fmla="*/ 0 h 1"/>
                <a:gd name="T26" fmla="*/ 6 w 9"/>
                <a:gd name="T27" fmla="*/ 0 h 1"/>
                <a:gd name="T28" fmla="*/ 5 w 9"/>
                <a:gd name="T29" fmla="*/ 0 h 1"/>
                <a:gd name="T30" fmla="*/ 4 w 9"/>
                <a:gd name="T31" fmla="*/ 0 h 1"/>
                <a:gd name="T32" fmla="*/ 3 w 9"/>
                <a:gd name="T33" fmla="*/ 0 h 1"/>
                <a:gd name="T34" fmla="*/ 2 w 9"/>
                <a:gd name="T35" fmla="*/ 0 h 1"/>
                <a:gd name="T36" fmla="*/ 1 w 9"/>
                <a:gd name="T37" fmla="*/ 0 h 1"/>
                <a:gd name="T38" fmla="*/ 1 w 9"/>
                <a:gd name="T39" fmla="*/ 0 h 1"/>
                <a:gd name="T40" fmla="*/ 1 w 9"/>
                <a:gd name="T41" fmla="*/ 0 h 1"/>
                <a:gd name="T42" fmla="*/ 0 w 9"/>
                <a:gd name="T43" fmla="*/ 0 h 1"/>
                <a:gd name="T44" fmla="*/ 1 w 9"/>
                <a:gd name="T45" fmla="*/ 0 h 1"/>
                <a:gd name="T46" fmla="*/ 0 w 9"/>
                <a:gd name="T47" fmla="*/ 0 h 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
                <a:gd name="T73" fmla="*/ 0 h 1"/>
                <a:gd name="T74" fmla="*/ 9 w 9"/>
                <a:gd name="T75" fmla="*/ 1 h 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 h="1">
                  <a:moveTo>
                    <a:pt x="0" y="0"/>
                  </a:moveTo>
                  <a:lnTo>
                    <a:pt x="1" y="0"/>
                  </a:lnTo>
                  <a:lnTo>
                    <a:pt x="2" y="0"/>
                  </a:lnTo>
                  <a:lnTo>
                    <a:pt x="3" y="0"/>
                  </a:lnTo>
                  <a:lnTo>
                    <a:pt x="4" y="0"/>
                  </a:lnTo>
                  <a:lnTo>
                    <a:pt x="5" y="0"/>
                  </a:lnTo>
                  <a:lnTo>
                    <a:pt x="6" y="0"/>
                  </a:lnTo>
                  <a:lnTo>
                    <a:pt x="7" y="0"/>
                  </a:lnTo>
                  <a:lnTo>
                    <a:pt x="8" y="0"/>
                  </a:lnTo>
                  <a:lnTo>
                    <a:pt x="7" y="0"/>
                  </a:lnTo>
                  <a:lnTo>
                    <a:pt x="6" y="0"/>
                  </a:lnTo>
                  <a:lnTo>
                    <a:pt x="5" y="0"/>
                  </a:lnTo>
                  <a:lnTo>
                    <a:pt x="4" y="0"/>
                  </a:lnTo>
                  <a:lnTo>
                    <a:pt x="3" y="0"/>
                  </a:lnTo>
                  <a:lnTo>
                    <a:pt x="2" y="0"/>
                  </a:lnTo>
                  <a:lnTo>
                    <a:pt x="1" y="0"/>
                  </a:lnTo>
                  <a:lnTo>
                    <a:pt x="0" y="0"/>
                  </a:lnTo>
                  <a:lnTo>
                    <a:pt x="1" y="0"/>
                  </a:lnTo>
                  <a:lnTo>
                    <a:pt x="0"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00" name="Freeform 184"/>
            <p:cNvSpPr>
              <a:spLocks/>
            </p:cNvSpPr>
            <p:nvPr/>
          </p:nvSpPr>
          <p:spPr bwMode="auto">
            <a:xfrm>
              <a:off x="5313" y="3085"/>
              <a:ext cx="2" cy="34"/>
            </a:xfrm>
            <a:custGeom>
              <a:avLst/>
              <a:gdLst>
                <a:gd name="T0" fmla="*/ 0 w 2"/>
                <a:gd name="T1" fmla="*/ 31 h 34"/>
                <a:gd name="T2" fmla="*/ 0 w 2"/>
                <a:gd name="T3" fmla="*/ 31 h 34"/>
                <a:gd name="T4" fmla="*/ 1 w 2"/>
                <a:gd name="T5" fmla="*/ 29 h 34"/>
                <a:gd name="T6" fmla="*/ 1 w 2"/>
                <a:gd name="T7" fmla="*/ 26 h 34"/>
                <a:gd name="T8" fmla="*/ 1 w 2"/>
                <a:gd name="T9" fmla="*/ 21 h 34"/>
                <a:gd name="T10" fmla="*/ 1 w 2"/>
                <a:gd name="T11" fmla="*/ 16 h 34"/>
                <a:gd name="T12" fmla="*/ 1 w 2"/>
                <a:gd name="T13" fmla="*/ 10 h 34"/>
                <a:gd name="T14" fmla="*/ 1 w 2"/>
                <a:gd name="T15" fmla="*/ 5 h 34"/>
                <a:gd name="T16" fmla="*/ 1 w 2"/>
                <a:gd name="T17" fmla="*/ 0 h 34"/>
                <a:gd name="T18" fmla="*/ 1 w 2"/>
                <a:gd name="T19" fmla="*/ 0 h 34"/>
                <a:gd name="T20" fmla="*/ 1 w 2"/>
                <a:gd name="T21" fmla="*/ 5 h 34"/>
                <a:gd name="T22" fmla="*/ 1 w 2"/>
                <a:gd name="T23" fmla="*/ 10 h 34"/>
                <a:gd name="T24" fmla="*/ 1 w 2"/>
                <a:gd name="T25" fmla="*/ 16 h 34"/>
                <a:gd name="T26" fmla="*/ 1 w 2"/>
                <a:gd name="T27" fmla="*/ 21 h 34"/>
                <a:gd name="T28" fmla="*/ 1 w 2"/>
                <a:gd name="T29" fmla="*/ 26 h 34"/>
                <a:gd name="T30" fmla="*/ 1 w 2"/>
                <a:gd name="T31" fmla="*/ 30 h 34"/>
                <a:gd name="T32" fmla="*/ 1 w 2"/>
                <a:gd name="T33" fmla="*/ 32 h 34"/>
                <a:gd name="T34" fmla="*/ 0 w 2"/>
                <a:gd name="T35" fmla="*/ 33 h 34"/>
                <a:gd name="T36" fmla="*/ 0 w 2"/>
                <a:gd name="T37" fmla="*/ 33 h 34"/>
                <a:gd name="T38" fmla="*/ 0 w 2"/>
                <a:gd name="T39" fmla="*/ 32 h 34"/>
                <a:gd name="T40" fmla="*/ 0 w 2"/>
                <a:gd name="T41" fmla="*/ 32 h 34"/>
                <a:gd name="T42" fmla="*/ 0 w 2"/>
                <a:gd name="T43" fmla="*/ 31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
                <a:gd name="T67" fmla="*/ 0 h 34"/>
                <a:gd name="T68" fmla="*/ 2 w 2"/>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 h="34">
                  <a:moveTo>
                    <a:pt x="0" y="31"/>
                  </a:moveTo>
                  <a:lnTo>
                    <a:pt x="0" y="31"/>
                  </a:lnTo>
                  <a:lnTo>
                    <a:pt x="1" y="29"/>
                  </a:lnTo>
                  <a:lnTo>
                    <a:pt x="1" y="26"/>
                  </a:lnTo>
                  <a:lnTo>
                    <a:pt x="1" y="21"/>
                  </a:lnTo>
                  <a:lnTo>
                    <a:pt x="1" y="16"/>
                  </a:lnTo>
                  <a:lnTo>
                    <a:pt x="1" y="10"/>
                  </a:lnTo>
                  <a:lnTo>
                    <a:pt x="1" y="5"/>
                  </a:lnTo>
                  <a:lnTo>
                    <a:pt x="1" y="0"/>
                  </a:lnTo>
                  <a:lnTo>
                    <a:pt x="1" y="5"/>
                  </a:lnTo>
                  <a:lnTo>
                    <a:pt x="1" y="10"/>
                  </a:lnTo>
                  <a:lnTo>
                    <a:pt x="1" y="16"/>
                  </a:lnTo>
                  <a:lnTo>
                    <a:pt x="1" y="21"/>
                  </a:lnTo>
                  <a:lnTo>
                    <a:pt x="1" y="26"/>
                  </a:lnTo>
                  <a:lnTo>
                    <a:pt x="1" y="30"/>
                  </a:lnTo>
                  <a:lnTo>
                    <a:pt x="1" y="32"/>
                  </a:lnTo>
                  <a:lnTo>
                    <a:pt x="0" y="33"/>
                  </a:lnTo>
                  <a:lnTo>
                    <a:pt x="0" y="32"/>
                  </a:lnTo>
                  <a:lnTo>
                    <a:pt x="0" y="3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01" name="Freeform 185"/>
            <p:cNvSpPr>
              <a:spLocks/>
            </p:cNvSpPr>
            <p:nvPr/>
          </p:nvSpPr>
          <p:spPr bwMode="auto">
            <a:xfrm>
              <a:off x="5166" y="3122"/>
              <a:ext cx="145" cy="3"/>
            </a:xfrm>
            <a:custGeom>
              <a:avLst/>
              <a:gdLst>
                <a:gd name="T0" fmla="*/ 1 w 145"/>
                <a:gd name="T1" fmla="*/ 2 h 3"/>
                <a:gd name="T2" fmla="*/ 10 w 145"/>
                <a:gd name="T3" fmla="*/ 1 h 3"/>
                <a:gd name="T4" fmla="*/ 19 w 145"/>
                <a:gd name="T5" fmla="*/ 1 h 3"/>
                <a:gd name="T6" fmla="*/ 28 w 145"/>
                <a:gd name="T7" fmla="*/ 1 h 3"/>
                <a:gd name="T8" fmla="*/ 36 w 145"/>
                <a:gd name="T9" fmla="*/ 1 h 3"/>
                <a:gd name="T10" fmla="*/ 46 w 145"/>
                <a:gd name="T11" fmla="*/ 1 h 3"/>
                <a:gd name="T12" fmla="*/ 54 w 145"/>
                <a:gd name="T13" fmla="*/ 1 h 3"/>
                <a:gd name="T14" fmla="*/ 62 w 145"/>
                <a:gd name="T15" fmla="*/ 1 h 3"/>
                <a:gd name="T16" fmla="*/ 72 w 145"/>
                <a:gd name="T17" fmla="*/ 1 h 3"/>
                <a:gd name="T18" fmla="*/ 80 w 145"/>
                <a:gd name="T19" fmla="*/ 1 h 3"/>
                <a:gd name="T20" fmla="*/ 90 w 145"/>
                <a:gd name="T21" fmla="*/ 0 h 3"/>
                <a:gd name="T22" fmla="*/ 98 w 145"/>
                <a:gd name="T23" fmla="*/ 0 h 3"/>
                <a:gd name="T24" fmla="*/ 108 w 145"/>
                <a:gd name="T25" fmla="*/ 0 h 3"/>
                <a:gd name="T26" fmla="*/ 116 w 145"/>
                <a:gd name="T27" fmla="*/ 0 h 3"/>
                <a:gd name="T28" fmla="*/ 126 w 145"/>
                <a:gd name="T29" fmla="*/ 0 h 3"/>
                <a:gd name="T30" fmla="*/ 134 w 145"/>
                <a:gd name="T31" fmla="*/ 0 h 3"/>
                <a:gd name="T32" fmla="*/ 144 w 145"/>
                <a:gd name="T33" fmla="*/ 0 h 3"/>
                <a:gd name="T34" fmla="*/ 144 w 145"/>
                <a:gd name="T35" fmla="*/ 1 h 3"/>
                <a:gd name="T36" fmla="*/ 134 w 145"/>
                <a:gd name="T37" fmla="*/ 1 h 3"/>
                <a:gd name="T38" fmla="*/ 126 w 145"/>
                <a:gd name="T39" fmla="*/ 1 h 3"/>
                <a:gd name="T40" fmla="*/ 116 w 145"/>
                <a:gd name="T41" fmla="*/ 1 h 3"/>
                <a:gd name="T42" fmla="*/ 108 w 145"/>
                <a:gd name="T43" fmla="*/ 1 h 3"/>
                <a:gd name="T44" fmla="*/ 98 w 145"/>
                <a:gd name="T45" fmla="*/ 1 h 3"/>
                <a:gd name="T46" fmla="*/ 90 w 145"/>
                <a:gd name="T47" fmla="*/ 1 h 3"/>
                <a:gd name="T48" fmla="*/ 80 w 145"/>
                <a:gd name="T49" fmla="*/ 1 h 3"/>
                <a:gd name="T50" fmla="*/ 72 w 145"/>
                <a:gd name="T51" fmla="*/ 1 h 3"/>
                <a:gd name="T52" fmla="*/ 62 w 145"/>
                <a:gd name="T53" fmla="*/ 1 h 3"/>
                <a:gd name="T54" fmla="*/ 54 w 145"/>
                <a:gd name="T55" fmla="*/ 1 h 3"/>
                <a:gd name="T56" fmla="*/ 46 w 145"/>
                <a:gd name="T57" fmla="*/ 2 h 3"/>
                <a:gd name="T58" fmla="*/ 36 w 145"/>
                <a:gd name="T59" fmla="*/ 2 h 3"/>
                <a:gd name="T60" fmla="*/ 28 w 145"/>
                <a:gd name="T61" fmla="*/ 2 h 3"/>
                <a:gd name="T62" fmla="*/ 19 w 145"/>
                <a:gd name="T63" fmla="*/ 2 h 3"/>
                <a:gd name="T64" fmla="*/ 10 w 145"/>
                <a:gd name="T65" fmla="*/ 2 h 3"/>
                <a:gd name="T66" fmla="*/ 1 w 145"/>
                <a:gd name="T67" fmla="*/ 2 h 3"/>
                <a:gd name="T68" fmla="*/ 0 w 145"/>
                <a:gd name="T69" fmla="*/ 2 h 3"/>
                <a:gd name="T70" fmla="*/ 0 w 145"/>
                <a:gd name="T71" fmla="*/ 2 h 3"/>
                <a:gd name="T72" fmla="*/ 1 w 145"/>
                <a:gd name="T73" fmla="*/ 2 h 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3"/>
                <a:gd name="T113" fmla="*/ 145 w 145"/>
                <a:gd name="T114" fmla="*/ 3 h 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3">
                  <a:moveTo>
                    <a:pt x="1" y="2"/>
                  </a:moveTo>
                  <a:lnTo>
                    <a:pt x="10" y="1"/>
                  </a:lnTo>
                  <a:lnTo>
                    <a:pt x="19" y="1"/>
                  </a:lnTo>
                  <a:lnTo>
                    <a:pt x="28" y="1"/>
                  </a:lnTo>
                  <a:lnTo>
                    <a:pt x="36" y="1"/>
                  </a:lnTo>
                  <a:lnTo>
                    <a:pt x="46" y="1"/>
                  </a:lnTo>
                  <a:lnTo>
                    <a:pt x="54" y="1"/>
                  </a:lnTo>
                  <a:lnTo>
                    <a:pt x="62" y="1"/>
                  </a:lnTo>
                  <a:lnTo>
                    <a:pt x="72" y="1"/>
                  </a:lnTo>
                  <a:lnTo>
                    <a:pt x="80" y="1"/>
                  </a:lnTo>
                  <a:lnTo>
                    <a:pt x="90" y="0"/>
                  </a:lnTo>
                  <a:lnTo>
                    <a:pt x="98" y="0"/>
                  </a:lnTo>
                  <a:lnTo>
                    <a:pt x="108" y="0"/>
                  </a:lnTo>
                  <a:lnTo>
                    <a:pt x="116" y="0"/>
                  </a:lnTo>
                  <a:lnTo>
                    <a:pt x="126" y="0"/>
                  </a:lnTo>
                  <a:lnTo>
                    <a:pt x="134" y="0"/>
                  </a:lnTo>
                  <a:lnTo>
                    <a:pt x="144" y="0"/>
                  </a:lnTo>
                  <a:lnTo>
                    <a:pt x="144" y="1"/>
                  </a:lnTo>
                  <a:lnTo>
                    <a:pt x="134" y="1"/>
                  </a:lnTo>
                  <a:lnTo>
                    <a:pt x="126" y="1"/>
                  </a:lnTo>
                  <a:lnTo>
                    <a:pt x="116" y="1"/>
                  </a:lnTo>
                  <a:lnTo>
                    <a:pt x="108" y="1"/>
                  </a:lnTo>
                  <a:lnTo>
                    <a:pt x="98" y="1"/>
                  </a:lnTo>
                  <a:lnTo>
                    <a:pt x="90" y="1"/>
                  </a:lnTo>
                  <a:lnTo>
                    <a:pt x="80" y="1"/>
                  </a:lnTo>
                  <a:lnTo>
                    <a:pt x="72" y="1"/>
                  </a:lnTo>
                  <a:lnTo>
                    <a:pt x="62" y="1"/>
                  </a:lnTo>
                  <a:lnTo>
                    <a:pt x="54" y="1"/>
                  </a:lnTo>
                  <a:lnTo>
                    <a:pt x="46" y="2"/>
                  </a:lnTo>
                  <a:lnTo>
                    <a:pt x="36" y="2"/>
                  </a:lnTo>
                  <a:lnTo>
                    <a:pt x="28" y="2"/>
                  </a:lnTo>
                  <a:lnTo>
                    <a:pt x="19" y="2"/>
                  </a:lnTo>
                  <a:lnTo>
                    <a:pt x="10" y="2"/>
                  </a:lnTo>
                  <a:lnTo>
                    <a:pt x="1" y="2"/>
                  </a:lnTo>
                  <a:lnTo>
                    <a:pt x="0" y="2"/>
                  </a:lnTo>
                  <a:lnTo>
                    <a:pt x="1" y="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02" name="Freeform 186"/>
            <p:cNvSpPr>
              <a:spLocks/>
            </p:cNvSpPr>
            <p:nvPr/>
          </p:nvSpPr>
          <p:spPr bwMode="auto">
            <a:xfrm>
              <a:off x="5086" y="3125"/>
              <a:ext cx="76" cy="5"/>
            </a:xfrm>
            <a:custGeom>
              <a:avLst/>
              <a:gdLst>
                <a:gd name="T0" fmla="*/ 1 w 76"/>
                <a:gd name="T1" fmla="*/ 1 h 5"/>
                <a:gd name="T2" fmla="*/ 75 w 76"/>
                <a:gd name="T3" fmla="*/ 0 h 5"/>
                <a:gd name="T4" fmla="*/ 75 w 76"/>
                <a:gd name="T5" fmla="*/ 3 h 5"/>
                <a:gd name="T6" fmla="*/ 1 w 76"/>
                <a:gd name="T7" fmla="*/ 4 h 5"/>
                <a:gd name="T8" fmla="*/ 0 w 76"/>
                <a:gd name="T9" fmla="*/ 3 h 5"/>
                <a:gd name="T10" fmla="*/ 1 w 76"/>
                <a:gd name="T11" fmla="*/ 3 h 5"/>
                <a:gd name="T12" fmla="*/ 1 w 76"/>
                <a:gd name="T13" fmla="*/ 1 h 5"/>
                <a:gd name="T14" fmla="*/ 0 60000 65536"/>
                <a:gd name="T15" fmla="*/ 0 60000 65536"/>
                <a:gd name="T16" fmla="*/ 0 60000 65536"/>
                <a:gd name="T17" fmla="*/ 0 60000 65536"/>
                <a:gd name="T18" fmla="*/ 0 60000 65536"/>
                <a:gd name="T19" fmla="*/ 0 60000 65536"/>
                <a:gd name="T20" fmla="*/ 0 60000 65536"/>
                <a:gd name="T21" fmla="*/ 0 w 76"/>
                <a:gd name="T22" fmla="*/ 0 h 5"/>
                <a:gd name="T23" fmla="*/ 76 w 7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5">
                  <a:moveTo>
                    <a:pt x="1" y="1"/>
                  </a:moveTo>
                  <a:lnTo>
                    <a:pt x="75" y="0"/>
                  </a:lnTo>
                  <a:lnTo>
                    <a:pt x="75" y="3"/>
                  </a:lnTo>
                  <a:lnTo>
                    <a:pt x="1" y="4"/>
                  </a:lnTo>
                  <a:lnTo>
                    <a:pt x="0" y="3"/>
                  </a:lnTo>
                  <a:lnTo>
                    <a:pt x="1" y="3"/>
                  </a:lnTo>
                  <a:lnTo>
                    <a:pt x="1"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03" name="Freeform 187"/>
            <p:cNvSpPr>
              <a:spLocks/>
            </p:cNvSpPr>
            <p:nvPr/>
          </p:nvSpPr>
          <p:spPr bwMode="auto">
            <a:xfrm>
              <a:off x="3743" y="1557"/>
              <a:ext cx="903" cy="1110"/>
            </a:xfrm>
            <a:custGeom>
              <a:avLst/>
              <a:gdLst>
                <a:gd name="T0" fmla="*/ 850 w 903"/>
                <a:gd name="T1" fmla="*/ 42 h 1110"/>
                <a:gd name="T2" fmla="*/ 902 w 903"/>
                <a:gd name="T3" fmla="*/ 1063 h 1110"/>
                <a:gd name="T4" fmla="*/ 49 w 903"/>
                <a:gd name="T5" fmla="*/ 1109 h 1110"/>
                <a:gd name="T6" fmla="*/ 0 w 903"/>
                <a:gd name="T7" fmla="*/ 0 h 1110"/>
                <a:gd name="T8" fmla="*/ 55 w 903"/>
                <a:gd name="T9" fmla="*/ 0 h 1110"/>
                <a:gd name="T10" fmla="*/ 64 w 903"/>
                <a:gd name="T11" fmla="*/ 44 h 1110"/>
                <a:gd name="T12" fmla="*/ 850 w 903"/>
                <a:gd name="T13" fmla="*/ 42 h 1110"/>
                <a:gd name="T14" fmla="*/ 0 60000 65536"/>
                <a:gd name="T15" fmla="*/ 0 60000 65536"/>
                <a:gd name="T16" fmla="*/ 0 60000 65536"/>
                <a:gd name="T17" fmla="*/ 0 60000 65536"/>
                <a:gd name="T18" fmla="*/ 0 60000 65536"/>
                <a:gd name="T19" fmla="*/ 0 60000 65536"/>
                <a:gd name="T20" fmla="*/ 0 60000 65536"/>
                <a:gd name="T21" fmla="*/ 0 w 903"/>
                <a:gd name="T22" fmla="*/ 0 h 1110"/>
                <a:gd name="T23" fmla="*/ 903 w 903"/>
                <a:gd name="T24" fmla="*/ 1110 h 1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3" h="1110">
                  <a:moveTo>
                    <a:pt x="850" y="42"/>
                  </a:moveTo>
                  <a:lnTo>
                    <a:pt x="902" y="1063"/>
                  </a:lnTo>
                  <a:lnTo>
                    <a:pt x="49" y="1109"/>
                  </a:lnTo>
                  <a:lnTo>
                    <a:pt x="0" y="0"/>
                  </a:lnTo>
                  <a:lnTo>
                    <a:pt x="55" y="0"/>
                  </a:lnTo>
                  <a:lnTo>
                    <a:pt x="64" y="44"/>
                  </a:lnTo>
                  <a:lnTo>
                    <a:pt x="850" y="42"/>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04" name="Freeform 188"/>
            <p:cNvSpPr>
              <a:spLocks/>
            </p:cNvSpPr>
            <p:nvPr/>
          </p:nvSpPr>
          <p:spPr bwMode="auto">
            <a:xfrm>
              <a:off x="4599" y="1599"/>
              <a:ext cx="48" cy="1023"/>
            </a:xfrm>
            <a:custGeom>
              <a:avLst/>
              <a:gdLst>
                <a:gd name="T0" fmla="*/ 46 w 48"/>
                <a:gd name="T1" fmla="*/ 1020 h 1023"/>
                <a:gd name="T2" fmla="*/ 45 w 48"/>
                <a:gd name="T3" fmla="*/ 1021 h 1023"/>
                <a:gd name="T4" fmla="*/ 0 w 48"/>
                <a:gd name="T5" fmla="*/ 0 h 1023"/>
                <a:gd name="T6" fmla="*/ 2 w 48"/>
                <a:gd name="T7" fmla="*/ 0 h 1023"/>
                <a:gd name="T8" fmla="*/ 47 w 48"/>
                <a:gd name="T9" fmla="*/ 1021 h 1023"/>
                <a:gd name="T10" fmla="*/ 46 w 48"/>
                <a:gd name="T11" fmla="*/ 1022 h 1023"/>
                <a:gd name="T12" fmla="*/ 47 w 48"/>
                <a:gd name="T13" fmla="*/ 1021 h 1023"/>
                <a:gd name="T14" fmla="*/ 47 w 48"/>
                <a:gd name="T15" fmla="*/ 1022 h 1023"/>
                <a:gd name="T16" fmla="*/ 46 w 48"/>
                <a:gd name="T17" fmla="*/ 1022 h 1023"/>
                <a:gd name="T18" fmla="*/ 45 w 48"/>
                <a:gd name="T19" fmla="*/ 1022 h 1023"/>
                <a:gd name="T20" fmla="*/ 45 w 48"/>
                <a:gd name="T21" fmla="*/ 1021 h 1023"/>
                <a:gd name="T22" fmla="*/ 46 w 48"/>
                <a:gd name="T23" fmla="*/ 1020 h 10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023"/>
                <a:gd name="T38" fmla="*/ 48 w 48"/>
                <a:gd name="T39" fmla="*/ 1023 h 10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023">
                  <a:moveTo>
                    <a:pt x="46" y="1020"/>
                  </a:moveTo>
                  <a:lnTo>
                    <a:pt x="45" y="1021"/>
                  </a:lnTo>
                  <a:lnTo>
                    <a:pt x="0" y="0"/>
                  </a:lnTo>
                  <a:lnTo>
                    <a:pt x="2" y="0"/>
                  </a:lnTo>
                  <a:lnTo>
                    <a:pt x="47" y="1021"/>
                  </a:lnTo>
                  <a:lnTo>
                    <a:pt x="46" y="1022"/>
                  </a:lnTo>
                  <a:lnTo>
                    <a:pt x="47" y="1021"/>
                  </a:lnTo>
                  <a:lnTo>
                    <a:pt x="47" y="1022"/>
                  </a:lnTo>
                  <a:lnTo>
                    <a:pt x="46" y="1022"/>
                  </a:lnTo>
                  <a:lnTo>
                    <a:pt x="45" y="1022"/>
                  </a:lnTo>
                  <a:lnTo>
                    <a:pt x="45" y="1021"/>
                  </a:lnTo>
                  <a:lnTo>
                    <a:pt x="46" y="102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05" name="Freeform 189"/>
            <p:cNvSpPr>
              <a:spLocks/>
            </p:cNvSpPr>
            <p:nvPr/>
          </p:nvSpPr>
          <p:spPr bwMode="auto">
            <a:xfrm>
              <a:off x="3791" y="2625"/>
              <a:ext cx="855" cy="43"/>
            </a:xfrm>
            <a:custGeom>
              <a:avLst/>
              <a:gdLst>
                <a:gd name="T0" fmla="*/ 2 w 855"/>
                <a:gd name="T1" fmla="*/ 41 h 43"/>
                <a:gd name="T2" fmla="*/ 1 w 855"/>
                <a:gd name="T3" fmla="*/ 40 h 43"/>
                <a:gd name="T4" fmla="*/ 854 w 855"/>
                <a:gd name="T5" fmla="*/ 0 h 43"/>
                <a:gd name="T6" fmla="*/ 854 w 855"/>
                <a:gd name="T7" fmla="*/ 2 h 43"/>
                <a:gd name="T8" fmla="*/ 1 w 855"/>
                <a:gd name="T9" fmla="*/ 42 h 43"/>
                <a:gd name="T10" fmla="*/ 0 w 855"/>
                <a:gd name="T11" fmla="*/ 41 h 43"/>
                <a:gd name="T12" fmla="*/ 1 w 855"/>
                <a:gd name="T13" fmla="*/ 42 h 43"/>
                <a:gd name="T14" fmla="*/ 0 w 855"/>
                <a:gd name="T15" fmla="*/ 42 h 43"/>
                <a:gd name="T16" fmla="*/ 0 w 855"/>
                <a:gd name="T17" fmla="*/ 41 h 43"/>
                <a:gd name="T18" fmla="*/ 1 w 855"/>
                <a:gd name="T19" fmla="*/ 40 h 43"/>
                <a:gd name="T20" fmla="*/ 2 w 855"/>
                <a:gd name="T21" fmla="*/ 4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5"/>
                <a:gd name="T34" fmla="*/ 0 h 43"/>
                <a:gd name="T35" fmla="*/ 855 w 855"/>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5" h="43">
                  <a:moveTo>
                    <a:pt x="2" y="41"/>
                  </a:moveTo>
                  <a:lnTo>
                    <a:pt x="1" y="40"/>
                  </a:lnTo>
                  <a:lnTo>
                    <a:pt x="854" y="0"/>
                  </a:lnTo>
                  <a:lnTo>
                    <a:pt x="854" y="2"/>
                  </a:lnTo>
                  <a:lnTo>
                    <a:pt x="1" y="42"/>
                  </a:lnTo>
                  <a:lnTo>
                    <a:pt x="0" y="41"/>
                  </a:lnTo>
                  <a:lnTo>
                    <a:pt x="1" y="42"/>
                  </a:lnTo>
                  <a:lnTo>
                    <a:pt x="0" y="42"/>
                  </a:lnTo>
                  <a:lnTo>
                    <a:pt x="0" y="41"/>
                  </a:lnTo>
                  <a:lnTo>
                    <a:pt x="1" y="40"/>
                  </a:lnTo>
                  <a:lnTo>
                    <a:pt x="2" y="4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06" name="Freeform 190"/>
            <p:cNvSpPr>
              <a:spLocks/>
            </p:cNvSpPr>
            <p:nvPr/>
          </p:nvSpPr>
          <p:spPr bwMode="auto">
            <a:xfrm>
              <a:off x="3742" y="1556"/>
              <a:ext cx="46" cy="1111"/>
            </a:xfrm>
            <a:custGeom>
              <a:avLst/>
              <a:gdLst>
                <a:gd name="T0" fmla="*/ 1 w 46"/>
                <a:gd name="T1" fmla="*/ 2 h 1111"/>
                <a:gd name="T2" fmla="*/ 2 w 46"/>
                <a:gd name="T3" fmla="*/ 1 h 1111"/>
                <a:gd name="T4" fmla="*/ 45 w 46"/>
                <a:gd name="T5" fmla="*/ 1110 h 1111"/>
                <a:gd name="T6" fmla="*/ 43 w 46"/>
                <a:gd name="T7" fmla="*/ 1110 h 1111"/>
                <a:gd name="T8" fmla="*/ 0 w 46"/>
                <a:gd name="T9" fmla="*/ 1 h 1111"/>
                <a:gd name="T10" fmla="*/ 1 w 46"/>
                <a:gd name="T11" fmla="*/ 0 h 1111"/>
                <a:gd name="T12" fmla="*/ 0 w 46"/>
                <a:gd name="T13" fmla="*/ 1 h 1111"/>
                <a:gd name="T14" fmla="*/ 0 w 46"/>
                <a:gd name="T15" fmla="*/ 0 h 1111"/>
                <a:gd name="T16" fmla="*/ 1 w 46"/>
                <a:gd name="T17" fmla="*/ 0 h 1111"/>
                <a:gd name="T18" fmla="*/ 2 w 46"/>
                <a:gd name="T19" fmla="*/ 1 h 1111"/>
                <a:gd name="T20" fmla="*/ 1 w 46"/>
                <a:gd name="T21" fmla="*/ 2 h 1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1111"/>
                <a:gd name="T35" fmla="*/ 46 w 46"/>
                <a:gd name="T36" fmla="*/ 1111 h 1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1111">
                  <a:moveTo>
                    <a:pt x="1" y="2"/>
                  </a:moveTo>
                  <a:lnTo>
                    <a:pt x="2" y="1"/>
                  </a:lnTo>
                  <a:lnTo>
                    <a:pt x="45" y="1110"/>
                  </a:lnTo>
                  <a:lnTo>
                    <a:pt x="43" y="1110"/>
                  </a:lnTo>
                  <a:lnTo>
                    <a:pt x="0" y="1"/>
                  </a:lnTo>
                  <a:lnTo>
                    <a:pt x="1" y="0"/>
                  </a:lnTo>
                  <a:lnTo>
                    <a:pt x="0" y="1"/>
                  </a:lnTo>
                  <a:lnTo>
                    <a:pt x="0" y="0"/>
                  </a:lnTo>
                  <a:lnTo>
                    <a:pt x="1" y="0"/>
                  </a:lnTo>
                  <a:lnTo>
                    <a:pt x="2" y="1"/>
                  </a:lnTo>
                  <a:lnTo>
                    <a:pt x="1" y="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07" name="Freeform 191"/>
            <p:cNvSpPr>
              <a:spLocks/>
            </p:cNvSpPr>
            <p:nvPr/>
          </p:nvSpPr>
          <p:spPr bwMode="auto">
            <a:xfrm>
              <a:off x="3743" y="1552"/>
              <a:ext cx="50" cy="5"/>
            </a:xfrm>
            <a:custGeom>
              <a:avLst/>
              <a:gdLst>
                <a:gd name="T0" fmla="*/ 47 w 50"/>
                <a:gd name="T1" fmla="*/ 2 h 5"/>
                <a:gd name="T2" fmla="*/ 48 w 50"/>
                <a:gd name="T3" fmla="*/ 4 h 5"/>
                <a:gd name="T4" fmla="*/ 0 w 50"/>
                <a:gd name="T5" fmla="*/ 4 h 5"/>
                <a:gd name="T6" fmla="*/ 0 w 50"/>
                <a:gd name="T7" fmla="*/ 0 h 5"/>
                <a:gd name="T8" fmla="*/ 48 w 50"/>
                <a:gd name="T9" fmla="*/ 0 h 5"/>
                <a:gd name="T10" fmla="*/ 49 w 50"/>
                <a:gd name="T11" fmla="*/ 2 h 5"/>
                <a:gd name="T12" fmla="*/ 48 w 50"/>
                <a:gd name="T13" fmla="*/ 0 h 5"/>
                <a:gd name="T14" fmla="*/ 49 w 50"/>
                <a:gd name="T15" fmla="*/ 0 h 5"/>
                <a:gd name="T16" fmla="*/ 49 w 50"/>
                <a:gd name="T17" fmla="*/ 2 h 5"/>
                <a:gd name="T18" fmla="*/ 49 w 50"/>
                <a:gd name="T19" fmla="*/ 4 h 5"/>
                <a:gd name="T20" fmla="*/ 48 w 50"/>
                <a:gd name="T21" fmla="*/ 4 h 5"/>
                <a:gd name="T22" fmla="*/ 47 w 50"/>
                <a:gd name="T23" fmla="*/ 2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5"/>
                <a:gd name="T38" fmla="*/ 50 w 50"/>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5">
                  <a:moveTo>
                    <a:pt x="47" y="2"/>
                  </a:moveTo>
                  <a:lnTo>
                    <a:pt x="48" y="4"/>
                  </a:lnTo>
                  <a:lnTo>
                    <a:pt x="0" y="4"/>
                  </a:lnTo>
                  <a:lnTo>
                    <a:pt x="0" y="0"/>
                  </a:lnTo>
                  <a:lnTo>
                    <a:pt x="48" y="0"/>
                  </a:lnTo>
                  <a:lnTo>
                    <a:pt x="49" y="2"/>
                  </a:lnTo>
                  <a:lnTo>
                    <a:pt x="48" y="0"/>
                  </a:lnTo>
                  <a:lnTo>
                    <a:pt x="49" y="0"/>
                  </a:lnTo>
                  <a:lnTo>
                    <a:pt x="49" y="2"/>
                  </a:lnTo>
                  <a:lnTo>
                    <a:pt x="49" y="4"/>
                  </a:lnTo>
                  <a:lnTo>
                    <a:pt x="48" y="4"/>
                  </a:lnTo>
                  <a:lnTo>
                    <a:pt x="47" y="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08" name="Freeform 192"/>
            <p:cNvSpPr>
              <a:spLocks/>
            </p:cNvSpPr>
            <p:nvPr/>
          </p:nvSpPr>
          <p:spPr bwMode="auto">
            <a:xfrm>
              <a:off x="3797" y="1557"/>
              <a:ext cx="5" cy="40"/>
            </a:xfrm>
            <a:custGeom>
              <a:avLst/>
              <a:gdLst>
                <a:gd name="T0" fmla="*/ 4 w 5"/>
                <a:gd name="T1" fmla="*/ 39 h 40"/>
                <a:gd name="T2" fmla="*/ 3 w 5"/>
                <a:gd name="T3" fmla="*/ 38 h 40"/>
                <a:gd name="T4" fmla="*/ 0 w 5"/>
                <a:gd name="T5" fmla="*/ 0 h 40"/>
                <a:gd name="T6" fmla="*/ 1 w 5"/>
                <a:gd name="T7" fmla="*/ 0 h 40"/>
                <a:gd name="T8" fmla="*/ 4 w 5"/>
                <a:gd name="T9" fmla="*/ 38 h 40"/>
                <a:gd name="T10" fmla="*/ 4 w 5"/>
                <a:gd name="T11" fmla="*/ 37 h 40"/>
                <a:gd name="T12" fmla="*/ 4 w 5"/>
                <a:gd name="T13" fmla="*/ 38 h 40"/>
                <a:gd name="T14" fmla="*/ 4 w 5"/>
                <a:gd name="T15" fmla="*/ 38 h 40"/>
                <a:gd name="T16" fmla="*/ 4 w 5"/>
                <a:gd name="T17" fmla="*/ 39 h 40"/>
                <a:gd name="T18" fmla="*/ 3 w 5"/>
                <a:gd name="T19" fmla="*/ 38 h 40"/>
                <a:gd name="T20" fmla="*/ 4 w 5"/>
                <a:gd name="T21" fmla="*/ 39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40"/>
                <a:gd name="T35" fmla="*/ 5 w 5"/>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40">
                  <a:moveTo>
                    <a:pt x="4" y="39"/>
                  </a:moveTo>
                  <a:lnTo>
                    <a:pt x="3" y="38"/>
                  </a:lnTo>
                  <a:lnTo>
                    <a:pt x="0" y="0"/>
                  </a:lnTo>
                  <a:lnTo>
                    <a:pt x="1" y="0"/>
                  </a:lnTo>
                  <a:lnTo>
                    <a:pt x="4" y="38"/>
                  </a:lnTo>
                  <a:lnTo>
                    <a:pt x="4" y="37"/>
                  </a:lnTo>
                  <a:lnTo>
                    <a:pt x="4" y="38"/>
                  </a:lnTo>
                  <a:lnTo>
                    <a:pt x="4" y="39"/>
                  </a:lnTo>
                  <a:lnTo>
                    <a:pt x="3" y="38"/>
                  </a:lnTo>
                  <a:lnTo>
                    <a:pt x="4" y="39"/>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09" name="Freeform 193"/>
            <p:cNvSpPr>
              <a:spLocks/>
            </p:cNvSpPr>
            <p:nvPr/>
          </p:nvSpPr>
          <p:spPr bwMode="auto">
            <a:xfrm>
              <a:off x="3807" y="1596"/>
              <a:ext cx="788" cy="3"/>
            </a:xfrm>
            <a:custGeom>
              <a:avLst/>
              <a:gdLst>
                <a:gd name="T0" fmla="*/ 785 w 788"/>
                <a:gd name="T1" fmla="*/ 1 h 3"/>
                <a:gd name="T2" fmla="*/ 786 w 788"/>
                <a:gd name="T3" fmla="*/ 1 h 3"/>
                <a:gd name="T4" fmla="*/ 0 w 788"/>
                <a:gd name="T5" fmla="*/ 2 h 3"/>
                <a:gd name="T6" fmla="*/ 0 w 788"/>
                <a:gd name="T7" fmla="*/ 1 h 3"/>
                <a:gd name="T8" fmla="*/ 786 w 788"/>
                <a:gd name="T9" fmla="*/ 0 h 3"/>
                <a:gd name="T10" fmla="*/ 787 w 788"/>
                <a:gd name="T11" fmla="*/ 1 h 3"/>
                <a:gd name="T12" fmla="*/ 786 w 788"/>
                <a:gd name="T13" fmla="*/ 0 h 3"/>
                <a:gd name="T14" fmla="*/ 786 w 788"/>
                <a:gd name="T15" fmla="*/ 1 h 3"/>
                <a:gd name="T16" fmla="*/ 787 w 788"/>
                <a:gd name="T17" fmla="*/ 1 h 3"/>
                <a:gd name="T18" fmla="*/ 786 w 788"/>
                <a:gd name="T19" fmla="*/ 1 h 3"/>
                <a:gd name="T20" fmla="*/ 785 w 788"/>
                <a:gd name="T21" fmla="*/ 1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8"/>
                <a:gd name="T34" fmla="*/ 0 h 3"/>
                <a:gd name="T35" fmla="*/ 788 w 788"/>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8" h="3">
                  <a:moveTo>
                    <a:pt x="785" y="1"/>
                  </a:moveTo>
                  <a:lnTo>
                    <a:pt x="786" y="1"/>
                  </a:lnTo>
                  <a:lnTo>
                    <a:pt x="0" y="2"/>
                  </a:lnTo>
                  <a:lnTo>
                    <a:pt x="0" y="1"/>
                  </a:lnTo>
                  <a:lnTo>
                    <a:pt x="786" y="0"/>
                  </a:lnTo>
                  <a:lnTo>
                    <a:pt x="787" y="1"/>
                  </a:lnTo>
                  <a:lnTo>
                    <a:pt x="786" y="0"/>
                  </a:lnTo>
                  <a:lnTo>
                    <a:pt x="786" y="1"/>
                  </a:lnTo>
                  <a:lnTo>
                    <a:pt x="787" y="1"/>
                  </a:lnTo>
                  <a:lnTo>
                    <a:pt x="786" y="1"/>
                  </a:lnTo>
                  <a:lnTo>
                    <a:pt x="785"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10" name="Freeform 194"/>
            <p:cNvSpPr>
              <a:spLocks/>
            </p:cNvSpPr>
            <p:nvPr/>
          </p:nvSpPr>
          <p:spPr bwMode="auto">
            <a:xfrm>
              <a:off x="4978" y="1782"/>
              <a:ext cx="135" cy="302"/>
            </a:xfrm>
            <a:custGeom>
              <a:avLst/>
              <a:gdLst>
                <a:gd name="T0" fmla="*/ 54 w 135"/>
                <a:gd name="T1" fmla="*/ 28 h 302"/>
                <a:gd name="T2" fmla="*/ 42 w 135"/>
                <a:gd name="T3" fmla="*/ 41 h 302"/>
                <a:gd name="T4" fmla="*/ 27 w 135"/>
                <a:gd name="T5" fmla="*/ 61 h 302"/>
                <a:gd name="T6" fmla="*/ 14 w 135"/>
                <a:gd name="T7" fmla="*/ 83 h 302"/>
                <a:gd name="T8" fmla="*/ 9 w 135"/>
                <a:gd name="T9" fmla="*/ 93 h 302"/>
                <a:gd name="T10" fmla="*/ 8 w 135"/>
                <a:gd name="T11" fmla="*/ 102 h 302"/>
                <a:gd name="T12" fmla="*/ 22 w 135"/>
                <a:gd name="T13" fmla="*/ 109 h 302"/>
                <a:gd name="T14" fmla="*/ 35 w 135"/>
                <a:gd name="T15" fmla="*/ 113 h 302"/>
                <a:gd name="T16" fmla="*/ 34 w 135"/>
                <a:gd name="T17" fmla="*/ 125 h 302"/>
                <a:gd name="T18" fmla="*/ 30 w 135"/>
                <a:gd name="T19" fmla="*/ 140 h 302"/>
                <a:gd name="T20" fmla="*/ 19 w 135"/>
                <a:gd name="T21" fmla="*/ 171 h 302"/>
                <a:gd name="T22" fmla="*/ 7 w 135"/>
                <a:gd name="T23" fmla="*/ 202 h 302"/>
                <a:gd name="T24" fmla="*/ 3 w 135"/>
                <a:gd name="T25" fmla="*/ 216 h 302"/>
                <a:gd name="T26" fmla="*/ 0 w 135"/>
                <a:gd name="T27" fmla="*/ 230 h 302"/>
                <a:gd name="T28" fmla="*/ 3 w 135"/>
                <a:gd name="T29" fmla="*/ 247 h 302"/>
                <a:gd name="T30" fmla="*/ 9 w 135"/>
                <a:gd name="T31" fmla="*/ 267 h 302"/>
                <a:gd name="T32" fmla="*/ 15 w 135"/>
                <a:gd name="T33" fmla="*/ 287 h 302"/>
                <a:gd name="T34" fmla="*/ 16 w 135"/>
                <a:gd name="T35" fmla="*/ 295 h 302"/>
                <a:gd name="T36" fmla="*/ 16 w 135"/>
                <a:gd name="T37" fmla="*/ 301 h 302"/>
                <a:gd name="T38" fmla="*/ 30 w 135"/>
                <a:gd name="T39" fmla="*/ 234 h 302"/>
                <a:gd name="T40" fmla="*/ 38 w 135"/>
                <a:gd name="T41" fmla="*/ 207 h 302"/>
                <a:gd name="T42" fmla="*/ 53 w 135"/>
                <a:gd name="T43" fmla="*/ 174 h 302"/>
                <a:gd name="T44" fmla="*/ 62 w 135"/>
                <a:gd name="T45" fmla="*/ 157 h 302"/>
                <a:gd name="T46" fmla="*/ 71 w 135"/>
                <a:gd name="T47" fmla="*/ 144 h 302"/>
                <a:gd name="T48" fmla="*/ 80 w 135"/>
                <a:gd name="T49" fmla="*/ 134 h 302"/>
                <a:gd name="T50" fmla="*/ 89 w 135"/>
                <a:gd name="T51" fmla="*/ 126 h 302"/>
                <a:gd name="T52" fmla="*/ 107 w 135"/>
                <a:gd name="T53" fmla="*/ 112 h 302"/>
                <a:gd name="T54" fmla="*/ 116 w 135"/>
                <a:gd name="T55" fmla="*/ 103 h 302"/>
                <a:gd name="T56" fmla="*/ 125 w 135"/>
                <a:gd name="T57" fmla="*/ 94 h 302"/>
                <a:gd name="T58" fmla="*/ 127 w 135"/>
                <a:gd name="T59" fmla="*/ 75 h 302"/>
                <a:gd name="T60" fmla="*/ 129 w 135"/>
                <a:gd name="T61" fmla="*/ 55 h 302"/>
                <a:gd name="T62" fmla="*/ 130 w 135"/>
                <a:gd name="T63" fmla="*/ 36 h 302"/>
                <a:gd name="T64" fmla="*/ 128 w 135"/>
                <a:gd name="T65" fmla="*/ 27 h 302"/>
                <a:gd name="T66" fmla="*/ 125 w 135"/>
                <a:gd name="T67" fmla="*/ 17 h 302"/>
                <a:gd name="T68" fmla="*/ 134 w 135"/>
                <a:gd name="T69" fmla="*/ 2 h 302"/>
                <a:gd name="T70" fmla="*/ 131 w 135"/>
                <a:gd name="T71" fmla="*/ 0 h 302"/>
                <a:gd name="T72" fmla="*/ 123 w 135"/>
                <a:gd name="T73" fmla="*/ 3 h 302"/>
                <a:gd name="T74" fmla="*/ 106 w 135"/>
                <a:gd name="T75" fmla="*/ 3 h 302"/>
                <a:gd name="T76" fmla="*/ 96 w 135"/>
                <a:gd name="T77" fmla="*/ 3 h 302"/>
                <a:gd name="T78" fmla="*/ 88 w 135"/>
                <a:gd name="T79" fmla="*/ 4 h 302"/>
                <a:gd name="T80" fmla="*/ 78 w 135"/>
                <a:gd name="T81" fmla="*/ 6 h 302"/>
                <a:gd name="T82" fmla="*/ 70 w 135"/>
                <a:gd name="T83" fmla="*/ 11 h 302"/>
                <a:gd name="T84" fmla="*/ 61 w 135"/>
                <a:gd name="T85" fmla="*/ 17 h 302"/>
                <a:gd name="T86" fmla="*/ 54 w 135"/>
                <a:gd name="T87" fmla="*/ 28 h 3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5"/>
                <a:gd name="T133" fmla="*/ 0 h 302"/>
                <a:gd name="T134" fmla="*/ 135 w 135"/>
                <a:gd name="T135" fmla="*/ 302 h 3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5" h="302">
                  <a:moveTo>
                    <a:pt x="54" y="28"/>
                  </a:moveTo>
                  <a:lnTo>
                    <a:pt x="42" y="41"/>
                  </a:lnTo>
                  <a:lnTo>
                    <a:pt x="27" y="61"/>
                  </a:lnTo>
                  <a:lnTo>
                    <a:pt x="14" y="83"/>
                  </a:lnTo>
                  <a:lnTo>
                    <a:pt x="9" y="93"/>
                  </a:lnTo>
                  <a:lnTo>
                    <a:pt x="8" y="102"/>
                  </a:lnTo>
                  <a:lnTo>
                    <a:pt x="22" y="109"/>
                  </a:lnTo>
                  <a:lnTo>
                    <a:pt x="35" y="113"/>
                  </a:lnTo>
                  <a:lnTo>
                    <a:pt x="34" y="125"/>
                  </a:lnTo>
                  <a:lnTo>
                    <a:pt x="30" y="140"/>
                  </a:lnTo>
                  <a:lnTo>
                    <a:pt x="19" y="171"/>
                  </a:lnTo>
                  <a:lnTo>
                    <a:pt x="7" y="202"/>
                  </a:lnTo>
                  <a:lnTo>
                    <a:pt x="3" y="216"/>
                  </a:lnTo>
                  <a:lnTo>
                    <a:pt x="0" y="230"/>
                  </a:lnTo>
                  <a:lnTo>
                    <a:pt x="3" y="247"/>
                  </a:lnTo>
                  <a:lnTo>
                    <a:pt x="9" y="267"/>
                  </a:lnTo>
                  <a:lnTo>
                    <a:pt x="15" y="287"/>
                  </a:lnTo>
                  <a:lnTo>
                    <a:pt x="16" y="295"/>
                  </a:lnTo>
                  <a:lnTo>
                    <a:pt x="16" y="301"/>
                  </a:lnTo>
                  <a:lnTo>
                    <a:pt x="30" y="234"/>
                  </a:lnTo>
                  <a:lnTo>
                    <a:pt x="38" y="207"/>
                  </a:lnTo>
                  <a:lnTo>
                    <a:pt x="53" y="174"/>
                  </a:lnTo>
                  <a:lnTo>
                    <a:pt x="62" y="157"/>
                  </a:lnTo>
                  <a:lnTo>
                    <a:pt x="71" y="144"/>
                  </a:lnTo>
                  <a:lnTo>
                    <a:pt x="80" y="134"/>
                  </a:lnTo>
                  <a:lnTo>
                    <a:pt x="89" y="126"/>
                  </a:lnTo>
                  <a:lnTo>
                    <a:pt x="107" y="112"/>
                  </a:lnTo>
                  <a:lnTo>
                    <a:pt x="116" y="103"/>
                  </a:lnTo>
                  <a:lnTo>
                    <a:pt x="125" y="94"/>
                  </a:lnTo>
                  <a:lnTo>
                    <a:pt x="127" y="75"/>
                  </a:lnTo>
                  <a:lnTo>
                    <a:pt x="129" y="55"/>
                  </a:lnTo>
                  <a:lnTo>
                    <a:pt x="130" y="36"/>
                  </a:lnTo>
                  <a:lnTo>
                    <a:pt x="128" y="27"/>
                  </a:lnTo>
                  <a:lnTo>
                    <a:pt x="125" y="17"/>
                  </a:lnTo>
                  <a:lnTo>
                    <a:pt x="134" y="2"/>
                  </a:lnTo>
                  <a:lnTo>
                    <a:pt x="131" y="0"/>
                  </a:lnTo>
                  <a:lnTo>
                    <a:pt x="123" y="3"/>
                  </a:lnTo>
                  <a:lnTo>
                    <a:pt x="106" y="3"/>
                  </a:lnTo>
                  <a:lnTo>
                    <a:pt x="96" y="3"/>
                  </a:lnTo>
                  <a:lnTo>
                    <a:pt x="88" y="4"/>
                  </a:lnTo>
                  <a:lnTo>
                    <a:pt x="78" y="6"/>
                  </a:lnTo>
                  <a:lnTo>
                    <a:pt x="70" y="11"/>
                  </a:lnTo>
                  <a:lnTo>
                    <a:pt x="61" y="17"/>
                  </a:lnTo>
                  <a:lnTo>
                    <a:pt x="54" y="28"/>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11" name="Freeform 195"/>
            <p:cNvSpPr>
              <a:spLocks/>
            </p:cNvSpPr>
            <p:nvPr/>
          </p:nvSpPr>
          <p:spPr bwMode="auto">
            <a:xfrm>
              <a:off x="4986" y="1809"/>
              <a:ext cx="44" cy="73"/>
            </a:xfrm>
            <a:custGeom>
              <a:avLst/>
              <a:gdLst>
                <a:gd name="T0" fmla="*/ 0 w 44"/>
                <a:gd name="T1" fmla="*/ 72 h 73"/>
                <a:gd name="T2" fmla="*/ 0 w 44"/>
                <a:gd name="T3" fmla="*/ 71 h 73"/>
                <a:gd name="T4" fmla="*/ 0 w 44"/>
                <a:gd name="T5" fmla="*/ 66 h 73"/>
                <a:gd name="T6" fmla="*/ 1 w 44"/>
                <a:gd name="T7" fmla="*/ 62 h 73"/>
                <a:gd name="T8" fmla="*/ 3 w 44"/>
                <a:gd name="T9" fmla="*/ 58 h 73"/>
                <a:gd name="T10" fmla="*/ 5 w 44"/>
                <a:gd name="T11" fmla="*/ 52 h 73"/>
                <a:gd name="T12" fmla="*/ 8 w 44"/>
                <a:gd name="T13" fmla="*/ 47 h 73"/>
                <a:gd name="T14" fmla="*/ 11 w 44"/>
                <a:gd name="T15" fmla="*/ 42 h 73"/>
                <a:gd name="T16" fmla="*/ 13 w 44"/>
                <a:gd name="T17" fmla="*/ 36 h 73"/>
                <a:gd name="T18" fmla="*/ 17 w 44"/>
                <a:gd name="T19" fmla="*/ 32 h 73"/>
                <a:gd name="T20" fmla="*/ 20 w 44"/>
                <a:gd name="T21" fmla="*/ 27 h 73"/>
                <a:gd name="T22" fmla="*/ 24 w 44"/>
                <a:gd name="T23" fmla="*/ 22 h 73"/>
                <a:gd name="T24" fmla="*/ 28 w 44"/>
                <a:gd name="T25" fmla="*/ 17 h 73"/>
                <a:gd name="T26" fmla="*/ 31 w 44"/>
                <a:gd name="T27" fmla="*/ 13 h 73"/>
                <a:gd name="T28" fmla="*/ 34 w 44"/>
                <a:gd name="T29" fmla="*/ 10 h 73"/>
                <a:gd name="T30" fmla="*/ 36 w 44"/>
                <a:gd name="T31" fmla="*/ 6 h 73"/>
                <a:gd name="T32" fmla="*/ 40 w 44"/>
                <a:gd name="T33" fmla="*/ 3 h 73"/>
                <a:gd name="T34" fmla="*/ 42 w 44"/>
                <a:gd name="T35" fmla="*/ 0 h 73"/>
                <a:gd name="T36" fmla="*/ 43 w 44"/>
                <a:gd name="T37" fmla="*/ 1 h 73"/>
                <a:gd name="T38" fmla="*/ 41 w 44"/>
                <a:gd name="T39" fmla="*/ 4 h 73"/>
                <a:gd name="T40" fmla="*/ 38 w 44"/>
                <a:gd name="T41" fmla="*/ 7 h 73"/>
                <a:gd name="T42" fmla="*/ 35 w 44"/>
                <a:gd name="T43" fmla="*/ 11 h 73"/>
                <a:gd name="T44" fmla="*/ 32 w 44"/>
                <a:gd name="T45" fmla="*/ 14 h 73"/>
                <a:gd name="T46" fmla="*/ 29 w 44"/>
                <a:gd name="T47" fmla="*/ 18 h 73"/>
                <a:gd name="T48" fmla="*/ 26 w 44"/>
                <a:gd name="T49" fmla="*/ 23 h 73"/>
                <a:gd name="T50" fmla="*/ 22 w 44"/>
                <a:gd name="T51" fmla="*/ 28 h 73"/>
                <a:gd name="T52" fmla="*/ 18 w 44"/>
                <a:gd name="T53" fmla="*/ 33 h 73"/>
                <a:gd name="T54" fmla="*/ 15 w 44"/>
                <a:gd name="T55" fmla="*/ 37 h 73"/>
                <a:gd name="T56" fmla="*/ 12 w 44"/>
                <a:gd name="T57" fmla="*/ 43 h 73"/>
                <a:gd name="T58" fmla="*/ 9 w 44"/>
                <a:gd name="T59" fmla="*/ 48 h 73"/>
                <a:gd name="T60" fmla="*/ 7 w 44"/>
                <a:gd name="T61" fmla="*/ 53 h 73"/>
                <a:gd name="T62" fmla="*/ 5 w 44"/>
                <a:gd name="T63" fmla="*/ 58 h 73"/>
                <a:gd name="T64" fmla="*/ 3 w 44"/>
                <a:gd name="T65" fmla="*/ 62 h 73"/>
                <a:gd name="T66" fmla="*/ 2 w 44"/>
                <a:gd name="T67" fmla="*/ 67 h 73"/>
                <a:gd name="T68" fmla="*/ 2 w 44"/>
                <a:gd name="T69" fmla="*/ 71 h 73"/>
                <a:gd name="T70" fmla="*/ 1 w 44"/>
                <a:gd name="T71" fmla="*/ 71 h 73"/>
                <a:gd name="T72" fmla="*/ 2 w 44"/>
                <a:gd name="T73" fmla="*/ 71 h 73"/>
                <a:gd name="T74" fmla="*/ 2 w 44"/>
                <a:gd name="T75" fmla="*/ 72 h 73"/>
                <a:gd name="T76" fmla="*/ 1 w 44"/>
                <a:gd name="T77" fmla="*/ 72 h 73"/>
                <a:gd name="T78" fmla="*/ 0 w 44"/>
                <a:gd name="T79" fmla="*/ 72 h 73"/>
                <a:gd name="T80" fmla="*/ 0 w 44"/>
                <a:gd name="T81" fmla="*/ 71 h 73"/>
                <a:gd name="T82" fmla="*/ 0 w 44"/>
                <a:gd name="T83" fmla="*/ 72 h 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73"/>
                <a:gd name="T128" fmla="*/ 44 w 44"/>
                <a:gd name="T129" fmla="*/ 73 h 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73">
                  <a:moveTo>
                    <a:pt x="0" y="72"/>
                  </a:moveTo>
                  <a:lnTo>
                    <a:pt x="0" y="71"/>
                  </a:lnTo>
                  <a:lnTo>
                    <a:pt x="0" y="66"/>
                  </a:lnTo>
                  <a:lnTo>
                    <a:pt x="1" y="62"/>
                  </a:lnTo>
                  <a:lnTo>
                    <a:pt x="3" y="58"/>
                  </a:lnTo>
                  <a:lnTo>
                    <a:pt x="5" y="52"/>
                  </a:lnTo>
                  <a:lnTo>
                    <a:pt x="8" y="47"/>
                  </a:lnTo>
                  <a:lnTo>
                    <a:pt x="11" y="42"/>
                  </a:lnTo>
                  <a:lnTo>
                    <a:pt x="13" y="36"/>
                  </a:lnTo>
                  <a:lnTo>
                    <a:pt x="17" y="32"/>
                  </a:lnTo>
                  <a:lnTo>
                    <a:pt x="20" y="27"/>
                  </a:lnTo>
                  <a:lnTo>
                    <a:pt x="24" y="22"/>
                  </a:lnTo>
                  <a:lnTo>
                    <a:pt x="28" y="17"/>
                  </a:lnTo>
                  <a:lnTo>
                    <a:pt x="31" y="13"/>
                  </a:lnTo>
                  <a:lnTo>
                    <a:pt x="34" y="10"/>
                  </a:lnTo>
                  <a:lnTo>
                    <a:pt x="36" y="6"/>
                  </a:lnTo>
                  <a:lnTo>
                    <a:pt x="40" y="3"/>
                  </a:lnTo>
                  <a:lnTo>
                    <a:pt x="42" y="0"/>
                  </a:lnTo>
                  <a:lnTo>
                    <a:pt x="43" y="1"/>
                  </a:lnTo>
                  <a:lnTo>
                    <a:pt x="41" y="4"/>
                  </a:lnTo>
                  <a:lnTo>
                    <a:pt x="38" y="7"/>
                  </a:lnTo>
                  <a:lnTo>
                    <a:pt x="35" y="11"/>
                  </a:lnTo>
                  <a:lnTo>
                    <a:pt x="32" y="14"/>
                  </a:lnTo>
                  <a:lnTo>
                    <a:pt x="29" y="18"/>
                  </a:lnTo>
                  <a:lnTo>
                    <a:pt x="26" y="23"/>
                  </a:lnTo>
                  <a:lnTo>
                    <a:pt x="22" y="28"/>
                  </a:lnTo>
                  <a:lnTo>
                    <a:pt x="18" y="33"/>
                  </a:lnTo>
                  <a:lnTo>
                    <a:pt x="15" y="37"/>
                  </a:lnTo>
                  <a:lnTo>
                    <a:pt x="12" y="43"/>
                  </a:lnTo>
                  <a:lnTo>
                    <a:pt x="9" y="48"/>
                  </a:lnTo>
                  <a:lnTo>
                    <a:pt x="7" y="53"/>
                  </a:lnTo>
                  <a:lnTo>
                    <a:pt x="5" y="58"/>
                  </a:lnTo>
                  <a:lnTo>
                    <a:pt x="3" y="62"/>
                  </a:lnTo>
                  <a:lnTo>
                    <a:pt x="2" y="67"/>
                  </a:lnTo>
                  <a:lnTo>
                    <a:pt x="2" y="71"/>
                  </a:lnTo>
                  <a:lnTo>
                    <a:pt x="1" y="71"/>
                  </a:lnTo>
                  <a:lnTo>
                    <a:pt x="2" y="71"/>
                  </a:lnTo>
                  <a:lnTo>
                    <a:pt x="2" y="72"/>
                  </a:lnTo>
                  <a:lnTo>
                    <a:pt x="1" y="72"/>
                  </a:lnTo>
                  <a:lnTo>
                    <a:pt x="0" y="72"/>
                  </a:lnTo>
                  <a:lnTo>
                    <a:pt x="0" y="71"/>
                  </a:lnTo>
                  <a:lnTo>
                    <a:pt x="0" y="7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12" name="Freeform 196"/>
            <p:cNvSpPr>
              <a:spLocks/>
            </p:cNvSpPr>
            <p:nvPr/>
          </p:nvSpPr>
          <p:spPr bwMode="auto">
            <a:xfrm>
              <a:off x="4986" y="1886"/>
              <a:ext cx="24" cy="7"/>
            </a:xfrm>
            <a:custGeom>
              <a:avLst/>
              <a:gdLst>
                <a:gd name="T0" fmla="*/ 21 w 24"/>
                <a:gd name="T1" fmla="*/ 5 h 7"/>
                <a:gd name="T2" fmla="*/ 22 w 24"/>
                <a:gd name="T3" fmla="*/ 6 h 7"/>
                <a:gd name="T4" fmla="*/ 20 w 24"/>
                <a:gd name="T5" fmla="*/ 5 h 7"/>
                <a:gd name="T6" fmla="*/ 17 w 24"/>
                <a:gd name="T7" fmla="*/ 5 h 7"/>
                <a:gd name="T8" fmla="*/ 14 w 24"/>
                <a:gd name="T9" fmla="*/ 5 h 7"/>
                <a:gd name="T10" fmla="*/ 11 w 24"/>
                <a:gd name="T11" fmla="*/ 4 h 7"/>
                <a:gd name="T12" fmla="*/ 9 w 24"/>
                <a:gd name="T13" fmla="*/ 3 h 7"/>
                <a:gd name="T14" fmla="*/ 5 w 24"/>
                <a:gd name="T15" fmla="*/ 3 h 7"/>
                <a:gd name="T16" fmla="*/ 3 w 24"/>
                <a:gd name="T17" fmla="*/ 2 h 7"/>
                <a:gd name="T18" fmla="*/ 0 w 24"/>
                <a:gd name="T19" fmla="*/ 1 h 7"/>
                <a:gd name="T20" fmla="*/ 1 w 24"/>
                <a:gd name="T21" fmla="*/ 0 h 7"/>
                <a:gd name="T22" fmla="*/ 3 w 24"/>
                <a:gd name="T23" fmla="*/ 1 h 7"/>
                <a:gd name="T24" fmla="*/ 6 w 24"/>
                <a:gd name="T25" fmla="*/ 2 h 7"/>
                <a:gd name="T26" fmla="*/ 9 w 24"/>
                <a:gd name="T27" fmla="*/ 2 h 7"/>
                <a:gd name="T28" fmla="*/ 12 w 24"/>
                <a:gd name="T29" fmla="*/ 3 h 7"/>
                <a:gd name="T30" fmla="*/ 14 w 24"/>
                <a:gd name="T31" fmla="*/ 4 h 7"/>
                <a:gd name="T32" fmla="*/ 17 w 24"/>
                <a:gd name="T33" fmla="*/ 4 h 7"/>
                <a:gd name="T34" fmla="*/ 20 w 24"/>
                <a:gd name="T35" fmla="*/ 4 h 7"/>
                <a:gd name="T36" fmla="*/ 22 w 24"/>
                <a:gd name="T37" fmla="*/ 5 h 7"/>
                <a:gd name="T38" fmla="*/ 23 w 24"/>
                <a:gd name="T39" fmla="*/ 5 h 7"/>
                <a:gd name="T40" fmla="*/ 22 w 24"/>
                <a:gd name="T41" fmla="*/ 5 h 7"/>
                <a:gd name="T42" fmla="*/ 23 w 24"/>
                <a:gd name="T43" fmla="*/ 5 h 7"/>
                <a:gd name="T44" fmla="*/ 23 w 24"/>
                <a:gd name="T45" fmla="*/ 5 h 7"/>
                <a:gd name="T46" fmla="*/ 22 w 24"/>
                <a:gd name="T47" fmla="*/ 6 h 7"/>
                <a:gd name="T48" fmla="*/ 21 w 24"/>
                <a:gd name="T49" fmla="*/ 5 h 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
                <a:gd name="T76" fmla="*/ 0 h 7"/>
                <a:gd name="T77" fmla="*/ 24 w 24"/>
                <a:gd name="T78" fmla="*/ 7 h 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 h="7">
                  <a:moveTo>
                    <a:pt x="21" y="5"/>
                  </a:moveTo>
                  <a:lnTo>
                    <a:pt x="22" y="6"/>
                  </a:lnTo>
                  <a:lnTo>
                    <a:pt x="20" y="5"/>
                  </a:lnTo>
                  <a:lnTo>
                    <a:pt x="17" y="5"/>
                  </a:lnTo>
                  <a:lnTo>
                    <a:pt x="14" y="5"/>
                  </a:lnTo>
                  <a:lnTo>
                    <a:pt x="11" y="4"/>
                  </a:lnTo>
                  <a:lnTo>
                    <a:pt x="9" y="3"/>
                  </a:lnTo>
                  <a:lnTo>
                    <a:pt x="5" y="3"/>
                  </a:lnTo>
                  <a:lnTo>
                    <a:pt x="3" y="2"/>
                  </a:lnTo>
                  <a:lnTo>
                    <a:pt x="0" y="1"/>
                  </a:lnTo>
                  <a:lnTo>
                    <a:pt x="1" y="0"/>
                  </a:lnTo>
                  <a:lnTo>
                    <a:pt x="3" y="1"/>
                  </a:lnTo>
                  <a:lnTo>
                    <a:pt x="6" y="2"/>
                  </a:lnTo>
                  <a:lnTo>
                    <a:pt x="9" y="2"/>
                  </a:lnTo>
                  <a:lnTo>
                    <a:pt x="12" y="3"/>
                  </a:lnTo>
                  <a:lnTo>
                    <a:pt x="14" y="4"/>
                  </a:lnTo>
                  <a:lnTo>
                    <a:pt x="17" y="4"/>
                  </a:lnTo>
                  <a:lnTo>
                    <a:pt x="20" y="4"/>
                  </a:lnTo>
                  <a:lnTo>
                    <a:pt x="22" y="5"/>
                  </a:lnTo>
                  <a:lnTo>
                    <a:pt x="23" y="5"/>
                  </a:lnTo>
                  <a:lnTo>
                    <a:pt x="22" y="5"/>
                  </a:lnTo>
                  <a:lnTo>
                    <a:pt x="23" y="5"/>
                  </a:lnTo>
                  <a:lnTo>
                    <a:pt x="22" y="6"/>
                  </a:lnTo>
                  <a:lnTo>
                    <a:pt x="21" y="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13" name="Freeform 197"/>
            <p:cNvSpPr>
              <a:spLocks/>
            </p:cNvSpPr>
            <p:nvPr/>
          </p:nvSpPr>
          <p:spPr bwMode="auto">
            <a:xfrm>
              <a:off x="4978" y="1897"/>
              <a:ext cx="32" cy="115"/>
            </a:xfrm>
            <a:custGeom>
              <a:avLst/>
              <a:gdLst>
                <a:gd name="T0" fmla="*/ 0 w 32"/>
                <a:gd name="T1" fmla="*/ 114 h 115"/>
                <a:gd name="T2" fmla="*/ 0 w 32"/>
                <a:gd name="T3" fmla="*/ 107 h 115"/>
                <a:gd name="T4" fmla="*/ 2 w 32"/>
                <a:gd name="T5" fmla="*/ 100 h 115"/>
                <a:gd name="T6" fmla="*/ 4 w 32"/>
                <a:gd name="T7" fmla="*/ 94 h 115"/>
                <a:gd name="T8" fmla="*/ 5 w 32"/>
                <a:gd name="T9" fmla="*/ 86 h 115"/>
                <a:gd name="T10" fmla="*/ 8 w 32"/>
                <a:gd name="T11" fmla="*/ 79 h 115"/>
                <a:gd name="T12" fmla="*/ 10 w 32"/>
                <a:gd name="T13" fmla="*/ 71 h 115"/>
                <a:gd name="T14" fmla="*/ 13 w 32"/>
                <a:gd name="T15" fmla="*/ 64 h 115"/>
                <a:gd name="T16" fmla="*/ 16 w 32"/>
                <a:gd name="T17" fmla="*/ 57 h 115"/>
                <a:gd name="T18" fmla="*/ 18 w 32"/>
                <a:gd name="T19" fmla="*/ 49 h 115"/>
                <a:gd name="T20" fmla="*/ 21 w 32"/>
                <a:gd name="T21" fmla="*/ 41 h 115"/>
                <a:gd name="T22" fmla="*/ 23 w 32"/>
                <a:gd name="T23" fmla="*/ 34 h 115"/>
                <a:gd name="T24" fmla="*/ 26 w 32"/>
                <a:gd name="T25" fmla="*/ 26 h 115"/>
                <a:gd name="T26" fmla="*/ 26 w 32"/>
                <a:gd name="T27" fmla="*/ 19 h 115"/>
                <a:gd name="T28" fmla="*/ 28 w 32"/>
                <a:gd name="T29" fmla="*/ 12 h 115"/>
                <a:gd name="T30" fmla="*/ 29 w 32"/>
                <a:gd name="T31" fmla="*/ 6 h 115"/>
                <a:gd name="T32" fmla="*/ 29 w 32"/>
                <a:gd name="T33" fmla="*/ 0 h 115"/>
                <a:gd name="T34" fmla="*/ 31 w 32"/>
                <a:gd name="T35" fmla="*/ 0 h 115"/>
                <a:gd name="T36" fmla="*/ 31 w 32"/>
                <a:gd name="T37" fmla="*/ 6 h 115"/>
                <a:gd name="T38" fmla="*/ 30 w 32"/>
                <a:gd name="T39" fmla="*/ 13 h 115"/>
                <a:gd name="T40" fmla="*/ 28 w 32"/>
                <a:gd name="T41" fmla="*/ 20 h 115"/>
                <a:gd name="T42" fmla="*/ 26 w 32"/>
                <a:gd name="T43" fmla="*/ 27 h 115"/>
                <a:gd name="T44" fmla="*/ 25 w 32"/>
                <a:gd name="T45" fmla="*/ 34 h 115"/>
                <a:gd name="T46" fmla="*/ 23 w 32"/>
                <a:gd name="T47" fmla="*/ 42 h 115"/>
                <a:gd name="T48" fmla="*/ 20 w 32"/>
                <a:gd name="T49" fmla="*/ 50 h 115"/>
                <a:gd name="T50" fmla="*/ 17 w 32"/>
                <a:gd name="T51" fmla="*/ 57 h 115"/>
                <a:gd name="T52" fmla="*/ 15 w 32"/>
                <a:gd name="T53" fmla="*/ 64 h 115"/>
                <a:gd name="T54" fmla="*/ 12 w 32"/>
                <a:gd name="T55" fmla="*/ 72 h 115"/>
                <a:gd name="T56" fmla="*/ 10 w 32"/>
                <a:gd name="T57" fmla="*/ 79 h 115"/>
                <a:gd name="T58" fmla="*/ 7 w 32"/>
                <a:gd name="T59" fmla="*/ 87 h 115"/>
                <a:gd name="T60" fmla="*/ 5 w 32"/>
                <a:gd name="T61" fmla="*/ 94 h 115"/>
                <a:gd name="T62" fmla="*/ 4 w 32"/>
                <a:gd name="T63" fmla="*/ 101 h 115"/>
                <a:gd name="T64" fmla="*/ 2 w 32"/>
                <a:gd name="T65" fmla="*/ 108 h 115"/>
                <a:gd name="T66" fmla="*/ 1 w 32"/>
                <a:gd name="T67" fmla="*/ 114 h 115"/>
                <a:gd name="T68" fmla="*/ 0 w 32"/>
                <a:gd name="T69" fmla="*/ 114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115"/>
                <a:gd name="T107" fmla="*/ 32 w 32"/>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115">
                  <a:moveTo>
                    <a:pt x="0" y="114"/>
                  </a:moveTo>
                  <a:lnTo>
                    <a:pt x="0" y="107"/>
                  </a:lnTo>
                  <a:lnTo>
                    <a:pt x="2" y="100"/>
                  </a:lnTo>
                  <a:lnTo>
                    <a:pt x="4" y="94"/>
                  </a:lnTo>
                  <a:lnTo>
                    <a:pt x="5" y="86"/>
                  </a:lnTo>
                  <a:lnTo>
                    <a:pt x="8" y="79"/>
                  </a:lnTo>
                  <a:lnTo>
                    <a:pt x="10" y="71"/>
                  </a:lnTo>
                  <a:lnTo>
                    <a:pt x="13" y="64"/>
                  </a:lnTo>
                  <a:lnTo>
                    <a:pt x="16" y="57"/>
                  </a:lnTo>
                  <a:lnTo>
                    <a:pt x="18" y="49"/>
                  </a:lnTo>
                  <a:lnTo>
                    <a:pt x="21" y="41"/>
                  </a:lnTo>
                  <a:lnTo>
                    <a:pt x="23" y="34"/>
                  </a:lnTo>
                  <a:lnTo>
                    <a:pt x="26" y="26"/>
                  </a:lnTo>
                  <a:lnTo>
                    <a:pt x="26" y="19"/>
                  </a:lnTo>
                  <a:lnTo>
                    <a:pt x="28" y="12"/>
                  </a:lnTo>
                  <a:lnTo>
                    <a:pt x="29" y="6"/>
                  </a:lnTo>
                  <a:lnTo>
                    <a:pt x="29" y="0"/>
                  </a:lnTo>
                  <a:lnTo>
                    <a:pt x="31" y="0"/>
                  </a:lnTo>
                  <a:lnTo>
                    <a:pt x="31" y="6"/>
                  </a:lnTo>
                  <a:lnTo>
                    <a:pt x="30" y="13"/>
                  </a:lnTo>
                  <a:lnTo>
                    <a:pt x="28" y="20"/>
                  </a:lnTo>
                  <a:lnTo>
                    <a:pt x="26" y="27"/>
                  </a:lnTo>
                  <a:lnTo>
                    <a:pt x="25" y="34"/>
                  </a:lnTo>
                  <a:lnTo>
                    <a:pt x="23" y="42"/>
                  </a:lnTo>
                  <a:lnTo>
                    <a:pt x="20" y="50"/>
                  </a:lnTo>
                  <a:lnTo>
                    <a:pt x="17" y="57"/>
                  </a:lnTo>
                  <a:lnTo>
                    <a:pt x="15" y="64"/>
                  </a:lnTo>
                  <a:lnTo>
                    <a:pt x="12" y="72"/>
                  </a:lnTo>
                  <a:lnTo>
                    <a:pt x="10" y="79"/>
                  </a:lnTo>
                  <a:lnTo>
                    <a:pt x="7" y="87"/>
                  </a:lnTo>
                  <a:lnTo>
                    <a:pt x="5" y="94"/>
                  </a:lnTo>
                  <a:lnTo>
                    <a:pt x="4" y="101"/>
                  </a:lnTo>
                  <a:lnTo>
                    <a:pt x="2" y="108"/>
                  </a:lnTo>
                  <a:lnTo>
                    <a:pt x="1" y="114"/>
                  </a:lnTo>
                  <a:lnTo>
                    <a:pt x="0" y="114"/>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14" name="Freeform 198"/>
            <p:cNvSpPr>
              <a:spLocks/>
            </p:cNvSpPr>
            <p:nvPr/>
          </p:nvSpPr>
          <p:spPr bwMode="auto">
            <a:xfrm>
              <a:off x="4978" y="2017"/>
              <a:ext cx="12" cy="68"/>
            </a:xfrm>
            <a:custGeom>
              <a:avLst/>
              <a:gdLst>
                <a:gd name="T0" fmla="*/ 11 w 12"/>
                <a:gd name="T1" fmla="*/ 66 h 68"/>
                <a:gd name="T2" fmla="*/ 10 w 12"/>
                <a:gd name="T3" fmla="*/ 66 h 68"/>
                <a:gd name="T4" fmla="*/ 10 w 12"/>
                <a:gd name="T5" fmla="*/ 63 h 68"/>
                <a:gd name="T6" fmla="*/ 10 w 12"/>
                <a:gd name="T7" fmla="*/ 60 h 68"/>
                <a:gd name="T8" fmla="*/ 10 w 12"/>
                <a:gd name="T9" fmla="*/ 56 h 68"/>
                <a:gd name="T10" fmla="*/ 9 w 12"/>
                <a:gd name="T11" fmla="*/ 53 h 68"/>
                <a:gd name="T12" fmla="*/ 8 w 12"/>
                <a:gd name="T13" fmla="*/ 49 h 68"/>
                <a:gd name="T14" fmla="*/ 8 w 12"/>
                <a:gd name="T15" fmla="*/ 44 h 68"/>
                <a:gd name="T16" fmla="*/ 7 w 12"/>
                <a:gd name="T17" fmla="*/ 39 h 68"/>
                <a:gd name="T18" fmla="*/ 6 w 12"/>
                <a:gd name="T19" fmla="*/ 34 h 68"/>
                <a:gd name="T20" fmla="*/ 5 w 12"/>
                <a:gd name="T21" fmla="*/ 30 h 68"/>
                <a:gd name="T22" fmla="*/ 3 w 12"/>
                <a:gd name="T23" fmla="*/ 25 h 68"/>
                <a:gd name="T24" fmla="*/ 3 w 12"/>
                <a:gd name="T25" fmla="*/ 20 h 68"/>
                <a:gd name="T26" fmla="*/ 1 w 12"/>
                <a:gd name="T27" fmla="*/ 16 h 68"/>
                <a:gd name="T28" fmla="*/ 1 w 12"/>
                <a:gd name="T29" fmla="*/ 11 h 68"/>
                <a:gd name="T30" fmla="*/ 0 w 12"/>
                <a:gd name="T31" fmla="*/ 8 h 68"/>
                <a:gd name="T32" fmla="*/ 0 w 12"/>
                <a:gd name="T33" fmla="*/ 3 h 68"/>
                <a:gd name="T34" fmla="*/ 0 w 12"/>
                <a:gd name="T35" fmla="*/ 0 h 68"/>
                <a:gd name="T36" fmla="*/ 1 w 12"/>
                <a:gd name="T37" fmla="*/ 0 h 68"/>
                <a:gd name="T38" fmla="*/ 1 w 12"/>
                <a:gd name="T39" fmla="*/ 3 h 68"/>
                <a:gd name="T40" fmla="*/ 1 w 12"/>
                <a:gd name="T41" fmla="*/ 7 h 68"/>
                <a:gd name="T42" fmla="*/ 2 w 12"/>
                <a:gd name="T43" fmla="*/ 11 h 68"/>
                <a:gd name="T44" fmla="*/ 3 w 12"/>
                <a:gd name="T45" fmla="*/ 15 h 68"/>
                <a:gd name="T46" fmla="*/ 4 w 12"/>
                <a:gd name="T47" fmla="*/ 20 h 68"/>
                <a:gd name="T48" fmla="*/ 5 w 12"/>
                <a:gd name="T49" fmla="*/ 25 h 68"/>
                <a:gd name="T50" fmla="*/ 6 w 12"/>
                <a:gd name="T51" fmla="*/ 30 h 68"/>
                <a:gd name="T52" fmla="*/ 7 w 12"/>
                <a:gd name="T53" fmla="*/ 34 h 68"/>
                <a:gd name="T54" fmla="*/ 8 w 12"/>
                <a:gd name="T55" fmla="*/ 39 h 68"/>
                <a:gd name="T56" fmla="*/ 9 w 12"/>
                <a:gd name="T57" fmla="*/ 44 h 68"/>
                <a:gd name="T58" fmla="*/ 10 w 12"/>
                <a:gd name="T59" fmla="*/ 48 h 68"/>
                <a:gd name="T60" fmla="*/ 10 w 12"/>
                <a:gd name="T61" fmla="*/ 53 h 68"/>
                <a:gd name="T62" fmla="*/ 11 w 12"/>
                <a:gd name="T63" fmla="*/ 56 h 68"/>
                <a:gd name="T64" fmla="*/ 11 w 12"/>
                <a:gd name="T65" fmla="*/ 60 h 68"/>
                <a:gd name="T66" fmla="*/ 11 w 12"/>
                <a:gd name="T67" fmla="*/ 63 h 68"/>
                <a:gd name="T68" fmla="*/ 11 w 12"/>
                <a:gd name="T69" fmla="*/ 66 h 68"/>
                <a:gd name="T70" fmla="*/ 10 w 12"/>
                <a:gd name="T71" fmla="*/ 66 h 68"/>
                <a:gd name="T72" fmla="*/ 11 w 12"/>
                <a:gd name="T73" fmla="*/ 66 h 68"/>
                <a:gd name="T74" fmla="*/ 10 w 12"/>
                <a:gd name="T75" fmla="*/ 67 h 68"/>
                <a:gd name="T76" fmla="*/ 10 w 12"/>
                <a:gd name="T77" fmla="*/ 67 h 68"/>
                <a:gd name="T78" fmla="*/ 10 w 12"/>
                <a:gd name="T79" fmla="*/ 66 h 68"/>
                <a:gd name="T80" fmla="*/ 11 w 12"/>
                <a:gd name="T81" fmla="*/ 66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
                <a:gd name="T124" fmla="*/ 0 h 68"/>
                <a:gd name="T125" fmla="*/ 12 w 12"/>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 h="68">
                  <a:moveTo>
                    <a:pt x="11" y="66"/>
                  </a:moveTo>
                  <a:lnTo>
                    <a:pt x="10" y="66"/>
                  </a:lnTo>
                  <a:lnTo>
                    <a:pt x="10" y="63"/>
                  </a:lnTo>
                  <a:lnTo>
                    <a:pt x="10" y="60"/>
                  </a:lnTo>
                  <a:lnTo>
                    <a:pt x="10" y="56"/>
                  </a:lnTo>
                  <a:lnTo>
                    <a:pt x="9" y="53"/>
                  </a:lnTo>
                  <a:lnTo>
                    <a:pt x="8" y="49"/>
                  </a:lnTo>
                  <a:lnTo>
                    <a:pt x="8" y="44"/>
                  </a:lnTo>
                  <a:lnTo>
                    <a:pt x="7" y="39"/>
                  </a:lnTo>
                  <a:lnTo>
                    <a:pt x="6" y="34"/>
                  </a:lnTo>
                  <a:lnTo>
                    <a:pt x="5" y="30"/>
                  </a:lnTo>
                  <a:lnTo>
                    <a:pt x="3" y="25"/>
                  </a:lnTo>
                  <a:lnTo>
                    <a:pt x="3" y="20"/>
                  </a:lnTo>
                  <a:lnTo>
                    <a:pt x="1" y="16"/>
                  </a:lnTo>
                  <a:lnTo>
                    <a:pt x="1" y="11"/>
                  </a:lnTo>
                  <a:lnTo>
                    <a:pt x="0" y="8"/>
                  </a:lnTo>
                  <a:lnTo>
                    <a:pt x="0" y="3"/>
                  </a:lnTo>
                  <a:lnTo>
                    <a:pt x="0" y="0"/>
                  </a:lnTo>
                  <a:lnTo>
                    <a:pt x="1" y="0"/>
                  </a:lnTo>
                  <a:lnTo>
                    <a:pt x="1" y="3"/>
                  </a:lnTo>
                  <a:lnTo>
                    <a:pt x="1" y="7"/>
                  </a:lnTo>
                  <a:lnTo>
                    <a:pt x="2" y="11"/>
                  </a:lnTo>
                  <a:lnTo>
                    <a:pt x="3" y="15"/>
                  </a:lnTo>
                  <a:lnTo>
                    <a:pt x="4" y="20"/>
                  </a:lnTo>
                  <a:lnTo>
                    <a:pt x="5" y="25"/>
                  </a:lnTo>
                  <a:lnTo>
                    <a:pt x="6" y="30"/>
                  </a:lnTo>
                  <a:lnTo>
                    <a:pt x="7" y="34"/>
                  </a:lnTo>
                  <a:lnTo>
                    <a:pt x="8" y="39"/>
                  </a:lnTo>
                  <a:lnTo>
                    <a:pt x="9" y="44"/>
                  </a:lnTo>
                  <a:lnTo>
                    <a:pt x="10" y="48"/>
                  </a:lnTo>
                  <a:lnTo>
                    <a:pt x="10" y="53"/>
                  </a:lnTo>
                  <a:lnTo>
                    <a:pt x="11" y="56"/>
                  </a:lnTo>
                  <a:lnTo>
                    <a:pt x="11" y="60"/>
                  </a:lnTo>
                  <a:lnTo>
                    <a:pt x="11" y="63"/>
                  </a:lnTo>
                  <a:lnTo>
                    <a:pt x="11" y="66"/>
                  </a:lnTo>
                  <a:lnTo>
                    <a:pt x="10" y="66"/>
                  </a:lnTo>
                  <a:lnTo>
                    <a:pt x="11" y="66"/>
                  </a:lnTo>
                  <a:lnTo>
                    <a:pt x="10" y="67"/>
                  </a:lnTo>
                  <a:lnTo>
                    <a:pt x="10" y="66"/>
                  </a:lnTo>
                  <a:lnTo>
                    <a:pt x="11" y="66"/>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15" name="Freeform 199"/>
            <p:cNvSpPr>
              <a:spLocks/>
            </p:cNvSpPr>
            <p:nvPr/>
          </p:nvSpPr>
          <p:spPr bwMode="auto">
            <a:xfrm>
              <a:off x="4994" y="1959"/>
              <a:ext cx="35" cy="125"/>
            </a:xfrm>
            <a:custGeom>
              <a:avLst/>
              <a:gdLst>
                <a:gd name="T0" fmla="*/ 34 w 35"/>
                <a:gd name="T1" fmla="*/ 1 h 125"/>
                <a:gd name="T2" fmla="*/ 30 w 35"/>
                <a:gd name="T3" fmla="*/ 10 h 125"/>
                <a:gd name="T4" fmla="*/ 27 w 35"/>
                <a:gd name="T5" fmla="*/ 18 h 125"/>
                <a:gd name="T6" fmla="*/ 24 w 35"/>
                <a:gd name="T7" fmla="*/ 25 h 125"/>
                <a:gd name="T8" fmla="*/ 22 w 35"/>
                <a:gd name="T9" fmla="*/ 33 h 125"/>
                <a:gd name="T10" fmla="*/ 19 w 35"/>
                <a:gd name="T11" fmla="*/ 40 h 125"/>
                <a:gd name="T12" fmla="*/ 17 w 35"/>
                <a:gd name="T13" fmla="*/ 47 h 125"/>
                <a:gd name="T14" fmla="*/ 16 w 35"/>
                <a:gd name="T15" fmla="*/ 53 h 125"/>
                <a:gd name="T16" fmla="*/ 14 w 35"/>
                <a:gd name="T17" fmla="*/ 60 h 125"/>
                <a:gd name="T18" fmla="*/ 13 w 35"/>
                <a:gd name="T19" fmla="*/ 66 h 125"/>
                <a:gd name="T20" fmla="*/ 12 w 35"/>
                <a:gd name="T21" fmla="*/ 73 h 125"/>
                <a:gd name="T22" fmla="*/ 10 w 35"/>
                <a:gd name="T23" fmla="*/ 80 h 125"/>
                <a:gd name="T24" fmla="*/ 8 w 35"/>
                <a:gd name="T25" fmla="*/ 88 h 125"/>
                <a:gd name="T26" fmla="*/ 7 w 35"/>
                <a:gd name="T27" fmla="*/ 96 h 125"/>
                <a:gd name="T28" fmla="*/ 6 w 35"/>
                <a:gd name="T29" fmla="*/ 105 h 125"/>
                <a:gd name="T30" fmla="*/ 4 w 35"/>
                <a:gd name="T31" fmla="*/ 114 h 125"/>
                <a:gd name="T32" fmla="*/ 2 w 35"/>
                <a:gd name="T33" fmla="*/ 124 h 125"/>
                <a:gd name="T34" fmla="*/ 0 w 35"/>
                <a:gd name="T35" fmla="*/ 124 h 125"/>
                <a:gd name="T36" fmla="*/ 2 w 35"/>
                <a:gd name="T37" fmla="*/ 114 h 125"/>
                <a:gd name="T38" fmla="*/ 4 w 35"/>
                <a:gd name="T39" fmla="*/ 104 h 125"/>
                <a:gd name="T40" fmla="*/ 6 w 35"/>
                <a:gd name="T41" fmla="*/ 95 h 125"/>
                <a:gd name="T42" fmla="*/ 7 w 35"/>
                <a:gd name="T43" fmla="*/ 87 h 125"/>
                <a:gd name="T44" fmla="*/ 8 w 35"/>
                <a:gd name="T45" fmla="*/ 80 h 125"/>
                <a:gd name="T46" fmla="*/ 10 w 35"/>
                <a:gd name="T47" fmla="*/ 73 h 125"/>
                <a:gd name="T48" fmla="*/ 11 w 35"/>
                <a:gd name="T49" fmla="*/ 65 h 125"/>
                <a:gd name="T50" fmla="*/ 13 w 35"/>
                <a:gd name="T51" fmla="*/ 60 h 125"/>
                <a:gd name="T52" fmla="*/ 14 w 35"/>
                <a:gd name="T53" fmla="*/ 53 h 125"/>
                <a:gd name="T54" fmla="*/ 16 w 35"/>
                <a:gd name="T55" fmla="*/ 46 h 125"/>
                <a:gd name="T56" fmla="*/ 17 w 35"/>
                <a:gd name="T57" fmla="*/ 39 h 125"/>
                <a:gd name="T58" fmla="*/ 20 w 35"/>
                <a:gd name="T59" fmla="*/ 32 h 125"/>
                <a:gd name="T60" fmla="*/ 22 w 35"/>
                <a:gd name="T61" fmla="*/ 25 h 125"/>
                <a:gd name="T62" fmla="*/ 25 w 35"/>
                <a:gd name="T63" fmla="*/ 17 h 125"/>
                <a:gd name="T64" fmla="*/ 28 w 35"/>
                <a:gd name="T65" fmla="*/ 9 h 125"/>
                <a:gd name="T66" fmla="*/ 32 w 35"/>
                <a:gd name="T67" fmla="*/ 0 h 125"/>
                <a:gd name="T68" fmla="*/ 34 w 35"/>
                <a:gd name="T69" fmla="*/ 1 h 1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125"/>
                <a:gd name="T107" fmla="*/ 35 w 35"/>
                <a:gd name="T108" fmla="*/ 125 h 1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125">
                  <a:moveTo>
                    <a:pt x="34" y="1"/>
                  </a:moveTo>
                  <a:lnTo>
                    <a:pt x="30" y="10"/>
                  </a:lnTo>
                  <a:lnTo>
                    <a:pt x="27" y="18"/>
                  </a:lnTo>
                  <a:lnTo>
                    <a:pt x="24" y="25"/>
                  </a:lnTo>
                  <a:lnTo>
                    <a:pt x="22" y="33"/>
                  </a:lnTo>
                  <a:lnTo>
                    <a:pt x="19" y="40"/>
                  </a:lnTo>
                  <a:lnTo>
                    <a:pt x="17" y="47"/>
                  </a:lnTo>
                  <a:lnTo>
                    <a:pt x="16" y="53"/>
                  </a:lnTo>
                  <a:lnTo>
                    <a:pt x="14" y="60"/>
                  </a:lnTo>
                  <a:lnTo>
                    <a:pt x="13" y="66"/>
                  </a:lnTo>
                  <a:lnTo>
                    <a:pt x="12" y="73"/>
                  </a:lnTo>
                  <a:lnTo>
                    <a:pt x="10" y="80"/>
                  </a:lnTo>
                  <a:lnTo>
                    <a:pt x="8" y="88"/>
                  </a:lnTo>
                  <a:lnTo>
                    <a:pt x="7" y="96"/>
                  </a:lnTo>
                  <a:lnTo>
                    <a:pt x="6" y="105"/>
                  </a:lnTo>
                  <a:lnTo>
                    <a:pt x="4" y="114"/>
                  </a:lnTo>
                  <a:lnTo>
                    <a:pt x="2" y="124"/>
                  </a:lnTo>
                  <a:lnTo>
                    <a:pt x="0" y="124"/>
                  </a:lnTo>
                  <a:lnTo>
                    <a:pt x="2" y="114"/>
                  </a:lnTo>
                  <a:lnTo>
                    <a:pt x="4" y="104"/>
                  </a:lnTo>
                  <a:lnTo>
                    <a:pt x="6" y="95"/>
                  </a:lnTo>
                  <a:lnTo>
                    <a:pt x="7" y="87"/>
                  </a:lnTo>
                  <a:lnTo>
                    <a:pt x="8" y="80"/>
                  </a:lnTo>
                  <a:lnTo>
                    <a:pt x="10" y="73"/>
                  </a:lnTo>
                  <a:lnTo>
                    <a:pt x="11" y="65"/>
                  </a:lnTo>
                  <a:lnTo>
                    <a:pt x="13" y="60"/>
                  </a:lnTo>
                  <a:lnTo>
                    <a:pt x="14" y="53"/>
                  </a:lnTo>
                  <a:lnTo>
                    <a:pt x="16" y="46"/>
                  </a:lnTo>
                  <a:lnTo>
                    <a:pt x="17" y="39"/>
                  </a:lnTo>
                  <a:lnTo>
                    <a:pt x="20" y="32"/>
                  </a:lnTo>
                  <a:lnTo>
                    <a:pt x="22" y="25"/>
                  </a:lnTo>
                  <a:lnTo>
                    <a:pt x="25" y="17"/>
                  </a:lnTo>
                  <a:lnTo>
                    <a:pt x="28" y="9"/>
                  </a:lnTo>
                  <a:lnTo>
                    <a:pt x="32" y="0"/>
                  </a:lnTo>
                  <a:lnTo>
                    <a:pt x="34"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16" name="Freeform 200"/>
            <p:cNvSpPr>
              <a:spLocks/>
            </p:cNvSpPr>
            <p:nvPr/>
          </p:nvSpPr>
          <p:spPr bwMode="auto">
            <a:xfrm>
              <a:off x="5032" y="1877"/>
              <a:ext cx="72" cy="77"/>
            </a:xfrm>
            <a:custGeom>
              <a:avLst/>
              <a:gdLst>
                <a:gd name="T0" fmla="*/ 71 w 72"/>
                <a:gd name="T1" fmla="*/ 1 h 77"/>
                <a:gd name="T2" fmla="*/ 71 w 72"/>
                <a:gd name="T3" fmla="*/ 1 h 77"/>
                <a:gd name="T4" fmla="*/ 67 w 72"/>
                <a:gd name="T5" fmla="*/ 7 h 77"/>
                <a:gd name="T6" fmla="*/ 63 w 72"/>
                <a:gd name="T7" fmla="*/ 11 h 77"/>
                <a:gd name="T8" fmla="*/ 58 w 72"/>
                <a:gd name="T9" fmla="*/ 14 h 77"/>
                <a:gd name="T10" fmla="*/ 54 w 72"/>
                <a:gd name="T11" fmla="*/ 18 h 77"/>
                <a:gd name="T12" fmla="*/ 50 w 72"/>
                <a:gd name="T13" fmla="*/ 21 h 77"/>
                <a:gd name="T14" fmla="*/ 45 w 72"/>
                <a:gd name="T15" fmla="*/ 25 h 77"/>
                <a:gd name="T16" fmla="*/ 41 w 72"/>
                <a:gd name="T17" fmla="*/ 28 h 77"/>
                <a:gd name="T18" fmla="*/ 37 w 72"/>
                <a:gd name="T19" fmla="*/ 32 h 77"/>
                <a:gd name="T20" fmla="*/ 32 w 72"/>
                <a:gd name="T21" fmla="*/ 36 h 77"/>
                <a:gd name="T22" fmla="*/ 28 w 72"/>
                <a:gd name="T23" fmla="*/ 39 h 77"/>
                <a:gd name="T24" fmla="*/ 24 w 72"/>
                <a:gd name="T25" fmla="*/ 43 h 77"/>
                <a:gd name="T26" fmla="*/ 19 w 72"/>
                <a:gd name="T27" fmla="*/ 48 h 77"/>
                <a:gd name="T28" fmla="*/ 15 w 72"/>
                <a:gd name="T29" fmla="*/ 54 h 77"/>
                <a:gd name="T30" fmla="*/ 11 w 72"/>
                <a:gd name="T31" fmla="*/ 61 h 77"/>
                <a:gd name="T32" fmla="*/ 7 w 72"/>
                <a:gd name="T33" fmla="*/ 68 h 77"/>
                <a:gd name="T34" fmla="*/ 2 w 72"/>
                <a:gd name="T35" fmla="*/ 76 h 77"/>
                <a:gd name="T36" fmla="*/ 0 w 72"/>
                <a:gd name="T37" fmla="*/ 75 h 77"/>
                <a:gd name="T38" fmla="*/ 5 w 72"/>
                <a:gd name="T39" fmla="*/ 67 h 77"/>
                <a:gd name="T40" fmla="*/ 9 w 72"/>
                <a:gd name="T41" fmla="*/ 60 h 77"/>
                <a:gd name="T42" fmla="*/ 13 w 72"/>
                <a:gd name="T43" fmla="*/ 53 h 77"/>
                <a:gd name="T44" fmla="*/ 18 w 72"/>
                <a:gd name="T45" fmla="*/ 47 h 77"/>
                <a:gd name="T46" fmla="*/ 22 w 72"/>
                <a:gd name="T47" fmla="*/ 42 h 77"/>
                <a:gd name="T48" fmla="*/ 26 w 72"/>
                <a:gd name="T49" fmla="*/ 38 h 77"/>
                <a:gd name="T50" fmla="*/ 30 w 72"/>
                <a:gd name="T51" fmla="*/ 34 h 77"/>
                <a:gd name="T52" fmla="*/ 36 w 72"/>
                <a:gd name="T53" fmla="*/ 30 h 77"/>
                <a:gd name="T54" fmla="*/ 40 w 72"/>
                <a:gd name="T55" fmla="*/ 27 h 77"/>
                <a:gd name="T56" fmla="*/ 44 w 72"/>
                <a:gd name="T57" fmla="*/ 23 h 77"/>
                <a:gd name="T58" fmla="*/ 48 w 72"/>
                <a:gd name="T59" fmla="*/ 20 h 77"/>
                <a:gd name="T60" fmla="*/ 53 w 72"/>
                <a:gd name="T61" fmla="*/ 16 h 77"/>
                <a:gd name="T62" fmla="*/ 57 w 72"/>
                <a:gd name="T63" fmla="*/ 13 h 77"/>
                <a:gd name="T64" fmla="*/ 61 w 72"/>
                <a:gd name="T65" fmla="*/ 9 h 77"/>
                <a:gd name="T66" fmla="*/ 65 w 72"/>
                <a:gd name="T67" fmla="*/ 5 h 77"/>
                <a:gd name="T68" fmla="*/ 70 w 72"/>
                <a:gd name="T69" fmla="*/ 0 h 77"/>
                <a:gd name="T70" fmla="*/ 69 w 72"/>
                <a:gd name="T71" fmla="*/ 1 h 77"/>
                <a:gd name="T72" fmla="*/ 70 w 72"/>
                <a:gd name="T73" fmla="*/ 0 h 77"/>
                <a:gd name="T74" fmla="*/ 71 w 72"/>
                <a:gd name="T75" fmla="*/ 0 h 77"/>
                <a:gd name="T76" fmla="*/ 71 w 72"/>
                <a:gd name="T77" fmla="*/ 1 h 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
                <a:gd name="T118" fmla="*/ 0 h 77"/>
                <a:gd name="T119" fmla="*/ 72 w 72"/>
                <a:gd name="T120" fmla="*/ 77 h 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 h="77">
                  <a:moveTo>
                    <a:pt x="71" y="1"/>
                  </a:moveTo>
                  <a:lnTo>
                    <a:pt x="71" y="1"/>
                  </a:lnTo>
                  <a:lnTo>
                    <a:pt x="67" y="7"/>
                  </a:lnTo>
                  <a:lnTo>
                    <a:pt x="63" y="11"/>
                  </a:lnTo>
                  <a:lnTo>
                    <a:pt x="58" y="14"/>
                  </a:lnTo>
                  <a:lnTo>
                    <a:pt x="54" y="18"/>
                  </a:lnTo>
                  <a:lnTo>
                    <a:pt x="50" y="21"/>
                  </a:lnTo>
                  <a:lnTo>
                    <a:pt x="45" y="25"/>
                  </a:lnTo>
                  <a:lnTo>
                    <a:pt x="41" y="28"/>
                  </a:lnTo>
                  <a:lnTo>
                    <a:pt x="37" y="32"/>
                  </a:lnTo>
                  <a:lnTo>
                    <a:pt x="32" y="36"/>
                  </a:lnTo>
                  <a:lnTo>
                    <a:pt x="28" y="39"/>
                  </a:lnTo>
                  <a:lnTo>
                    <a:pt x="24" y="43"/>
                  </a:lnTo>
                  <a:lnTo>
                    <a:pt x="19" y="48"/>
                  </a:lnTo>
                  <a:lnTo>
                    <a:pt x="15" y="54"/>
                  </a:lnTo>
                  <a:lnTo>
                    <a:pt x="11" y="61"/>
                  </a:lnTo>
                  <a:lnTo>
                    <a:pt x="7" y="68"/>
                  </a:lnTo>
                  <a:lnTo>
                    <a:pt x="2" y="76"/>
                  </a:lnTo>
                  <a:lnTo>
                    <a:pt x="0" y="75"/>
                  </a:lnTo>
                  <a:lnTo>
                    <a:pt x="5" y="67"/>
                  </a:lnTo>
                  <a:lnTo>
                    <a:pt x="9" y="60"/>
                  </a:lnTo>
                  <a:lnTo>
                    <a:pt x="13" y="53"/>
                  </a:lnTo>
                  <a:lnTo>
                    <a:pt x="18" y="47"/>
                  </a:lnTo>
                  <a:lnTo>
                    <a:pt x="22" y="42"/>
                  </a:lnTo>
                  <a:lnTo>
                    <a:pt x="26" y="38"/>
                  </a:lnTo>
                  <a:lnTo>
                    <a:pt x="30" y="34"/>
                  </a:lnTo>
                  <a:lnTo>
                    <a:pt x="36" y="30"/>
                  </a:lnTo>
                  <a:lnTo>
                    <a:pt x="40" y="27"/>
                  </a:lnTo>
                  <a:lnTo>
                    <a:pt x="44" y="23"/>
                  </a:lnTo>
                  <a:lnTo>
                    <a:pt x="48" y="20"/>
                  </a:lnTo>
                  <a:lnTo>
                    <a:pt x="53" y="16"/>
                  </a:lnTo>
                  <a:lnTo>
                    <a:pt x="57" y="13"/>
                  </a:lnTo>
                  <a:lnTo>
                    <a:pt x="61" y="9"/>
                  </a:lnTo>
                  <a:lnTo>
                    <a:pt x="65" y="5"/>
                  </a:lnTo>
                  <a:lnTo>
                    <a:pt x="70" y="0"/>
                  </a:lnTo>
                  <a:lnTo>
                    <a:pt x="69" y="1"/>
                  </a:lnTo>
                  <a:lnTo>
                    <a:pt x="70" y="0"/>
                  </a:lnTo>
                  <a:lnTo>
                    <a:pt x="71" y="0"/>
                  </a:lnTo>
                  <a:lnTo>
                    <a:pt x="71"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17" name="Freeform 201"/>
            <p:cNvSpPr>
              <a:spLocks/>
            </p:cNvSpPr>
            <p:nvPr/>
          </p:nvSpPr>
          <p:spPr bwMode="auto">
            <a:xfrm>
              <a:off x="5108" y="1798"/>
              <a:ext cx="2" cy="75"/>
            </a:xfrm>
            <a:custGeom>
              <a:avLst/>
              <a:gdLst>
                <a:gd name="T0" fmla="*/ 0 w 2"/>
                <a:gd name="T1" fmla="*/ 1 h 75"/>
                <a:gd name="T2" fmla="*/ 0 w 2"/>
                <a:gd name="T3" fmla="*/ 0 h 75"/>
                <a:gd name="T4" fmla="*/ 1 w 2"/>
                <a:gd name="T5" fmla="*/ 5 h 75"/>
                <a:gd name="T6" fmla="*/ 1 w 2"/>
                <a:gd name="T7" fmla="*/ 9 h 75"/>
                <a:gd name="T8" fmla="*/ 1 w 2"/>
                <a:gd name="T9" fmla="*/ 14 h 75"/>
                <a:gd name="T10" fmla="*/ 1 w 2"/>
                <a:gd name="T11" fmla="*/ 19 h 75"/>
                <a:gd name="T12" fmla="*/ 1 w 2"/>
                <a:gd name="T13" fmla="*/ 23 h 75"/>
                <a:gd name="T14" fmla="*/ 1 w 2"/>
                <a:gd name="T15" fmla="*/ 27 h 75"/>
                <a:gd name="T16" fmla="*/ 1 w 2"/>
                <a:gd name="T17" fmla="*/ 32 h 75"/>
                <a:gd name="T18" fmla="*/ 1 w 2"/>
                <a:gd name="T19" fmla="*/ 37 h 75"/>
                <a:gd name="T20" fmla="*/ 1 w 2"/>
                <a:gd name="T21" fmla="*/ 42 h 75"/>
                <a:gd name="T22" fmla="*/ 1 w 2"/>
                <a:gd name="T23" fmla="*/ 46 h 75"/>
                <a:gd name="T24" fmla="*/ 1 w 2"/>
                <a:gd name="T25" fmla="*/ 51 h 75"/>
                <a:gd name="T26" fmla="*/ 1 w 2"/>
                <a:gd name="T27" fmla="*/ 56 h 75"/>
                <a:gd name="T28" fmla="*/ 0 w 2"/>
                <a:gd name="T29" fmla="*/ 60 h 75"/>
                <a:gd name="T30" fmla="*/ 0 w 2"/>
                <a:gd name="T31" fmla="*/ 64 h 75"/>
                <a:gd name="T32" fmla="*/ 0 w 2"/>
                <a:gd name="T33" fmla="*/ 69 h 75"/>
                <a:gd name="T34" fmla="*/ 0 w 2"/>
                <a:gd name="T35" fmla="*/ 74 h 75"/>
                <a:gd name="T36" fmla="*/ 0 w 2"/>
                <a:gd name="T37" fmla="*/ 74 h 75"/>
                <a:gd name="T38" fmla="*/ 0 w 2"/>
                <a:gd name="T39" fmla="*/ 69 h 75"/>
                <a:gd name="T40" fmla="*/ 0 w 2"/>
                <a:gd name="T41" fmla="*/ 64 h 75"/>
                <a:gd name="T42" fmla="*/ 0 w 2"/>
                <a:gd name="T43" fmla="*/ 60 h 75"/>
                <a:gd name="T44" fmla="*/ 0 w 2"/>
                <a:gd name="T45" fmla="*/ 55 h 75"/>
                <a:gd name="T46" fmla="*/ 0 w 2"/>
                <a:gd name="T47" fmla="*/ 51 h 75"/>
                <a:gd name="T48" fmla="*/ 0 w 2"/>
                <a:gd name="T49" fmla="*/ 46 h 75"/>
                <a:gd name="T50" fmla="*/ 1 w 2"/>
                <a:gd name="T51" fmla="*/ 41 h 75"/>
                <a:gd name="T52" fmla="*/ 1 w 2"/>
                <a:gd name="T53" fmla="*/ 37 h 75"/>
                <a:gd name="T54" fmla="*/ 1 w 2"/>
                <a:gd name="T55" fmla="*/ 32 h 75"/>
                <a:gd name="T56" fmla="*/ 1 w 2"/>
                <a:gd name="T57" fmla="*/ 27 h 75"/>
                <a:gd name="T58" fmla="*/ 1 w 2"/>
                <a:gd name="T59" fmla="*/ 23 h 75"/>
                <a:gd name="T60" fmla="*/ 1 w 2"/>
                <a:gd name="T61" fmla="*/ 19 h 75"/>
                <a:gd name="T62" fmla="*/ 1 w 2"/>
                <a:gd name="T63" fmla="*/ 15 h 75"/>
                <a:gd name="T64" fmla="*/ 1 w 2"/>
                <a:gd name="T65" fmla="*/ 10 h 75"/>
                <a:gd name="T66" fmla="*/ 0 w 2"/>
                <a:gd name="T67" fmla="*/ 5 h 75"/>
                <a:gd name="T68" fmla="*/ 0 w 2"/>
                <a:gd name="T69" fmla="*/ 1 h 75"/>
                <a:gd name="T70" fmla="*/ 0 w 2"/>
                <a:gd name="T71" fmla="*/ 0 h 75"/>
                <a:gd name="T72" fmla="*/ 0 w 2"/>
                <a:gd name="T73" fmla="*/ 1 h 75"/>
                <a:gd name="T74" fmla="*/ 0 w 2"/>
                <a:gd name="T75" fmla="*/ 0 h 75"/>
                <a:gd name="T76" fmla="*/ 0 w 2"/>
                <a:gd name="T77" fmla="*/ 0 h 75"/>
                <a:gd name="T78" fmla="*/ 0 w 2"/>
                <a:gd name="T79" fmla="*/ 0 h 75"/>
                <a:gd name="T80" fmla="*/ 0 w 2"/>
                <a:gd name="T81" fmla="*/ 1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
                <a:gd name="T124" fmla="*/ 0 h 75"/>
                <a:gd name="T125" fmla="*/ 2 w 2"/>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 h="75">
                  <a:moveTo>
                    <a:pt x="0" y="1"/>
                  </a:moveTo>
                  <a:lnTo>
                    <a:pt x="0" y="0"/>
                  </a:lnTo>
                  <a:lnTo>
                    <a:pt x="1" y="5"/>
                  </a:lnTo>
                  <a:lnTo>
                    <a:pt x="1" y="9"/>
                  </a:lnTo>
                  <a:lnTo>
                    <a:pt x="1" y="14"/>
                  </a:lnTo>
                  <a:lnTo>
                    <a:pt x="1" y="19"/>
                  </a:lnTo>
                  <a:lnTo>
                    <a:pt x="1" y="23"/>
                  </a:lnTo>
                  <a:lnTo>
                    <a:pt x="1" y="27"/>
                  </a:lnTo>
                  <a:lnTo>
                    <a:pt x="1" y="32"/>
                  </a:lnTo>
                  <a:lnTo>
                    <a:pt x="1" y="37"/>
                  </a:lnTo>
                  <a:lnTo>
                    <a:pt x="1" y="42"/>
                  </a:lnTo>
                  <a:lnTo>
                    <a:pt x="1" y="46"/>
                  </a:lnTo>
                  <a:lnTo>
                    <a:pt x="1" y="51"/>
                  </a:lnTo>
                  <a:lnTo>
                    <a:pt x="1" y="56"/>
                  </a:lnTo>
                  <a:lnTo>
                    <a:pt x="0" y="60"/>
                  </a:lnTo>
                  <a:lnTo>
                    <a:pt x="0" y="64"/>
                  </a:lnTo>
                  <a:lnTo>
                    <a:pt x="0" y="69"/>
                  </a:lnTo>
                  <a:lnTo>
                    <a:pt x="0" y="74"/>
                  </a:lnTo>
                  <a:lnTo>
                    <a:pt x="0" y="69"/>
                  </a:lnTo>
                  <a:lnTo>
                    <a:pt x="0" y="64"/>
                  </a:lnTo>
                  <a:lnTo>
                    <a:pt x="0" y="60"/>
                  </a:lnTo>
                  <a:lnTo>
                    <a:pt x="0" y="55"/>
                  </a:lnTo>
                  <a:lnTo>
                    <a:pt x="0" y="51"/>
                  </a:lnTo>
                  <a:lnTo>
                    <a:pt x="0" y="46"/>
                  </a:lnTo>
                  <a:lnTo>
                    <a:pt x="1" y="41"/>
                  </a:lnTo>
                  <a:lnTo>
                    <a:pt x="1" y="37"/>
                  </a:lnTo>
                  <a:lnTo>
                    <a:pt x="1" y="32"/>
                  </a:lnTo>
                  <a:lnTo>
                    <a:pt x="1" y="27"/>
                  </a:lnTo>
                  <a:lnTo>
                    <a:pt x="1" y="23"/>
                  </a:lnTo>
                  <a:lnTo>
                    <a:pt x="1" y="19"/>
                  </a:lnTo>
                  <a:lnTo>
                    <a:pt x="1" y="15"/>
                  </a:lnTo>
                  <a:lnTo>
                    <a:pt x="1" y="10"/>
                  </a:lnTo>
                  <a:lnTo>
                    <a:pt x="0" y="5"/>
                  </a:lnTo>
                  <a:lnTo>
                    <a:pt x="0" y="1"/>
                  </a:lnTo>
                  <a:lnTo>
                    <a:pt x="0" y="0"/>
                  </a:lnTo>
                  <a:lnTo>
                    <a:pt x="0" y="1"/>
                  </a:lnTo>
                  <a:lnTo>
                    <a:pt x="0" y="0"/>
                  </a:lnTo>
                  <a:lnTo>
                    <a:pt x="0"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18" name="Freeform 202"/>
            <p:cNvSpPr>
              <a:spLocks/>
            </p:cNvSpPr>
            <p:nvPr/>
          </p:nvSpPr>
          <p:spPr bwMode="auto">
            <a:xfrm>
              <a:off x="5109" y="1783"/>
              <a:ext cx="5" cy="11"/>
            </a:xfrm>
            <a:custGeom>
              <a:avLst/>
              <a:gdLst>
                <a:gd name="T0" fmla="*/ 4 w 5"/>
                <a:gd name="T1" fmla="*/ 0 h 11"/>
                <a:gd name="T2" fmla="*/ 4 w 5"/>
                <a:gd name="T3" fmla="*/ 1 h 11"/>
                <a:gd name="T4" fmla="*/ 0 w 5"/>
                <a:gd name="T5" fmla="*/ 10 h 11"/>
                <a:gd name="T6" fmla="*/ 0 w 5"/>
                <a:gd name="T7" fmla="*/ 9 h 11"/>
                <a:gd name="T8" fmla="*/ 3 w 5"/>
                <a:gd name="T9" fmla="*/ 0 h 11"/>
                <a:gd name="T10" fmla="*/ 4 w 5"/>
                <a:gd name="T11" fmla="*/ 1 h 11"/>
                <a:gd name="T12" fmla="*/ 3 w 5"/>
                <a:gd name="T13" fmla="*/ 0 h 11"/>
                <a:gd name="T14" fmla="*/ 4 w 5"/>
                <a:gd name="T15" fmla="*/ 0 h 11"/>
                <a:gd name="T16" fmla="*/ 4 w 5"/>
                <a:gd name="T17" fmla="*/ 1 h 11"/>
                <a:gd name="T18" fmla="*/ 4 w 5"/>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1"/>
                <a:gd name="T32" fmla="*/ 5 w 5"/>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1">
                  <a:moveTo>
                    <a:pt x="4" y="0"/>
                  </a:moveTo>
                  <a:lnTo>
                    <a:pt x="4" y="1"/>
                  </a:lnTo>
                  <a:lnTo>
                    <a:pt x="0" y="10"/>
                  </a:lnTo>
                  <a:lnTo>
                    <a:pt x="0" y="9"/>
                  </a:lnTo>
                  <a:lnTo>
                    <a:pt x="3" y="0"/>
                  </a:lnTo>
                  <a:lnTo>
                    <a:pt x="4" y="1"/>
                  </a:lnTo>
                  <a:lnTo>
                    <a:pt x="3" y="0"/>
                  </a:lnTo>
                  <a:lnTo>
                    <a:pt x="4" y="0"/>
                  </a:lnTo>
                  <a:lnTo>
                    <a:pt x="4" y="1"/>
                  </a:lnTo>
                  <a:lnTo>
                    <a:pt x="4"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19" name="Freeform 203"/>
            <p:cNvSpPr>
              <a:spLocks/>
            </p:cNvSpPr>
            <p:nvPr/>
          </p:nvSpPr>
          <p:spPr bwMode="auto">
            <a:xfrm>
              <a:off x="5113" y="1778"/>
              <a:ext cx="2" cy="4"/>
            </a:xfrm>
            <a:custGeom>
              <a:avLst/>
              <a:gdLst>
                <a:gd name="T0" fmla="*/ 0 w 2"/>
                <a:gd name="T1" fmla="*/ 0 h 4"/>
                <a:gd name="T2" fmla="*/ 0 w 2"/>
                <a:gd name="T3" fmla="*/ 0 h 4"/>
                <a:gd name="T4" fmla="*/ 1 w 2"/>
                <a:gd name="T5" fmla="*/ 2 h 4"/>
                <a:gd name="T6" fmla="*/ 1 w 2"/>
                <a:gd name="T7" fmla="*/ 3 h 4"/>
                <a:gd name="T8" fmla="*/ 0 w 2"/>
                <a:gd name="T9" fmla="*/ 1 h 4"/>
                <a:gd name="T10" fmla="*/ 0 w 2"/>
                <a:gd name="T11" fmla="*/ 2 h 4"/>
                <a:gd name="T12" fmla="*/ 0 w 2"/>
                <a:gd name="T13" fmla="*/ 1 h 4"/>
                <a:gd name="T14" fmla="*/ 0 w 2"/>
                <a:gd name="T15" fmla="*/ 0 h 4"/>
                <a:gd name="T16" fmla="*/ 0 w 2"/>
                <a:gd name="T17" fmla="*/ 0 h 4"/>
                <a:gd name="T18" fmla="*/ 0 w 2"/>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4"/>
                <a:gd name="T32" fmla="*/ 2 w 2"/>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4">
                  <a:moveTo>
                    <a:pt x="0" y="0"/>
                  </a:moveTo>
                  <a:lnTo>
                    <a:pt x="0" y="0"/>
                  </a:lnTo>
                  <a:lnTo>
                    <a:pt x="1" y="2"/>
                  </a:lnTo>
                  <a:lnTo>
                    <a:pt x="1" y="3"/>
                  </a:lnTo>
                  <a:lnTo>
                    <a:pt x="0" y="1"/>
                  </a:lnTo>
                  <a:lnTo>
                    <a:pt x="0" y="2"/>
                  </a:lnTo>
                  <a:lnTo>
                    <a:pt x="0" y="1"/>
                  </a:lnTo>
                  <a:lnTo>
                    <a:pt x="0"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20" name="Freeform 204"/>
            <p:cNvSpPr>
              <a:spLocks/>
            </p:cNvSpPr>
            <p:nvPr/>
          </p:nvSpPr>
          <p:spPr bwMode="auto">
            <a:xfrm>
              <a:off x="5107" y="1780"/>
              <a:ext cx="3" cy="2"/>
            </a:xfrm>
            <a:custGeom>
              <a:avLst/>
              <a:gdLst>
                <a:gd name="T0" fmla="*/ 0 w 3"/>
                <a:gd name="T1" fmla="*/ 1 h 2"/>
                <a:gd name="T2" fmla="*/ 0 w 3"/>
                <a:gd name="T3" fmla="*/ 1 h 2"/>
                <a:gd name="T4" fmla="*/ 2 w 3"/>
                <a:gd name="T5" fmla="*/ 0 h 2"/>
                <a:gd name="T6" fmla="*/ 2 w 3"/>
                <a:gd name="T7" fmla="*/ 0 h 2"/>
                <a:gd name="T8" fmla="*/ 0 w 3"/>
                <a:gd name="T9" fmla="*/ 1 h 2"/>
                <a:gd name="T10" fmla="*/ 0 w 3"/>
                <a:gd name="T11" fmla="*/ 1 h 2"/>
                <a:gd name="T12" fmla="*/ 0 w 3"/>
                <a:gd name="T13" fmla="*/ 1 h 2"/>
                <a:gd name="T14" fmla="*/ 0 w 3"/>
                <a:gd name="T15" fmla="*/ 1 h 2"/>
                <a:gd name="T16" fmla="*/ 0 w 3"/>
                <a:gd name="T17" fmla="*/ 1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1"/>
                  </a:moveTo>
                  <a:lnTo>
                    <a:pt x="0" y="1"/>
                  </a:lnTo>
                  <a:lnTo>
                    <a:pt x="2" y="0"/>
                  </a:lnTo>
                  <a:lnTo>
                    <a:pt x="0"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21" name="Freeform 205"/>
            <p:cNvSpPr>
              <a:spLocks/>
            </p:cNvSpPr>
            <p:nvPr/>
          </p:nvSpPr>
          <p:spPr bwMode="auto">
            <a:xfrm>
              <a:off x="5035" y="1784"/>
              <a:ext cx="67" cy="21"/>
            </a:xfrm>
            <a:custGeom>
              <a:avLst/>
              <a:gdLst>
                <a:gd name="T0" fmla="*/ 0 w 67"/>
                <a:gd name="T1" fmla="*/ 19 h 21"/>
                <a:gd name="T2" fmla="*/ 0 w 67"/>
                <a:gd name="T3" fmla="*/ 19 h 21"/>
                <a:gd name="T4" fmla="*/ 3 w 67"/>
                <a:gd name="T5" fmla="*/ 15 h 21"/>
                <a:gd name="T6" fmla="*/ 6 w 67"/>
                <a:gd name="T7" fmla="*/ 11 h 21"/>
                <a:gd name="T8" fmla="*/ 10 w 67"/>
                <a:gd name="T9" fmla="*/ 9 h 21"/>
                <a:gd name="T10" fmla="*/ 14 w 67"/>
                <a:gd name="T11" fmla="*/ 6 h 21"/>
                <a:gd name="T12" fmla="*/ 18 w 67"/>
                <a:gd name="T13" fmla="*/ 4 h 21"/>
                <a:gd name="T14" fmla="*/ 22 w 67"/>
                <a:gd name="T15" fmla="*/ 3 h 21"/>
                <a:gd name="T16" fmla="*/ 27 w 67"/>
                <a:gd name="T17" fmla="*/ 2 h 21"/>
                <a:gd name="T18" fmla="*/ 31 w 67"/>
                <a:gd name="T19" fmla="*/ 1 h 21"/>
                <a:gd name="T20" fmla="*/ 36 w 67"/>
                <a:gd name="T21" fmla="*/ 1 h 21"/>
                <a:gd name="T22" fmla="*/ 41 w 67"/>
                <a:gd name="T23" fmla="*/ 0 h 21"/>
                <a:gd name="T24" fmla="*/ 45 w 67"/>
                <a:gd name="T25" fmla="*/ 0 h 21"/>
                <a:gd name="T26" fmla="*/ 49 w 67"/>
                <a:gd name="T27" fmla="*/ 0 h 21"/>
                <a:gd name="T28" fmla="*/ 54 w 67"/>
                <a:gd name="T29" fmla="*/ 0 h 21"/>
                <a:gd name="T30" fmla="*/ 58 w 67"/>
                <a:gd name="T31" fmla="*/ 0 h 21"/>
                <a:gd name="T32" fmla="*/ 62 w 67"/>
                <a:gd name="T33" fmla="*/ 0 h 21"/>
                <a:gd name="T34" fmla="*/ 66 w 67"/>
                <a:gd name="T35" fmla="*/ 0 h 21"/>
                <a:gd name="T36" fmla="*/ 66 w 67"/>
                <a:gd name="T37" fmla="*/ 2 h 21"/>
                <a:gd name="T38" fmla="*/ 62 w 67"/>
                <a:gd name="T39" fmla="*/ 2 h 21"/>
                <a:gd name="T40" fmla="*/ 58 w 67"/>
                <a:gd name="T41" fmla="*/ 2 h 21"/>
                <a:gd name="T42" fmla="*/ 54 w 67"/>
                <a:gd name="T43" fmla="*/ 2 h 21"/>
                <a:gd name="T44" fmla="*/ 49 w 67"/>
                <a:gd name="T45" fmla="*/ 2 h 21"/>
                <a:gd name="T46" fmla="*/ 45 w 67"/>
                <a:gd name="T47" fmla="*/ 2 h 21"/>
                <a:gd name="T48" fmla="*/ 41 w 67"/>
                <a:gd name="T49" fmla="*/ 2 h 21"/>
                <a:gd name="T50" fmla="*/ 36 w 67"/>
                <a:gd name="T51" fmla="*/ 2 h 21"/>
                <a:gd name="T52" fmla="*/ 32 w 67"/>
                <a:gd name="T53" fmla="*/ 2 h 21"/>
                <a:gd name="T54" fmla="*/ 27 w 67"/>
                <a:gd name="T55" fmla="*/ 3 h 21"/>
                <a:gd name="T56" fmla="*/ 23 w 67"/>
                <a:gd name="T57" fmla="*/ 4 h 21"/>
                <a:gd name="T58" fmla="*/ 19 w 67"/>
                <a:gd name="T59" fmla="*/ 6 h 21"/>
                <a:gd name="T60" fmla="*/ 15 w 67"/>
                <a:gd name="T61" fmla="*/ 7 h 21"/>
                <a:gd name="T62" fmla="*/ 11 w 67"/>
                <a:gd name="T63" fmla="*/ 10 h 21"/>
                <a:gd name="T64" fmla="*/ 8 w 67"/>
                <a:gd name="T65" fmla="*/ 13 h 21"/>
                <a:gd name="T66" fmla="*/ 4 w 67"/>
                <a:gd name="T67" fmla="*/ 16 h 21"/>
                <a:gd name="T68" fmla="*/ 1 w 67"/>
                <a:gd name="T69" fmla="*/ 20 h 21"/>
                <a:gd name="T70" fmla="*/ 0 w 67"/>
                <a:gd name="T71" fmla="*/ 20 h 21"/>
                <a:gd name="T72" fmla="*/ 0 w 67"/>
                <a:gd name="T73" fmla="*/ 19 h 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21"/>
                <a:gd name="T113" fmla="*/ 67 w 67"/>
                <a:gd name="T114" fmla="*/ 21 h 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21">
                  <a:moveTo>
                    <a:pt x="0" y="19"/>
                  </a:moveTo>
                  <a:lnTo>
                    <a:pt x="0" y="19"/>
                  </a:lnTo>
                  <a:lnTo>
                    <a:pt x="3" y="15"/>
                  </a:lnTo>
                  <a:lnTo>
                    <a:pt x="6" y="11"/>
                  </a:lnTo>
                  <a:lnTo>
                    <a:pt x="10" y="9"/>
                  </a:lnTo>
                  <a:lnTo>
                    <a:pt x="14" y="6"/>
                  </a:lnTo>
                  <a:lnTo>
                    <a:pt x="18" y="4"/>
                  </a:lnTo>
                  <a:lnTo>
                    <a:pt x="22" y="3"/>
                  </a:lnTo>
                  <a:lnTo>
                    <a:pt x="27" y="2"/>
                  </a:lnTo>
                  <a:lnTo>
                    <a:pt x="31" y="1"/>
                  </a:lnTo>
                  <a:lnTo>
                    <a:pt x="36" y="1"/>
                  </a:lnTo>
                  <a:lnTo>
                    <a:pt x="41" y="0"/>
                  </a:lnTo>
                  <a:lnTo>
                    <a:pt x="45" y="0"/>
                  </a:lnTo>
                  <a:lnTo>
                    <a:pt x="49" y="0"/>
                  </a:lnTo>
                  <a:lnTo>
                    <a:pt x="54" y="0"/>
                  </a:lnTo>
                  <a:lnTo>
                    <a:pt x="58" y="0"/>
                  </a:lnTo>
                  <a:lnTo>
                    <a:pt x="62" y="0"/>
                  </a:lnTo>
                  <a:lnTo>
                    <a:pt x="66" y="0"/>
                  </a:lnTo>
                  <a:lnTo>
                    <a:pt x="66" y="2"/>
                  </a:lnTo>
                  <a:lnTo>
                    <a:pt x="62" y="2"/>
                  </a:lnTo>
                  <a:lnTo>
                    <a:pt x="58" y="2"/>
                  </a:lnTo>
                  <a:lnTo>
                    <a:pt x="54" y="2"/>
                  </a:lnTo>
                  <a:lnTo>
                    <a:pt x="49" y="2"/>
                  </a:lnTo>
                  <a:lnTo>
                    <a:pt x="45" y="2"/>
                  </a:lnTo>
                  <a:lnTo>
                    <a:pt x="41" y="2"/>
                  </a:lnTo>
                  <a:lnTo>
                    <a:pt x="36" y="2"/>
                  </a:lnTo>
                  <a:lnTo>
                    <a:pt x="32" y="2"/>
                  </a:lnTo>
                  <a:lnTo>
                    <a:pt x="27" y="3"/>
                  </a:lnTo>
                  <a:lnTo>
                    <a:pt x="23" y="4"/>
                  </a:lnTo>
                  <a:lnTo>
                    <a:pt x="19" y="6"/>
                  </a:lnTo>
                  <a:lnTo>
                    <a:pt x="15" y="7"/>
                  </a:lnTo>
                  <a:lnTo>
                    <a:pt x="11" y="10"/>
                  </a:lnTo>
                  <a:lnTo>
                    <a:pt x="8" y="13"/>
                  </a:lnTo>
                  <a:lnTo>
                    <a:pt x="4" y="16"/>
                  </a:lnTo>
                  <a:lnTo>
                    <a:pt x="1" y="20"/>
                  </a:lnTo>
                  <a:lnTo>
                    <a:pt x="0" y="20"/>
                  </a:lnTo>
                  <a:lnTo>
                    <a:pt x="0" y="19"/>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22" name="Freeform 206"/>
            <p:cNvSpPr>
              <a:spLocks/>
            </p:cNvSpPr>
            <p:nvPr/>
          </p:nvSpPr>
          <p:spPr bwMode="auto">
            <a:xfrm>
              <a:off x="4618" y="1727"/>
              <a:ext cx="75" cy="214"/>
            </a:xfrm>
            <a:custGeom>
              <a:avLst/>
              <a:gdLst>
                <a:gd name="T0" fmla="*/ 74 w 75"/>
                <a:gd name="T1" fmla="*/ 207 h 214"/>
                <a:gd name="T2" fmla="*/ 74 w 75"/>
                <a:gd name="T3" fmla="*/ 213 h 214"/>
                <a:gd name="T4" fmla="*/ 69 w 75"/>
                <a:gd name="T5" fmla="*/ 207 h 214"/>
                <a:gd name="T6" fmla="*/ 60 w 75"/>
                <a:gd name="T7" fmla="*/ 195 h 214"/>
                <a:gd name="T8" fmla="*/ 41 w 75"/>
                <a:gd name="T9" fmla="*/ 164 h 214"/>
                <a:gd name="T10" fmla="*/ 24 w 75"/>
                <a:gd name="T11" fmla="*/ 132 h 214"/>
                <a:gd name="T12" fmla="*/ 13 w 75"/>
                <a:gd name="T13" fmla="*/ 108 h 214"/>
                <a:gd name="T14" fmla="*/ 6 w 75"/>
                <a:gd name="T15" fmla="*/ 113 h 214"/>
                <a:gd name="T16" fmla="*/ 0 w 75"/>
                <a:gd name="T17" fmla="*/ 0 h 214"/>
                <a:gd name="T18" fmla="*/ 4 w 75"/>
                <a:gd name="T19" fmla="*/ 13 h 214"/>
                <a:gd name="T20" fmla="*/ 7 w 75"/>
                <a:gd name="T21" fmla="*/ 26 h 214"/>
                <a:gd name="T22" fmla="*/ 12 w 75"/>
                <a:gd name="T23" fmla="*/ 51 h 214"/>
                <a:gd name="T24" fmla="*/ 18 w 75"/>
                <a:gd name="T25" fmla="*/ 74 h 214"/>
                <a:gd name="T26" fmla="*/ 24 w 75"/>
                <a:gd name="T27" fmla="*/ 86 h 214"/>
                <a:gd name="T28" fmla="*/ 32 w 75"/>
                <a:gd name="T29" fmla="*/ 98 h 214"/>
                <a:gd name="T30" fmla="*/ 33 w 75"/>
                <a:gd name="T31" fmla="*/ 113 h 214"/>
                <a:gd name="T32" fmla="*/ 39 w 75"/>
                <a:gd name="T33" fmla="*/ 128 h 214"/>
                <a:gd name="T34" fmla="*/ 52 w 75"/>
                <a:gd name="T35" fmla="*/ 161 h 214"/>
                <a:gd name="T36" fmla="*/ 67 w 75"/>
                <a:gd name="T37" fmla="*/ 192 h 214"/>
                <a:gd name="T38" fmla="*/ 73 w 75"/>
                <a:gd name="T39" fmla="*/ 205 h 214"/>
                <a:gd name="T40" fmla="*/ 74 w 75"/>
                <a:gd name="T41" fmla="*/ 207 h 2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214"/>
                <a:gd name="T65" fmla="*/ 75 w 75"/>
                <a:gd name="T66" fmla="*/ 214 h 2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214">
                  <a:moveTo>
                    <a:pt x="74" y="207"/>
                  </a:moveTo>
                  <a:lnTo>
                    <a:pt x="74" y="213"/>
                  </a:lnTo>
                  <a:lnTo>
                    <a:pt x="69" y="207"/>
                  </a:lnTo>
                  <a:lnTo>
                    <a:pt x="60" y="195"/>
                  </a:lnTo>
                  <a:lnTo>
                    <a:pt x="41" y="164"/>
                  </a:lnTo>
                  <a:lnTo>
                    <a:pt x="24" y="132"/>
                  </a:lnTo>
                  <a:lnTo>
                    <a:pt x="13" y="108"/>
                  </a:lnTo>
                  <a:lnTo>
                    <a:pt x="6" y="113"/>
                  </a:lnTo>
                  <a:lnTo>
                    <a:pt x="0" y="0"/>
                  </a:lnTo>
                  <a:lnTo>
                    <a:pt x="4" y="13"/>
                  </a:lnTo>
                  <a:lnTo>
                    <a:pt x="7" y="26"/>
                  </a:lnTo>
                  <a:lnTo>
                    <a:pt x="12" y="51"/>
                  </a:lnTo>
                  <a:lnTo>
                    <a:pt x="18" y="74"/>
                  </a:lnTo>
                  <a:lnTo>
                    <a:pt x="24" y="86"/>
                  </a:lnTo>
                  <a:lnTo>
                    <a:pt x="32" y="98"/>
                  </a:lnTo>
                  <a:lnTo>
                    <a:pt x="33" y="113"/>
                  </a:lnTo>
                  <a:lnTo>
                    <a:pt x="39" y="128"/>
                  </a:lnTo>
                  <a:lnTo>
                    <a:pt x="52" y="161"/>
                  </a:lnTo>
                  <a:lnTo>
                    <a:pt x="67" y="192"/>
                  </a:lnTo>
                  <a:lnTo>
                    <a:pt x="73" y="205"/>
                  </a:lnTo>
                  <a:lnTo>
                    <a:pt x="74" y="207"/>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23" name="Freeform 207"/>
            <p:cNvSpPr>
              <a:spLocks/>
            </p:cNvSpPr>
            <p:nvPr/>
          </p:nvSpPr>
          <p:spPr bwMode="auto">
            <a:xfrm>
              <a:off x="4692" y="1691"/>
              <a:ext cx="4" cy="5"/>
            </a:xfrm>
            <a:custGeom>
              <a:avLst/>
              <a:gdLst>
                <a:gd name="T0" fmla="*/ 3 w 4"/>
                <a:gd name="T1" fmla="*/ 0 h 5"/>
                <a:gd name="T2" fmla="*/ 3 w 4"/>
                <a:gd name="T3" fmla="*/ 4 h 5"/>
                <a:gd name="T4" fmla="*/ 0 w 4"/>
                <a:gd name="T5" fmla="*/ 2 h 5"/>
                <a:gd name="T6" fmla="*/ 3 w 4"/>
                <a:gd name="T7" fmla="*/ 0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3" y="0"/>
                  </a:moveTo>
                  <a:lnTo>
                    <a:pt x="3" y="4"/>
                  </a:lnTo>
                  <a:lnTo>
                    <a:pt x="0" y="2"/>
                  </a:lnTo>
                  <a:lnTo>
                    <a:pt x="3" y="0"/>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24" name="Freeform 208"/>
            <p:cNvSpPr>
              <a:spLocks/>
            </p:cNvSpPr>
            <p:nvPr/>
          </p:nvSpPr>
          <p:spPr bwMode="auto">
            <a:xfrm>
              <a:off x="4698" y="1687"/>
              <a:ext cx="57" cy="105"/>
            </a:xfrm>
            <a:custGeom>
              <a:avLst/>
              <a:gdLst>
                <a:gd name="T0" fmla="*/ 0 w 57"/>
                <a:gd name="T1" fmla="*/ 13 h 105"/>
                <a:gd name="T2" fmla="*/ 0 w 57"/>
                <a:gd name="T3" fmla="*/ 3 h 105"/>
                <a:gd name="T4" fmla="*/ 2 w 57"/>
                <a:gd name="T5" fmla="*/ 0 h 105"/>
                <a:gd name="T6" fmla="*/ 9 w 57"/>
                <a:gd name="T7" fmla="*/ 14 h 105"/>
                <a:gd name="T8" fmla="*/ 19 w 57"/>
                <a:gd name="T9" fmla="*/ 30 h 105"/>
                <a:gd name="T10" fmla="*/ 42 w 57"/>
                <a:gd name="T11" fmla="*/ 64 h 105"/>
                <a:gd name="T12" fmla="*/ 52 w 57"/>
                <a:gd name="T13" fmla="*/ 83 h 105"/>
                <a:gd name="T14" fmla="*/ 56 w 57"/>
                <a:gd name="T15" fmla="*/ 90 h 105"/>
                <a:gd name="T16" fmla="*/ 56 w 57"/>
                <a:gd name="T17" fmla="*/ 104 h 105"/>
                <a:gd name="T18" fmla="*/ 55 w 57"/>
                <a:gd name="T19" fmla="*/ 102 h 105"/>
                <a:gd name="T20" fmla="*/ 47 w 57"/>
                <a:gd name="T21" fmla="*/ 87 h 105"/>
                <a:gd name="T22" fmla="*/ 18 w 57"/>
                <a:gd name="T23" fmla="*/ 35 h 105"/>
                <a:gd name="T24" fmla="*/ 14 w 57"/>
                <a:gd name="T25" fmla="*/ 34 h 105"/>
                <a:gd name="T26" fmla="*/ 10 w 57"/>
                <a:gd name="T27" fmla="*/ 32 h 105"/>
                <a:gd name="T28" fmla="*/ 5 w 57"/>
                <a:gd name="T29" fmla="*/ 24 h 105"/>
                <a:gd name="T30" fmla="*/ 0 w 57"/>
                <a:gd name="T31" fmla="*/ 13 h 1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
                <a:gd name="T49" fmla="*/ 0 h 105"/>
                <a:gd name="T50" fmla="*/ 57 w 57"/>
                <a:gd name="T51" fmla="*/ 105 h 1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 h="105">
                  <a:moveTo>
                    <a:pt x="0" y="13"/>
                  </a:moveTo>
                  <a:lnTo>
                    <a:pt x="0" y="3"/>
                  </a:lnTo>
                  <a:lnTo>
                    <a:pt x="2" y="0"/>
                  </a:lnTo>
                  <a:lnTo>
                    <a:pt x="9" y="14"/>
                  </a:lnTo>
                  <a:lnTo>
                    <a:pt x="19" y="30"/>
                  </a:lnTo>
                  <a:lnTo>
                    <a:pt x="42" y="64"/>
                  </a:lnTo>
                  <a:lnTo>
                    <a:pt x="52" y="83"/>
                  </a:lnTo>
                  <a:lnTo>
                    <a:pt x="56" y="90"/>
                  </a:lnTo>
                  <a:lnTo>
                    <a:pt x="56" y="104"/>
                  </a:lnTo>
                  <a:lnTo>
                    <a:pt x="55" y="102"/>
                  </a:lnTo>
                  <a:lnTo>
                    <a:pt x="47" y="87"/>
                  </a:lnTo>
                  <a:lnTo>
                    <a:pt x="18" y="35"/>
                  </a:lnTo>
                  <a:lnTo>
                    <a:pt x="14" y="34"/>
                  </a:lnTo>
                  <a:lnTo>
                    <a:pt x="10" y="32"/>
                  </a:lnTo>
                  <a:lnTo>
                    <a:pt x="5" y="24"/>
                  </a:lnTo>
                  <a:lnTo>
                    <a:pt x="0" y="13"/>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25" name="Freeform 209"/>
            <p:cNvSpPr>
              <a:spLocks/>
            </p:cNvSpPr>
            <p:nvPr/>
          </p:nvSpPr>
          <p:spPr bwMode="auto">
            <a:xfrm>
              <a:off x="4695" y="1940"/>
              <a:ext cx="4" cy="5"/>
            </a:xfrm>
            <a:custGeom>
              <a:avLst/>
              <a:gdLst>
                <a:gd name="T0" fmla="*/ 0 w 4"/>
                <a:gd name="T1" fmla="*/ 2 h 5"/>
                <a:gd name="T2" fmla="*/ 0 w 4"/>
                <a:gd name="T3" fmla="*/ 0 h 5"/>
                <a:gd name="T4" fmla="*/ 3 w 4"/>
                <a:gd name="T5" fmla="*/ 4 h 5"/>
                <a:gd name="T6" fmla="*/ 0 w 4"/>
                <a:gd name="T7" fmla="*/ 2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0" y="2"/>
                  </a:moveTo>
                  <a:lnTo>
                    <a:pt x="0" y="0"/>
                  </a:lnTo>
                  <a:lnTo>
                    <a:pt x="3" y="4"/>
                  </a:lnTo>
                  <a:lnTo>
                    <a:pt x="0" y="2"/>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26" name="Freeform 210"/>
            <p:cNvSpPr>
              <a:spLocks/>
            </p:cNvSpPr>
            <p:nvPr/>
          </p:nvSpPr>
          <p:spPr bwMode="auto">
            <a:xfrm>
              <a:off x="4734" y="1937"/>
              <a:ext cx="21" cy="14"/>
            </a:xfrm>
            <a:custGeom>
              <a:avLst/>
              <a:gdLst>
                <a:gd name="T0" fmla="*/ 20 w 21"/>
                <a:gd name="T1" fmla="*/ 0 h 14"/>
                <a:gd name="T2" fmla="*/ 20 w 21"/>
                <a:gd name="T3" fmla="*/ 10 h 14"/>
                <a:gd name="T4" fmla="*/ 14 w 21"/>
                <a:gd name="T5" fmla="*/ 12 h 14"/>
                <a:gd name="T6" fmla="*/ 7 w 21"/>
                <a:gd name="T7" fmla="*/ 13 h 14"/>
                <a:gd name="T8" fmla="*/ 3 w 21"/>
                <a:gd name="T9" fmla="*/ 13 h 14"/>
                <a:gd name="T10" fmla="*/ 0 w 21"/>
                <a:gd name="T11" fmla="*/ 12 h 14"/>
                <a:gd name="T12" fmla="*/ 8 w 21"/>
                <a:gd name="T13" fmla="*/ 9 h 14"/>
                <a:gd name="T14" fmla="*/ 15 w 21"/>
                <a:gd name="T15" fmla="*/ 4 h 14"/>
                <a:gd name="T16" fmla="*/ 20 w 21"/>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4"/>
                <a:gd name="T29" fmla="*/ 21 w 21"/>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4">
                  <a:moveTo>
                    <a:pt x="20" y="0"/>
                  </a:moveTo>
                  <a:lnTo>
                    <a:pt x="20" y="10"/>
                  </a:lnTo>
                  <a:lnTo>
                    <a:pt x="14" y="12"/>
                  </a:lnTo>
                  <a:lnTo>
                    <a:pt x="7" y="13"/>
                  </a:lnTo>
                  <a:lnTo>
                    <a:pt x="3" y="13"/>
                  </a:lnTo>
                  <a:lnTo>
                    <a:pt x="0" y="12"/>
                  </a:lnTo>
                  <a:lnTo>
                    <a:pt x="8" y="9"/>
                  </a:lnTo>
                  <a:lnTo>
                    <a:pt x="15" y="4"/>
                  </a:lnTo>
                  <a:lnTo>
                    <a:pt x="20" y="0"/>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27" name="Freeform 211"/>
            <p:cNvSpPr>
              <a:spLocks/>
            </p:cNvSpPr>
            <p:nvPr/>
          </p:nvSpPr>
          <p:spPr bwMode="auto">
            <a:xfrm>
              <a:off x="4734" y="1878"/>
              <a:ext cx="21" cy="57"/>
            </a:xfrm>
            <a:custGeom>
              <a:avLst/>
              <a:gdLst>
                <a:gd name="T0" fmla="*/ 20 w 21"/>
                <a:gd name="T1" fmla="*/ 0 h 57"/>
                <a:gd name="T2" fmla="*/ 20 w 21"/>
                <a:gd name="T3" fmla="*/ 22 h 57"/>
                <a:gd name="T4" fmla="*/ 18 w 21"/>
                <a:gd name="T5" fmla="*/ 28 h 57"/>
                <a:gd name="T6" fmla="*/ 9 w 21"/>
                <a:gd name="T7" fmla="*/ 44 h 57"/>
                <a:gd name="T8" fmla="*/ 0 w 21"/>
                <a:gd name="T9" fmla="*/ 56 h 57"/>
                <a:gd name="T10" fmla="*/ 1 w 21"/>
                <a:gd name="T11" fmla="*/ 44 h 57"/>
                <a:gd name="T12" fmla="*/ 4 w 21"/>
                <a:gd name="T13" fmla="*/ 31 h 57"/>
                <a:gd name="T14" fmla="*/ 9 w 21"/>
                <a:gd name="T15" fmla="*/ 20 h 57"/>
                <a:gd name="T16" fmla="*/ 15 w 21"/>
                <a:gd name="T17" fmla="*/ 9 h 57"/>
                <a:gd name="T18" fmla="*/ 20 w 21"/>
                <a:gd name="T19" fmla="*/ 0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57"/>
                <a:gd name="T32" fmla="*/ 21 w 21"/>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57">
                  <a:moveTo>
                    <a:pt x="20" y="0"/>
                  </a:moveTo>
                  <a:lnTo>
                    <a:pt x="20" y="22"/>
                  </a:lnTo>
                  <a:lnTo>
                    <a:pt x="18" y="28"/>
                  </a:lnTo>
                  <a:lnTo>
                    <a:pt x="9" y="44"/>
                  </a:lnTo>
                  <a:lnTo>
                    <a:pt x="0" y="56"/>
                  </a:lnTo>
                  <a:lnTo>
                    <a:pt x="1" y="44"/>
                  </a:lnTo>
                  <a:lnTo>
                    <a:pt x="4" y="31"/>
                  </a:lnTo>
                  <a:lnTo>
                    <a:pt x="9" y="20"/>
                  </a:lnTo>
                  <a:lnTo>
                    <a:pt x="15" y="9"/>
                  </a:lnTo>
                  <a:lnTo>
                    <a:pt x="20" y="0"/>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28" name="Freeform 212"/>
            <p:cNvSpPr>
              <a:spLocks/>
            </p:cNvSpPr>
            <p:nvPr/>
          </p:nvSpPr>
          <p:spPr bwMode="auto">
            <a:xfrm>
              <a:off x="4760" y="1783"/>
              <a:ext cx="8" cy="50"/>
            </a:xfrm>
            <a:custGeom>
              <a:avLst/>
              <a:gdLst>
                <a:gd name="T0" fmla="*/ 0 w 8"/>
                <a:gd name="T1" fmla="*/ 13 h 50"/>
                <a:gd name="T2" fmla="*/ 0 w 8"/>
                <a:gd name="T3" fmla="*/ 0 h 50"/>
                <a:gd name="T4" fmla="*/ 1 w 8"/>
                <a:gd name="T5" fmla="*/ 3 h 50"/>
                <a:gd name="T6" fmla="*/ 3 w 8"/>
                <a:gd name="T7" fmla="*/ 12 h 50"/>
                <a:gd name="T8" fmla="*/ 5 w 8"/>
                <a:gd name="T9" fmla="*/ 20 h 50"/>
                <a:gd name="T10" fmla="*/ 6 w 8"/>
                <a:gd name="T11" fmla="*/ 30 h 50"/>
                <a:gd name="T12" fmla="*/ 7 w 8"/>
                <a:gd name="T13" fmla="*/ 40 h 50"/>
                <a:gd name="T14" fmla="*/ 7 w 8"/>
                <a:gd name="T15" fmla="*/ 49 h 50"/>
                <a:gd name="T16" fmla="*/ 7 w 8"/>
                <a:gd name="T17" fmla="*/ 43 h 50"/>
                <a:gd name="T18" fmla="*/ 6 w 8"/>
                <a:gd name="T19" fmla="*/ 38 h 50"/>
                <a:gd name="T20" fmla="*/ 4 w 8"/>
                <a:gd name="T21" fmla="*/ 25 h 50"/>
                <a:gd name="T22" fmla="*/ 0 w 8"/>
                <a:gd name="T23" fmla="*/ 1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0"/>
                <a:gd name="T38" fmla="*/ 8 w 8"/>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0">
                  <a:moveTo>
                    <a:pt x="0" y="13"/>
                  </a:moveTo>
                  <a:lnTo>
                    <a:pt x="0" y="0"/>
                  </a:lnTo>
                  <a:lnTo>
                    <a:pt x="1" y="3"/>
                  </a:lnTo>
                  <a:lnTo>
                    <a:pt x="3" y="12"/>
                  </a:lnTo>
                  <a:lnTo>
                    <a:pt x="5" y="20"/>
                  </a:lnTo>
                  <a:lnTo>
                    <a:pt x="6" y="30"/>
                  </a:lnTo>
                  <a:lnTo>
                    <a:pt x="7" y="40"/>
                  </a:lnTo>
                  <a:lnTo>
                    <a:pt x="7" y="49"/>
                  </a:lnTo>
                  <a:lnTo>
                    <a:pt x="7" y="43"/>
                  </a:lnTo>
                  <a:lnTo>
                    <a:pt x="6" y="38"/>
                  </a:lnTo>
                  <a:lnTo>
                    <a:pt x="4" y="25"/>
                  </a:lnTo>
                  <a:lnTo>
                    <a:pt x="0" y="13"/>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29" name="Freeform 213"/>
            <p:cNvSpPr>
              <a:spLocks/>
            </p:cNvSpPr>
            <p:nvPr/>
          </p:nvSpPr>
          <p:spPr bwMode="auto">
            <a:xfrm>
              <a:off x="4760" y="1841"/>
              <a:ext cx="20" cy="56"/>
            </a:xfrm>
            <a:custGeom>
              <a:avLst/>
              <a:gdLst>
                <a:gd name="T0" fmla="*/ 0 w 20"/>
                <a:gd name="T1" fmla="*/ 55 h 56"/>
                <a:gd name="T2" fmla="*/ 0 w 20"/>
                <a:gd name="T3" fmla="*/ 33 h 56"/>
                <a:gd name="T4" fmla="*/ 0 w 20"/>
                <a:gd name="T5" fmla="*/ 32 h 56"/>
                <a:gd name="T6" fmla="*/ 5 w 20"/>
                <a:gd name="T7" fmla="*/ 22 h 56"/>
                <a:gd name="T8" fmla="*/ 8 w 20"/>
                <a:gd name="T9" fmla="*/ 11 h 56"/>
                <a:gd name="T10" fmla="*/ 10 w 20"/>
                <a:gd name="T11" fmla="*/ 0 h 56"/>
                <a:gd name="T12" fmla="*/ 15 w 20"/>
                <a:gd name="T13" fmla="*/ 1 h 56"/>
                <a:gd name="T14" fmla="*/ 19 w 20"/>
                <a:gd name="T15" fmla="*/ 1 h 56"/>
                <a:gd name="T16" fmla="*/ 19 w 20"/>
                <a:gd name="T17" fmla="*/ 12 h 56"/>
                <a:gd name="T18" fmla="*/ 18 w 20"/>
                <a:gd name="T19" fmla="*/ 12 h 56"/>
                <a:gd name="T20" fmla="*/ 16 w 20"/>
                <a:gd name="T21" fmla="*/ 16 h 56"/>
                <a:gd name="T22" fmla="*/ 12 w 20"/>
                <a:gd name="T23" fmla="*/ 20 h 56"/>
                <a:gd name="T24" fmla="*/ 10 w 20"/>
                <a:gd name="T25" fmla="*/ 25 h 56"/>
                <a:gd name="T26" fmla="*/ 5 w 20"/>
                <a:gd name="T27" fmla="*/ 44 h 56"/>
                <a:gd name="T28" fmla="*/ 0 w 20"/>
                <a:gd name="T29" fmla="*/ 55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56"/>
                <a:gd name="T47" fmla="*/ 20 w 20"/>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56">
                  <a:moveTo>
                    <a:pt x="0" y="55"/>
                  </a:moveTo>
                  <a:lnTo>
                    <a:pt x="0" y="33"/>
                  </a:lnTo>
                  <a:lnTo>
                    <a:pt x="0" y="32"/>
                  </a:lnTo>
                  <a:lnTo>
                    <a:pt x="5" y="22"/>
                  </a:lnTo>
                  <a:lnTo>
                    <a:pt x="8" y="11"/>
                  </a:lnTo>
                  <a:lnTo>
                    <a:pt x="10" y="0"/>
                  </a:lnTo>
                  <a:lnTo>
                    <a:pt x="15" y="1"/>
                  </a:lnTo>
                  <a:lnTo>
                    <a:pt x="19" y="1"/>
                  </a:lnTo>
                  <a:lnTo>
                    <a:pt x="19" y="12"/>
                  </a:lnTo>
                  <a:lnTo>
                    <a:pt x="18" y="12"/>
                  </a:lnTo>
                  <a:lnTo>
                    <a:pt x="16" y="16"/>
                  </a:lnTo>
                  <a:lnTo>
                    <a:pt x="12" y="20"/>
                  </a:lnTo>
                  <a:lnTo>
                    <a:pt x="10" y="25"/>
                  </a:lnTo>
                  <a:lnTo>
                    <a:pt x="5" y="44"/>
                  </a:lnTo>
                  <a:lnTo>
                    <a:pt x="0" y="55"/>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30" name="Freeform 214"/>
            <p:cNvSpPr>
              <a:spLocks/>
            </p:cNvSpPr>
            <p:nvPr/>
          </p:nvSpPr>
          <p:spPr bwMode="auto">
            <a:xfrm>
              <a:off x="4760" y="1930"/>
              <a:ext cx="20" cy="25"/>
            </a:xfrm>
            <a:custGeom>
              <a:avLst/>
              <a:gdLst>
                <a:gd name="T0" fmla="*/ 0 w 20"/>
                <a:gd name="T1" fmla="*/ 17 h 25"/>
                <a:gd name="T2" fmla="*/ 0 w 20"/>
                <a:gd name="T3" fmla="*/ 5 h 25"/>
                <a:gd name="T4" fmla="*/ 4 w 20"/>
                <a:gd name="T5" fmla="*/ 0 h 25"/>
                <a:gd name="T6" fmla="*/ 7 w 20"/>
                <a:gd name="T7" fmla="*/ 5 h 25"/>
                <a:gd name="T8" fmla="*/ 12 w 20"/>
                <a:gd name="T9" fmla="*/ 12 h 25"/>
                <a:gd name="T10" fmla="*/ 17 w 20"/>
                <a:gd name="T11" fmla="*/ 20 h 25"/>
                <a:gd name="T12" fmla="*/ 19 w 20"/>
                <a:gd name="T13" fmla="*/ 23 h 25"/>
                <a:gd name="T14" fmla="*/ 19 w 20"/>
                <a:gd name="T15" fmla="*/ 24 h 25"/>
                <a:gd name="T16" fmla="*/ 10 w 20"/>
                <a:gd name="T17" fmla="*/ 15 h 25"/>
                <a:gd name="T18" fmla="*/ 2 w 20"/>
                <a:gd name="T19" fmla="*/ 17 h 25"/>
                <a:gd name="T20" fmla="*/ 0 w 20"/>
                <a:gd name="T21" fmla="*/ 1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5"/>
                <a:gd name="T35" fmla="*/ 20 w 20"/>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5">
                  <a:moveTo>
                    <a:pt x="0" y="17"/>
                  </a:moveTo>
                  <a:lnTo>
                    <a:pt x="0" y="5"/>
                  </a:lnTo>
                  <a:lnTo>
                    <a:pt x="4" y="0"/>
                  </a:lnTo>
                  <a:lnTo>
                    <a:pt x="7" y="5"/>
                  </a:lnTo>
                  <a:lnTo>
                    <a:pt x="12" y="12"/>
                  </a:lnTo>
                  <a:lnTo>
                    <a:pt x="17" y="20"/>
                  </a:lnTo>
                  <a:lnTo>
                    <a:pt x="19" y="23"/>
                  </a:lnTo>
                  <a:lnTo>
                    <a:pt x="19" y="24"/>
                  </a:lnTo>
                  <a:lnTo>
                    <a:pt x="10" y="15"/>
                  </a:lnTo>
                  <a:lnTo>
                    <a:pt x="2" y="17"/>
                  </a:lnTo>
                  <a:lnTo>
                    <a:pt x="0" y="17"/>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31" name="Freeform 215"/>
            <p:cNvSpPr>
              <a:spLocks/>
            </p:cNvSpPr>
            <p:nvPr/>
          </p:nvSpPr>
          <p:spPr bwMode="auto">
            <a:xfrm>
              <a:off x="4779" y="1882"/>
              <a:ext cx="1" cy="4"/>
            </a:xfrm>
            <a:custGeom>
              <a:avLst/>
              <a:gdLst>
                <a:gd name="T0" fmla="*/ 0 w 1"/>
                <a:gd name="T1" fmla="*/ 0 h 4"/>
                <a:gd name="T2" fmla="*/ 0 w 1"/>
                <a:gd name="T3" fmla="*/ 3 h 4"/>
                <a:gd name="T4" fmla="*/ 0 w 1"/>
                <a:gd name="T5" fmla="*/ 1 h 4"/>
                <a:gd name="T6" fmla="*/ 0 w 1"/>
                <a:gd name="T7" fmla="*/ 0 h 4"/>
                <a:gd name="T8" fmla="*/ 0 60000 65536"/>
                <a:gd name="T9" fmla="*/ 0 60000 65536"/>
                <a:gd name="T10" fmla="*/ 0 60000 65536"/>
                <a:gd name="T11" fmla="*/ 0 60000 65536"/>
                <a:gd name="T12" fmla="*/ 0 w 1"/>
                <a:gd name="T13" fmla="*/ 0 h 4"/>
                <a:gd name="T14" fmla="*/ 1 w 1"/>
                <a:gd name="T15" fmla="*/ 4 h 4"/>
              </a:gdLst>
              <a:ahLst/>
              <a:cxnLst>
                <a:cxn ang="T8">
                  <a:pos x="T0" y="T1"/>
                </a:cxn>
                <a:cxn ang="T9">
                  <a:pos x="T2" y="T3"/>
                </a:cxn>
                <a:cxn ang="T10">
                  <a:pos x="T4" y="T5"/>
                </a:cxn>
                <a:cxn ang="T11">
                  <a:pos x="T6" y="T7"/>
                </a:cxn>
              </a:cxnLst>
              <a:rect l="T12" t="T13" r="T14" b="T15"/>
              <a:pathLst>
                <a:path w="1" h="4">
                  <a:moveTo>
                    <a:pt x="0" y="0"/>
                  </a:moveTo>
                  <a:lnTo>
                    <a:pt x="0" y="3"/>
                  </a:lnTo>
                  <a:lnTo>
                    <a:pt x="0" y="1"/>
                  </a:lnTo>
                  <a:lnTo>
                    <a:pt x="0" y="0"/>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32" name="Freeform 216"/>
            <p:cNvSpPr>
              <a:spLocks/>
            </p:cNvSpPr>
            <p:nvPr/>
          </p:nvSpPr>
          <p:spPr bwMode="auto">
            <a:xfrm>
              <a:off x="4786" y="1841"/>
              <a:ext cx="6" cy="9"/>
            </a:xfrm>
            <a:custGeom>
              <a:avLst/>
              <a:gdLst>
                <a:gd name="T0" fmla="*/ 0 w 6"/>
                <a:gd name="T1" fmla="*/ 8 h 9"/>
                <a:gd name="T2" fmla="*/ 0 w 6"/>
                <a:gd name="T3" fmla="*/ 1 h 9"/>
                <a:gd name="T4" fmla="*/ 0 w 6"/>
                <a:gd name="T5" fmla="*/ 1 h 9"/>
                <a:gd name="T6" fmla="*/ 3 w 6"/>
                <a:gd name="T7" fmla="*/ 0 h 9"/>
                <a:gd name="T8" fmla="*/ 4 w 6"/>
                <a:gd name="T9" fmla="*/ 1 h 9"/>
                <a:gd name="T10" fmla="*/ 5 w 6"/>
                <a:gd name="T11" fmla="*/ 1 h 9"/>
                <a:gd name="T12" fmla="*/ 5 w 6"/>
                <a:gd name="T13" fmla="*/ 7 h 9"/>
                <a:gd name="T14" fmla="*/ 2 w 6"/>
                <a:gd name="T15" fmla="*/ 7 h 9"/>
                <a:gd name="T16" fmla="*/ 0 w 6"/>
                <a:gd name="T17" fmla="*/ 8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9"/>
                <a:gd name="T29" fmla="*/ 6 w 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9">
                  <a:moveTo>
                    <a:pt x="0" y="8"/>
                  </a:moveTo>
                  <a:lnTo>
                    <a:pt x="0" y="1"/>
                  </a:lnTo>
                  <a:lnTo>
                    <a:pt x="3" y="0"/>
                  </a:lnTo>
                  <a:lnTo>
                    <a:pt x="4" y="1"/>
                  </a:lnTo>
                  <a:lnTo>
                    <a:pt x="5" y="1"/>
                  </a:lnTo>
                  <a:lnTo>
                    <a:pt x="5" y="7"/>
                  </a:lnTo>
                  <a:lnTo>
                    <a:pt x="2" y="7"/>
                  </a:lnTo>
                  <a:lnTo>
                    <a:pt x="0" y="8"/>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33" name="Freeform 217"/>
            <p:cNvSpPr>
              <a:spLocks/>
            </p:cNvSpPr>
            <p:nvPr/>
          </p:nvSpPr>
          <p:spPr bwMode="auto">
            <a:xfrm>
              <a:off x="4786" y="1870"/>
              <a:ext cx="6" cy="56"/>
            </a:xfrm>
            <a:custGeom>
              <a:avLst/>
              <a:gdLst>
                <a:gd name="T0" fmla="*/ 0 w 6"/>
                <a:gd name="T1" fmla="*/ 17 h 56"/>
                <a:gd name="T2" fmla="*/ 0 w 6"/>
                <a:gd name="T3" fmla="*/ 14 h 56"/>
                <a:gd name="T4" fmla="*/ 0 w 6"/>
                <a:gd name="T5" fmla="*/ 8 h 56"/>
                <a:gd name="T6" fmla="*/ 1 w 6"/>
                <a:gd name="T7" fmla="*/ 5 h 56"/>
                <a:gd name="T8" fmla="*/ 2 w 6"/>
                <a:gd name="T9" fmla="*/ 2 h 56"/>
                <a:gd name="T10" fmla="*/ 3 w 6"/>
                <a:gd name="T11" fmla="*/ 0 h 56"/>
                <a:gd name="T12" fmla="*/ 2 w 6"/>
                <a:gd name="T13" fmla="*/ 7 h 56"/>
                <a:gd name="T14" fmla="*/ 2 w 6"/>
                <a:gd name="T15" fmla="*/ 11 h 56"/>
                <a:gd name="T16" fmla="*/ 3 w 6"/>
                <a:gd name="T17" fmla="*/ 15 h 56"/>
                <a:gd name="T18" fmla="*/ 5 w 6"/>
                <a:gd name="T19" fmla="*/ 19 h 56"/>
                <a:gd name="T20" fmla="*/ 5 w 6"/>
                <a:gd name="T21" fmla="*/ 55 h 56"/>
                <a:gd name="T22" fmla="*/ 4 w 6"/>
                <a:gd name="T23" fmla="*/ 52 h 56"/>
                <a:gd name="T24" fmla="*/ 1 w 6"/>
                <a:gd name="T25" fmla="*/ 34 h 56"/>
                <a:gd name="T26" fmla="*/ 0 w 6"/>
                <a:gd name="T27" fmla="*/ 1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6"/>
                <a:gd name="T44" fmla="*/ 6 w 6"/>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6">
                  <a:moveTo>
                    <a:pt x="0" y="17"/>
                  </a:moveTo>
                  <a:lnTo>
                    <a:pt x="0" y="14"/>
                  </a:lnTo>
                  <a:lnTo>
                    <a:pt x="0" y="8"/>
                  </a:lnTo>
                  <a:lnTo>
                    <a:pt x="1" y="5"/>
                  </a:lnTo>
                  <a:lnTo>
                    <a:pt x="2" y="2"/>
                  </a:lnTo>
                  <a:lnTo>
                    <a:pt x="3" y="0"/>
                  </a:lnTo>
                  <a:lnTo>
                    <a:pt x="2" y="7"/>
                  </a:lnTo>
                  <a:lnTo>
                    <a:pt x="2" y="11"/>
                  </a:lnTo>
                  <a:lnTo>
                    <a:pt x="3" y="15"/>
                  </a:lnTo>
                  <a:lnTo>
                    <a:pt x="5" y="19"/>
                  </a:lnTo>
                  <a:lnTo>
                    <a:pt x="5" y="55"/>
                  </a:lnTo>
                  <a:lnTo>
                    <a:pt x="4" y="52"/>
                  </a:lnTo>
                  <a:lnTo>
                    <a:pt x="1" y="34"/>
                  </a:lnTo>
                  <a:lnTo>
                    <a:pt x="0" y="17"/>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34" name="Freeform 218"/>
            <p:cNvSpPr>
              <a:spLocks/>
            </p:cNvSpPr>
            <p:nvPr/>
          </p:nvSpPr>
          <p:spPr bwMode="auto">
            <a:xfrm>
              <a:off x="4780" y="1957"/>
              <a:ext cx="7" cy="4"/>
            </a:xfrm>
            <a:custGeom>
              <a:avLst/>
              <a:gdLst>
                <a:gd name="T0" fmla="*/ 0 w 7"/>
                <a:gd name="T1" fmla="*/ 1 h 4"/>
                <a:gd name="T2" fmla="*/ 0 w 7"/>
                <a:gd name="T3" fmla="*/ 0 h 4"/>
                <a:gd name="T4" fmla="*/ 6 w 7"/>
                <a:gd name="T5" fmla="*/ 3 h 4"/>
                <a:gd name="T6" fmla="*/ 0 w 7"/>
                <a:gd name="T7" fmla="*/ 1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0" y="1"/>
                  </a:moveTo>
                  <a:lnTo>
                    <a:pt x="0" y="0"/>
                  </a:lnTo>
                  <a:lnTo>
                    <a:pt x="6" y="3"/>
                  </a:lnTo>
                  <a:lnTo>
                    <a:pt x="0" y="1"/>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35" name="Freeform 219"/>
            <p:cNvSpPr>
              <a:spLocks/>
            </p:cNvSpPr>
            <p:nvPr/>
          </p:nvSpPr>
          <p:spPr bwMode="auto">
            <a:xfrm>
              <a:off x="4798" y="1843"/>
              <a:ext cx="6" cy="10"/>
            </a:xfrm>
            <a:custGeom>
              <a:avLst/>
              <a:gdLst>
                <a:gd name="T0" fmla="*/ 0 w 6"/>
                <a:gd name="T1" fmla="*/ 6 h 10"/>
                <a:gd name="T2" fmla="*/ 0 w 6"/>
                <a:gd name="T3" fmla="*/ 0 h 10"/>
                <a:gd name="T4" fmla="*/ 1 w 6"/>
                <a:gd name="T5" fmla="*/ 1 h 10"/>
                <a:gd name="T6" fmla="*/ 2 w 6"/>
                <a:gd name="T7" fmla="*/ 3 h 10"/>
                <a:gd name="T8" fmla="*/ 5 w 6"/>
                <a:gd name="T9" fmla="*/ 9 h 10"/>
                <a:gd name="T10" fmla="*/ 3 w 6"/>
                <a:gd name="T11" fmla="*/ 7 h 10"/>
                <a:gd name="T12" fmla="*/ 0 w 6"/>
                <a:gd name="T13" fmla="*/ 6 h 10"/>
                <a:gd name="T14" fmla="*/ 0 w 6"/>
                <a:gd name="T15" fmla="*/ 6 h 10"/>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0"/>
                <a:gd name="T26" fmla="*/ 6 w 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0">
                  <a:moveTo>
                    <a:pt x="0" y="6"/>
                  </a:moveTo>
                  <a:lnTo>
                    <a:pt x="0" y="0"/>
                  </a:lnTo>
                  <a:lnTo>
                    <a:pt x="1" y="1"/>
                  </a:lnTo>
                  <a:lnTo>
                    <a:pt x="2" y="3"/>
                  </a:lnTo>
                  <a:lnTo>
                    <a:pt x="5" y="9"/>
                  </a:lnTo>
                  <a:lnTo>
                    <a:pt x="3" y="7"/>
                  </a:lnTo>
                  <a:lnTo>
                    <a:pt x="0" y="6"/>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36" name="Freeform 220"/>
            <p:cNvSpPr>
              <a:spLocks/>
            </p:cNvSpPr>
            <p:nvPr/>
          </p:nvSpPr>
          <p:spPr bwMode="auto">
            <a:xfrm>
              <a:off x="4798" y="1891"/>
              <a:ext cx="14" cy="68"/>
            </a:xfrm>
            <a:custGeom>
              <a:avLst/>
              <a:gdLst>
                <a:gd name="T0" fmla="*/ 0 w 14"/>
                <a:gd name="T1" fmla="*/ 37 h 68"/>
                <a:gd name="T2" fmla="*/ 0 w 14"/>
                <a:gd name="T3" fmla="*/ 0 h 68"/>
                <a:gd name="T4" fmla="*/ 4 w 14"/>
                <a:gd name="T5" fmla="*/ 8 h 68"/>
                <a:gd name="T6" fmla="*/ 8 w 14"/>
                <a:gd name="T7" fmla="*/ 14 h 68"/>
                <a:gd name="T8" fmla="*/ 9 w 14"/>
                <a:gd name="T9" fmla="*/ 18 h 68"/>
                <a:gd name="T10" fmla="*/ 9 w 14"/>
                <a:gd name="T11" fmla="*/ 23 h 68"/>
                <a:gd name="T12" fmla="*/ 10 w 14"/>
                <a:gd name="T13" fmla="*/ 36 h 68"/>
                <a:gd name="T14" fmla="*/ 13 w 14"/>
                <a:gd name="T15" fmla="*/ 41 h 68"/>
                <a:gd name="T16" fmla="*/ 13 w 14"/>
                <a:gd name="T17" fmla="*/ 67 h 68"/>
                <a:gd name="T18" fmla="*/ 5 w 14"/>
                <a:gd name="T19" fmla="*/ 52 h 68"/>
                <a:gd name="T20" fmla="*/ 0 w 14"/>
                <a:gd name="T21" fmla="*/ 37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68"/>
                <a:gd name="T35" fmla="*/ 14 w 14"/>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68">
                  <a:moveTo>
                    <a:pt x="0" y="37"/>
                  </a:moveTo>
                  <a:lnTo>
                    <a:pt x="0" y="0"/>
                  </a:lnTo>
                  <a:lnTo>
                    <a:pt x="4" y="8"/>
                  </a:lnTo>
                  <a:lnTo>
                    <a:pt x="8" y="14"/>
                  </a:lnTo>
                  <a:lnTo>
                    <a:pt x="9" y="18"/>
                  </a:lnTo>
                  <a:lnTo>
                    <a:pt x="9" y="23"/>
                  </a:lnTo>
                  <a:lnTo>
                    <a:pt x="10" y="36"/>
                  </a:lnTo>
                  <a:lnTo>
                    <a:pt x="13" y="41"/>
                  </a:lnTo>
                  <a:lnTo>
                    <a:pt x="13" y="67"/>
                  </a:lnTo>
                  <a:lnTo>
                    <a:pt x="5" y="52"/>
                  </a:lnTo>
                  <a:lnTo>
                    <a:pt x="0" y="37"/>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37" name="Freeform 221"/>
            <p:cNvSpPr>
              <a:spLocks/>
            </p:cNvSpPr>
            <p:nvPr/>
          </p:nvSpPr>
          <p:spPr bwMode="auto">
            <a:xfrm>
              <a:off x="4811" y="1859"/>
              <a:ext cx="1" cy="6"/>
            </a:xfrm>
            <a:custGeom>
              <a:avLst/>
              <a:gdLst>
                <a:gd name="T0" fmla="*/ 0 w 1"/>
                <a:gd name="T1" fmla="*/ 0 h 6"/>
                <a:gd name="T2" fmla="*/ 0 w 1"/>
                <a:gd name="T3" fmla="*/ 5 h 6"/>
                <a:gd name="T4" fmla="*/ 0 w 1"/>
                <a:gd name="T5" fmla="*/ 5 h 6"/>
                <a:gd name="T6" fmla="*/ 0 w 1"/>
                <a:gd name="T7" fmla="*/ 2 h 6"/>
                <a:gd name="T8" fmla="*/ 0 w 1"/>
                <a:gd name="T9" fmla="*/ 0 h 6"/>
                <a:gd name="T10" fmla="*/ 0 w 1"/>
                <a:gd name="T11" fmla="*/ 0 h 6"/>
                <a:gd name="T12" fmla="*/ 0 60000 65536"/>
                <a:gd name="T13" fmla="*/ 0 60000 65536"/>
                <a:gd name="T14" fmla="*/ 0 60000 65536"/>
                <a:gd name="T15" fmla="*/ 0 60000 65536"/>
                <a:gd name="T16" fmla="*/ 0 60000 65536"/>
                <a:gd name="T17" fmla="*/ 0 60000 65536"/>
                <a:gd name="T18" fmla="*/ 0 w 1"/>
                <a:gd name="T19" fmla="*/ 0 h 6"/>
                <a:gd name="T20" fmla="*/ 1 w 1"/>
                <a:gd name="T21" fmla="*/ 6 h 6"/>
              </a:gdLst>
              <a:ahLst/>
              <a:cxnLst>
                <a:cxn ang="T12">
                  <a:pos x="T0" y="T1"/>
                </a:cxn>
                <a:cxn ang="T13">
                  <a:pos x="T2" y="T3"/>
                </a:cxn>
                <a:cxn ang="T14">
                  <a:pos x="T4" y="T5"/>
                </a:cxn>
                <a:cxn ang="T15">
                  <a:pos x="T6" y="T7"/>
                </a:cxn>
                <a:cxn ang="T16">
                  <a:pos x="T8" y="T9"/>
                </a:cxn>
                <a:cxn ang="T17">
                  <a:pos x="T10" y="T11"/>
                </a:cxn>
              </a:cxnLst>
              <a:rect l="T18" t="T19" r="T20" b="T21"/>
              <a:pathLst>
                <a:path w="1" h="6">
                  <a:moveTo>
                    <a:pt x="0" y="0"/>
                  </a:moveTo>
                  <a:lnTo>
                    <a:pt x="0" y="5"/>
                  </a:lnTo>
                  <a:lnTo>
                    <a:pt x="0" y="2"/>
                  </a:lnTo>
                  <a:lnTo>
                    <a:pt x="0" y="0"/>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38" name="Freeform 222"/>
            <p:cNvSpPr>
              <a:spLocks/>
            </p:cNvSpPr>
            <p:nvPr/>
          </p:nvSpPr>
          <p:spPr bwMode="auto">
            <a:xfrm>
              <a:off x="4818" y="1822"/>
              <a:ext cx="147" cy="151"/>
            </a:xfrm>
            <a:custGeom>
              <a:avLst/>
              <a:gdLst>
                <a:gd name="T0" fmla="*/ 0 w 147"/>
                <a:gd name="T1" fmla="*/ 36 h 151"/>
                <a:gd name="T2" fmla="*/ 8 w 147"/>
                <a:gd name="T3" fmla="*/ 40 h 151"/>
                <a:gd name="T4" fmla="*/ 20 w 147"/>
                <a:gd name="T5" fmla="*/ 54 h 151"/>
                <a:gd name="T6" fmla="*/ 45 w 147"/>
                <a:gd name="T7" fmla="*/ 84 h 151"/>
                <a:gd name="T8" fmla="*/ 104 w 147"/>
                <a:gd name="T9" fmla="*/ 117 h 151"/>
                <a:gd name="T10" fmla="*/ 112 w 147"/>
                <a:gd name="T11" fmla="*/ 114 h 151"/>
                <a:gd name="T12" fmla="*/ 115 w 147"/>
                <a:gd name="T13" fmla="*/ 104 h 151"/>
                <a:gd name="T14" fmla="*/ 98 w 147"/>
                <a:gd name="T15" fmla="*/ 96 h 151"/>
                <a:gd name="T16" fmla="*/ 84 w 147"/>
                <a:gd name="T17" fmla="*/ 79 h 151"/>
                <a:gd name="T18" fmla="*/ 61 w 147"/>
                <a:gd name="T19" fmla="*/ 43 h 151"/>
                <a:gd name="T20" fmla="*/ 87 w 147"/>
                <a:gd name="T21" fmla="*/ 79 h 151"/>
                <a:gd name="T22" fmla="*/ 101 w 147"/>
                <a:gd name="T23" fmla="*/ 91 h 151"/>
                <a:gd name="T24" fmla="*/ 117 w 147"/>
                <a:gd name="T25" fmla="*/ 90 h 151"/>
                <a:gd name="T26" fmla="*/ 105 w 147"/>
                <a:gd name="T27" fmla="*/ 73 h 151"/>
                <a:gd name="T28" fmla="*/ 73 w 147"/>
                <a:gd name="T29" fmla="*/ 42 h 151"/>
                <a:gd name="T30" fmla="*/ 61 w 147"/>
                <a:gd name="T31" fmla="*/ 22 h 151"/>
                <a:gd name="T32" fmla="*/ 71 w 147"/>
                <a:gd name="T33" fmla="*/ 17 h 151"/>
                <a:gd name="T34" fmla="*/ 76 w 147"/>
                <a:gd name="T35" fmla="*/ 23 h 151"/>
                <a:gd name="T36" fmla="*/ 87 w 147"/>
                <a:gd name="T37" fmla="*/ 45 h 151"/>
                <a:gd name="T38" fmla="*/ 112 w 147"/>
                <a:gd name="T39" fmla="*/ 69 h 151"/>
                <a:gd name="T40" fmla="*/ 127 w 147"/>
                <a:gd name="T41" fmla="*/ 66 h 151"/>
                <a:gd name="T42" fmla="*/ 121 w 147"/>
                <a:gd name="T43" fmla="*/ 50 h 151"/>
                <a:gd name="T44" fmla="*/ 113 w 147"/>
                <a:gd name="T45" fmla="*/ 38 h 151"/>
                <a:gd name="T46" fmla="*/ 103 w 147"/>
                <a:gd name="T47" fmla="*/ 18 h 151"/>
                <a:gd name="T48" fmla="*/ 104 w 147"/>
                <a:gd name="T49" fmla="*/ 12 h 151"/>
                <a:gd name="T50" fmla="*/ 114 w 147"/>
                <a:gd name="T51" fmla="*/ 11 h 151"/>
                <a:gd name="T52" fmla="*/ 120 w 147"/>
                <a:gd name="T53" fmla="*/ 31 h 151"/>
                <a:gd name="T54" fmla="*/ 130 w 147"/>
                <a:gd name="T55" fmla="*/ 47 h 151"/>
                <a:gd name="T56" fmla="*/ 134 w 147"/>
                <a:gd name="T57" fmla="*/ 27 h 151"/>
                <a:gd name="T58" fmla="*/ 144 w 147"/>
                <a:gd name="T59" fmla="*/ 3 h 151"/>
                <a:gd name="T60" fmla="*/ 146 w 147"/>
                <a:gd name="T61" fmla="*/ 8 h 151"/>
                <a:gd name="T62" fmla="*/ 131 w 147"/>
                <a:gd name="T63" fmla="*/ 49 h 151"/>
                <a:gd name="T64" fmla="*/ 122 w 147"/>
                <a:gd name="T65" fmla="*/ 101 h 151"/>
                <a:gd name="T66" fmla="*/ 118 w 147"/>
                <a:gd name="T67" fmla="*/ 150 h 151"/>
                <a:gd name="T68" fmla="*/ 70 w 147"/>
                <a:gd name="T69" fmla="*/ 121 h 151"/>
                <a:gd name="T70" fmla="*/ 35 w 147"/>
                <a:gd name="T71" fmla="*/ 85 h 151"/>
                <a:gd name="T72" fmla="*/ 0 w 147"/>
                <a:gd name="T73" fmla="*/ 46 h 1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7"/>
                <a:gd name="T112" fmla="*/ 0 h 151"/>
                <a:gd name="T113" fmla="*/ 147 w 147"/>
                <a:gd name="T114" fmla="*/ 151 h 1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7" h="151">
                  <a:moveTo>
                    <a:pt x="0" y="46"/>
                  </a:moveTo>
                  <a:lnTo>
                    <a:pt x="0" y="36"/>
                  </a:lnTo>
                  <a:lnTo>
                    <a:pt x="1" y="36"/>
                  </a:lnTo>
                  <a:lnTo>
                    <a:pt x="8" y="40"/>
                  </a:lnTo>
                  <a:lnTo>
                    <a:pt x="14" y="47"/>
                  </a:lnTo>
                  <a:lnTo>
                    <a:pt x="20" y="54"/>
                  </a:lnTo>
                  <a:lnTo>
                    <a:pt x="33" y="70"/>
                  </a:lnTo>
                  <a:lnTo>
                    <a:pt x="45" y="84"/>
                  </a:lnTo>
                  <a:lnTo>
                    <a:pt x="95" y="118"/>
                  </a:lnTo>
                  <a:lnTo>
                    <a:pt x="104" y="117"/>
                  </a:lnTo>
                  <a:lnTo>
                    <a:pt x="110" y="116"/>
                  </a:lnTo>
                  <a:lnTo>
                    <a:pt x="112" y="114"/>
                  </a:lnTo>
                  <a:lnTo>
                    <a:pt x="113" y="112"/>
                  </a:lnTo>
                  <a:lnTo>
                    <a:pt x="115" y="104"/>
                  </a:lnTo>
                  <a:lnTo>
                    <a:pt x="107" y="102"/>
                  </a:lnTo>
                  <a:lnTo>
                    <a:pt x="98" y="96"/>
                  </a:lnTo>
                  <a:lnTo>
                    <a:pt x="91" y="88"/>
                  </a:lnTo>
                  <a:lnTo>
                    <a:pt x="84" y="79"/>
                  </a:lnTo>
                  <a:lnTo>
                    <a:pt x="71" y="58"/>
                  </a:lnTo>
                  <a:lnTo>
                    <a:pt x="61" y="43"/>
                  </a:lnTo>
                  <a:lnTo>
                    <a:pt x="73" y="60"/>
                  </a:lnTo>
                  <a:lnTo>
                    <a:pt x="87" y="79"/>
                  </a:lnTo>
                  <a:lnTo>
                    <a:pt x="93" y="86"/>
                  </a:lnTo>
                  <a:lnTo>
                    <a:pt x="101" y="91"/>
                  </a:lnTo>
                  <a:lnTo>
                    <a:pt x="109" y="93"/>
                  </a:lnTo>
                  <a:lnTo>
                    <a:pt x="117" y="90"/>
                  </a:lnTo>
                  <a:lnTo>
                    <a:pt x="112" y="82"/>
                  </a:lnTo>
                  <a:lnTo>
                    <a:pt x="105" y="73"/>
                  </a:lnTo>
                  <a:lnTo>
                    <a:pt x="89" y="58"/>
                  </a:lnTo>
                  <a:lnTo>
                    <a:pt x="73" y="42"/>
                  </a:lnTo>
                  <a:lnTo>
                    <a:pt x="67" y="32"/>
                  </a:lnTo>
                  <a:lnTo>
                    <a:pt x="61" y="22"/>
                  </a:lnTo>
                  <a:lnTo>
                    <a:pt x="68" y="19"/>
                  </a:lnTo>
                  <a:lnTo>
                    <a:pt x="71" y="17"/>
                  </a:lnTo>
                  <a:lnTo>
                    <a:pt x="75" y="16"/>
                  </a:lnTo>
                  <a:lnTo>
                    <a:pt x="76" y="23"/>
                  </a:lnTo>
                  <a:lnTo>
                    <a:pt x="78" y="30"/>
                  </a:lnTo>
                  <a:lnTo>
                    <a:pt x="87" y="45"/>
                  </a:lnTo>
                  <a:lnTo>
                    <a:pt x="106" y="66"/>
                  </a:lnTo>
                  <a:lnTo>
                    <a:pt x="112" y="69"/>
                  </a:lnTo>
                  <a:lnTo>
                    <a:pt x="117" y="69"/>
                  </a:lnTo>
                  <a:lnTo>
                    <a:pt x="127" y="66"/>
                  </a:lnTo>
                  <a:lnTo>
                    <a:pt x="124" y="56"/>
                  </a:lnTo>
                  <a:lnTo>
                    <a:pt x="121" y="50"/>
                  </a:lnTo>
                  <a:lnTo>
                    <a:pt x="117" y="45"/>
                  </a:lnTo>
                  <a:lnTo>
                    <a:pt x="113" y="38"/>
                  </a:lnTo>
                  <a:lnTo>
                    <a:pt x="107" y="27"/>
                  </a:lnTo>
                  <a:lnTo>
                    <a:pt x="103" y="18"/>
                  </a:lnTo>
                  <a:lnTo>
                    <a:pt x="103" y="14"/>
                  </a:lnTo>
                  <a:lnTo>
                    <a:pt x="104" y="12"/>
                  </a:lnTo>
                  <a:lnTo>
                    <a:pt x="108" y="10"/>
                  </a:lnTo>
                  <a:lnTo>
                    <a:pt x="114" y="11"/>
                  </a:lnTo>
                  <a:lnTo>
                    <a:pt x="116" y="21"/>
                  </a:lnTo>
                  <a:lnTo>
                    <a:pt x="120" y="31"/>
                  </a:lnTo>
                  <a:lnTo>
                    <a:pt x="125" y="40"/>
                  </a:lnTo>
                  <a:lnTo>
                    <a:pt x="130" y="47"/>
                  </a:lnTo>
                  <a:lnTo>
                    <a:pt x="131" y="38"/>
                  </a:lnTo>
                  <a:lnTo>
                    <a:pt x="134" y="27"/>
                  </a:lnTo>
                  <a:lnTo>
                    <a:pt x="138" y="16"/>
                  </a:lnTo>
                  <a:lnTo>
                    <a:pt x="144" y="3"/>
                  </a:lnTo>
                  <a:lnTo>
                    <a:pt x="146" y="0"/>
                  </a:lnTo>
                  <a:lnTo>
                    <a:pt x="146" y="8"/>
                  </a:lnTo>
                  <a:lnTo>
                    <a:pt x="139" y="24"/>
                  </a:lnTo>
                  <a:lnTo>
                    <a:pt x="131" y="49"/>
                  </a:lnTo>
                  <a:lnTo>
                    <a:pt x="126" y="74"/>
                  </a:lnTo>
                  <a:lnTo>
                    <a:pt x="122" y="101"/>
                  </a:lnTo>
                  <a:lnTo>
                    <a:pt x="120" y="126"/>
                  </a:lnTo>
                  <a:lnTo>
                    <a:pt x="118" y="150"/>
                  </a:lnTo>
                  <a:lnTo>
                    <a:pt x="92" y="135"/>
                  </a:lnTo>
                  <a:lnTo>
                    <a:pt x="70" y="121"/>
                  </a:lnTo>
                  <a:lnTo>
                    <a:pt x="51" y="105"/>
                  </a:lnTo>
                  <a:lnTo>
                    <a:pt x="35" y="85"/>
                  </a:lnTo>
                  <a:lnTo>
                    <a:pt x="12" y="60"/>
                  </a:lnTo>
                  <a:lnTo>
                    <a:pt x="0" y="46"/>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39" name="Freeform 223"/>
            <p:cNvSpPr>
              <a:spLocks/>
            </p:cNvSpPr>
            <p:nvPr/>
          </p:nvSpPr>
          <p:spPr bwMode="auto">
            <a:xfrm>
              <a:off x="4818" y="1936"/>
              <a:ext cx="2" cy="24"/>
            </a:xfrm>
            <a:custGeom>
              <a:avLst/>
              <a:gdLst>
                <a:gd name="T0" fmla="*/ 0 w 2"/>
                <a:gd name="T1" fmla="*/ 22 h 24"/>
                <a:gd name="T2" fmla="*/ 0 w 2"/>
                <a:gd name="T3" fmla="*/ 0 h 24"/>
                <a:gd name="T4" fmla="*/ 1 w 2"/>
                <a:gd name="T5" fmla="*/ 7 h 24"/>
                <a:gd name="T6" fmla="*/ 1 w 2"/>
                <a:gd name="T7" fmla="*/ 17 h 24"/>
                <a:gd name="T8" fmla="*/ 0 w 2"/>
                <a:gd name="T9" fmla="*/ 21 h 24"/>
                <a:gd name="T10" fmla="*/ 0 w 2"/>
                <a:gd name="T11" fmla="*/ 23 h 24"/>
                <a:gd name="T12" fmla="*/ 0 w 2"/>
                <a:gd name="T13" fmla="*/ 22 h 24"/>
                <a:gd name="T14" fmla="*/ 0 60000 65536"/>
                <a:gd name="T15" fmla="*/ 0 60000 65536"/>
                <a:gd name="T16" fmla="*/ 0 60000 65536"/>
                <a:gd name="T17" fmla="*/ 0 60000 65536"/>
                <a:gd name="T18" fmla="*/ 0 60000 65536"/>
                <a:gd name="T19" fmla="*/ 0 60000 65536"/>
                <a:gd name="T20" fmla="*/ 0 60000 65536"/>
                <a:gd name="T21" fmla="*/ 0 w 2"/>
                <a:gd name="T22" fmla="*/ 0 h 24"/>
                <a:gd name="T23" fmla="*/ 2 w 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4">
                  <a:moveTo>
                    <a:pt x="0" y="22"/>
                  </a:moveTo>
                  <a:lnTo>
                    <a:pt x="0" y="0"/>
                  </a:lnTo>
                  <a:lnTo>
                    <a:pt x="1" y="7"/>
                  </a:lnTo>
                  <a:lnTo>
                    <a:pt x="1" y="17"/>
                  </a:lnTo>
                  <a:lnTo>
                    <a:pt x="0" y="21"/>
                  </a:lnTo>
                  <a:lnTo>
                    <a:pt x="0" y="23"/>
                  </a:lnTo>
                  <a:lnTo>
                    <a:pt x="0" y="22"/>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40" name="Freeform 224"/>
            <p:cNvSpPr>
              <a:spLocks/>
            </p:cNvSpPr>
            <p:nvPr/>
          </p:nvSpPr>
          <p:spPr bwMode="auto">
            <a:xfrm>
              <a:off x="4905" y="2346"/>
              <a:ext cx="60" cy="166"/>
            </a:xfrm>
            <a:custGeom>
              <a:avLst/>
              <a:gdLst>
                <a:gd name="T0" fmla="*/ 59 w 60"/>
                <a:gd name="T1" fmla="*/ 42 h 166"/>
                <a:gd name="T2" fmla="*/ 59 w 60"/>
                <a:gd name="T3" fmla="*/ 53 h 166"/>
                <a:gd name="T4" fmla="*/ 56 w 60"/>
                <a:gd name="T5" fmla="*/ 37 h 166"/>
                <a:gd name="T6" fmla="*/ 55 w 60"/>
                <a:gd name="T7" fmla="*/ 54 h 166"/>
                <a:gd name="T8" fmla="*/ 53 w 60"/>
                <a:gd name="T9" fmla="*/ 70 h 166"/>
                <a:gd name="T10" fmla="*/ 48 w 60"/>
                <a:gd name="T11" fmla="*/ 101 h 166"/>
                <a:gd name="T12" fmla="*/ 42 w 60"/>
                <a:gd name="T13" fmla="*/ 134 h 166"/>
                <a:gd name="T14" fmla="*/ 40 w 60"/>
                <a:gd name="T15" fmla="*/ 149 h 166"/>
                <a:gd name="T16" fmla="*/ 39 w 60"/>
                <a:gd name="T17" fmla="*/ 165 h 166"/>
                <a:gd name="T18" fmla="*/ 21 w 60"/>
                <a:gd name="T19" fmla="*/ 149 h 166"/>
                <a:gd name="T20" fmla="*/ 0 w 60"/>
                <a:gd name="T21" fmla="*/ 133 h 166"/>
                <a:gd name="T22" fmla="*/ 9 w 60"/>
                <a:gd name="T23" fmla="*/ 134 h 166"/>
                <a:gd name="T24" fmla="*/ 16 w 60"/>
                <a:gd name="T25" fmla="*/ 132 h 166"/>
                <a:gd name="T26" fmla="*/ 26 w 60"/>
                <a:gd name="T27" fmla="*/ 100 h 166"/>
                <a:gd name="T28" fmla="*/ 35 w 60"/>
                <a:gd name="T29" fmla="*/ 67 h 166"/>
                <a:gd name="T30" fmla="*/ 43 w 60"/>
                <a:gd name="T31" fmla="*/ 32 h 166"/>
                <a:gd name="T32" fmla="*/ 52 w 60"/>
                <a:gd name="T33" fmla="*/ 0 h 166"/>
                <a:gd name="T34" fmla="*/ 58 w 60"/>
                <a:gd name="T35" fmla="*/ 37 h 166"/>
                <a:gd name="T36" fmla="*/ 59 w 60"/>
                <a:gd name="T37" fmla="*/ 42 h 1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166"/>
                <a:gd name="T59" fmla="*/ 60 w 60"/>
                <a:gd name="T60" fmla="*/ 166 h 1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166">
                  <a:moveTo>
                    <a:pt x="59" y="42"/>
                  </a:moveTo>
                  <a:lnTo>
                    <a:pt x="59" y="53"/>
                  </a:lnTo>
                  <a:lnTo>
                    <a:pt x="56" y="37"/>
                  </a:lnTo>
                  <a:lnTo>
                    <a:pt x="55" y="54"/>
                  </a:lnTo>
                  <a:lnTo>
                    <a:pt x="53" y="70"/>
                  </a:lnTo>
                  <a:lnTo>
                    <a:pt x="48" y="101"/>
                  </a:lnTo>
                  <a:lnTo>
                    <a:pt x="42" y="134"/>
                  </a:lnTo>
                  <a:lnTo>
                    <a:pt x="40" y="149"/>
                  </a:lnTo>
                  <a:lnTo>
                    <a:pt x="39" y="165"/>
                  </a:lnTo>
                  <a:lnTo>
                    <a:pt x="21" y="149"/>
                  </a:lnTo>
                  <a:lnTo>
                    <a:pt x="0" y="133"/>
                  </a:lnTo>
                  <a:lnTo>
                    <a:pt x="9" y="134"/>
                  </a:lnTo>
                  <a:lnTo>
                    <a:pt x="16" y="132"/>
                  </a:lnTo>
                  <a:lnTo>
                    <a:pt x="26" y="100"/>
                  </a:lnTo>
                  <a:lnTo>
                    <a:pt x="35" y="67"/>
                  </a:lnTo>
                  <a:lnTo>
                    <a:pt x="43" y="32"/>
                  </a:lnTo>
                  <a:lnTo>
                    <a:pt x="52" y="0"/>
                  </a:lnTo>
                  <a:lnTo>
                    <a:pt x="58" y="37"/>
                  </a:lnTo>
                  <a:lnTo>
                    <a:pt x="59" y="42"/>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41" name="Freeform 225"/>
            <p:cNvSpPr>
              <a:spLocks/>
            </p:cNvSpPr>
            <p:nvPr/>
          </p:nvSpPr>
          <p:spPr bwMode="auto">
            <a:xfrm>
              <a:off x="4953" y="2285"/>
              <a:ext cx="12" cy="28"/>
            </a:xfrm>
            <a:custGeom>
              <a:avLst/>
              <a:gdLst>
                <a:gd name="T0" fmla="*/ 11 w 12"/>
                <a:gd name="T1" fmla="*/ 0 h 28"/>
                <a:gd name="T2" fmla="*/ 11 w 12"/>
                <a:gd name="T3" fmla="*/ 25 h 28"/>
                <a:gd name="T4" fmla="*/ 3 w 12"/>
                <a:gd name="T5" fmla="*/ 27 h 28"/>
                <a:gd name="T6" fmla="*/ 0 w 12"/>
                <a:gd name="T7" fmla="*/ 2 h 28"/>
                <a:gd name="T8" fmla="*/ 8 w 12"/>
                <a:gd name="T9" fmla="*/ 1 h 28"/>
                <a:gd name="T10" fmla="*/ 11 w 12"/>
                <a:gd name="T11" fmla="*/ 0 h 28"/>
                <a:gd name="T12" fmla="*/ 0 60000 65536"/>
                <a:gd name="T13" fmla="*/ 0 60000 65536"/>
                <a:gd name="T14" fmla="*/ 0 60000 65536"/>
                <a:gd name="T15" fmla="*/ 0 60000 65536"/>
                <a:gd name="T16" fmla="*/ 0 60000 65536"/>
                <a:gd name="T17" fmla="*/ 0 60000 65536"/>
                <a:gd name="T18" fmla="*/ 0 w 12"/>
                <a:gd name="T19" fmla="*/ 0 h 28"/>
                <a:gd name="T20" fmla="*/ 12 w 12"/>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2" h="28">
                  <a:moveTo>
                    <a:pt x="11" y="0"/>
                  </a:moveTo>
                  <a:lnTo>
                    <a:pt x="11" y="25"/>
                  </a:lnTo>
                  <a:lnTo>
                    <a:pt x="3" y="27"/>
                  </a:lnTo>
                  <a:lnTo>
                    <a:pt x="0" y="2"/>
                  </a:lnTo>
                  <a:lnTo>
                    <a:pt x="8" y="1"/>
                  </a:lnTo>
                  <a:lnTo>
                    <a:pt x="11" y="0"/>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42" name="Freeform 226"/>
            <p:cNvSpPr>
              <a:spLocks/>
            </p:cNvSpPr>
            <p:nvPr/>
          </p:nvSpPr>
          <p:spPr bwMode="auto">
            <a:xfrm>
              <a:off x="4942" y="2134"/>
              <a:ext cx="23" cy="7"/>
            </a:xfrm>
            <a:custGeom>
              <a:avLst/>
              <a:gdLst>
                <a:gd name="T0" fmla="*/ 22 w 23"/>
                <a:gd name="T1" fmla="*/ 0 h 7"/>
                <a:gd name="T2" fmla="*/ 22 w 23"/>
                <a:gd name="T3" fmla="*/ 6 h 7"/>
                <a:gd name="T4" fmla="*/ 14 w 23"/>
                <a:gd name="T5" fmla="*/ 6 h 7"/>
                <a:gd name="T6" fmla="*/ 0 w 23"/>
                <a:gd name="T7" fmla="*/ 5 h 7"/>
                <a:gd name="T8" fmla="*/ 17 w 23"/>
                <a:gd name="T9" fmla="*/ 1 h 7"/>
                <a:gd name="T10" fmla="*/ 22 w 23"/>
                <a:gd name="T11" fmla="*/ 0 h 7"/>
                <a:gd name="T12" fmla="*/ 0 60000 65536"/>
                <a:gd name="T13" fmla="*/ 0 60000 65536"/>
                <a:gd name="T14" fmla="*/ 0 60000 65536"/>
                <a:gd name="T15" fmla="*/ 0 60000 65536"/>
                <a:gd name="T16" fmla="*/ 0 60000 65536"/>
                <a:gd name="T17" fmla="*/ 0 60000 65536"/>
                <a:gd name="T18" fmla="*/ 0 w 23"/>
                <a:gd name="T19" fmla="*/ 0 h 7"/>
                <a:gd name="T20" fmla="*/ 23 w 23"/>
                <a:gd name="T21" fmla="*/ 7 h 7"/>
              </a:gdLst>
              <a:ahLst/>
              <a:cxnLst>
                <a:cxn ang="T12">
                  <a:pos x="T0" y="T1"/>
                </a:cxn>
                <a:cxn ang="T13">
                  <a:pos x="T2" y="T3"/>
                </a:cxn>
                <a:cxn ang="T14">
                  <a:pos x="T4" y="T5"/>
                </a:cxn>
                <a:cxn ang="T15">
                  <a:pos x="T6" y="T7"/>
                </a:cxn>
                <a:cxn ang="T16">
                  <a:pos x="T8" y="T9"/>
                </a:cxn>
                <a:cxn ang="T17">
                  <a:pos x="T10" y="T11"/>
                </a:cxn>
              </a:cxnLst>
              <a:rect l="T18" t="T19" r="T20" b="T21"/>
              <a:pathLst>
                <a:path w="23" h="7">
                  <a:moveTo>
                    <a:pt x="22" y="0"/>
                  </a:moveTo>
                  <a:lnTo>
                    <a:pt x="22" y="6"/>
                  </a:lnTo>
                  <a:lnTo>
                    <a:pt x="14" y="6"/>
                  </a:lnTo>
                  <a:lnTo>
                    <a:pt x="0" y="5"/>
                  </a:lnTo>
                  <a:lnTo>
                    <a:pt x="17" y="1"/>
                  </a:lnTo>
                  <a:lnTo>
                    <a:pt x="22" y="0"/>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43" name="Freeform 227"/>
            <p:cNvSpPr>
              <a:spLocks/>
            </p:cNvSpPr>
            <p:nvPr/>
          </p:nvSpPr>
          <p:spPr bwMode="auto">
            <a:xfrm>
              <a:off x="4970" y="1780"/>
              <a:ext cx="24" cy="46"/>
            </a:xfrm>
            <a:custGeom>
              <a:avLst/>
              <a:gdLst>
                <a:gd name="T0" fmla="*/ 0 w 24"/>
                <a:gd name="T1" fmla="*/ 45 h 46"/>
                <a:gd name="T2" fmla="*/ 0 w 24"/>
                <a:gd name="T3" fmla="*/ 38 h 46"/>
                <a:gd name="T4" fmla="*/ 9 w 24"/>
                <a:gd name="T5" fmla="*/ 18 h 46"/>
                <a:gd name="T6" fmla="*/ 16 w 24"/>
                <a:gd name="T7" fmla="*/ 9 h 46"/>
                <a:gd name="T8" fmla="*/ 23 w 24"/>
                <a:gd name="T9" fmla="*/ 0 h 46"/>
                <a:gd name="T10" fmla="*/ 12 w 24"/>
                <a:gd name="T11" fmla="*/ 17 h 46"/>
                <a:gd name="T12" fmla="*/ 2 w 24"/>
                <a:gd name="T13" fmla="*/ 38 h 46"/>
                <a:gd name="T14" fmla="*/ 0 w 24"/>
                <a:gd name="T15" fmla="*/ 45 h 46"/>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6"/>
                <a:gd name="T26" fmla="*/ 24 w 24"/>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6">
                  <a:moveTo>
                    <a:pt x="0" y="45"/>
                  </a:moveTo>
                  <a:lnTo>
                    <a:pt x="0" y="38"/>
                  </a:lnTo>
                  <a:lnTo>
                    <a:pt x="9" y="18"/>
                  </a:lnTo>
                  <a:lnTo>
                    <a:pt x="16" y="9"/>
                  </a:lnTo>
                  <a:lnTo>
                    <a:pt x="23" y="0"/>
                  </a:lnTo>
                  <a:lnTo>
                    <a:pt x="12" y="17"/>
                  </a:lnTo>
                  <a:lnTo>
                    <a:pt x="2" y="38"/>
                  </a:lnTo>
                  <a:lnTo>
                    <a:pt x="0" y="45"/>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44" name="Freeform 228"/>
            <p:cNvSpPr>
              <a:spLocks/>
            </p:cNvSpPr>
            <p:nvPr/>
          </p:nvSpPr>
          <p:spPr bwMode="auto">
            <a:xfrm>
              <a:off x="4970" y="1912"/>
              <a:ext cx="206" cy="259"/>
            </a:xfrm>
            <a:custGeom>
              <a:avLst/>
              <a:gdLst>
                <a:gd name="T0" fmla="*/ 0 w 206"/>
                <a:gd name="T1" fmla="*/ 228 h 259"/>
                <a:gd name="T2" fmla="*/ 0 w 206"/>
                <a:gd name="T3" fmla="*/ 216 h 259"/>
                <a:gd name="T4" fmla="*/ 20 w 206"/>
                <a:gd name="T5" fmla="*/ 209 h 259"/>
                <a:gd name="T6" fmla="*/ 33 w 206"/>
                <a:gd name="T7" fmla="*/ 205 h 259"/>
                <a:gd name="T8" fmla="*/ 45 w 206"/>
                <a:gd name="T9" fmla="*/ 202 h 259"/>
                <a:gd name="T10" fmla="*/ 54 w 206"/>
                <a:gd name="T11" fmla="*/ 202 h 259"/>
                <a:gd name="T12" fmla="*/ 57 w 206"/>
                <a:gd name="T13" fmla="*/ 203 h 259"/>
                <a:gd name="T14" fmla="*/ 60 w 206"/>
                <a:gd name="T15" fmla="*/ 205 h 259"/>
                <a:gd name="T16" fmla="*/ 67 w 206"/>
                <a:gd name="T17" fmla="*/ 211 h 259"/>
                <a:gd name="T18" fmla="*/ 72 w 206"/>
                <a:gd name="T19" fmla="*/ 214 h 259"/>
                <a:gd name="T20" fmla="*/ 77 w 206"/>
                <a:gd name="T21" fmla="*/ 216 h 259"/>
                <a:gd name="T22" fmla="*/ 83 w 206"/>
                <a:gd name="T23" fmla="*/ 215 h 259"/>
                <a:gd name="T24" fmla="*/ 94 w 206"/>
                <a:gd name="T25" fmla="*/ 210 h 259"/>
                <a:gd name="T26" fmla="*/ 109 w 206"/>
                <a:gd name="T27" fmla="*/ 202 h 259"/>
                <a:gd name="T28" fmla="*/ 117 w 206"/>
                <a:gd name="T29" fmla="*/ 193 h 259"/>
                <a:gd name="T30" fmla="*/ 121 w 206"/>
                <a:gd name="T31" fmla="*/ 189 h 259"/>
                <a:gd name="T32" fmla="*/ 127 w 206"/>
                <a:gd name="T33" fmla="*/ 186 h 259"/>
                <a:gd name="T34" fmla="*/ 131 w 206"/>
                <a:gd name="T35" fmla="*/ 185 h 259"/>
                <a:gd name="T36" fmla="*/ 133 w 206"/>
                <a:gd name="T37" fmla="*/ 185 h 259"/>
                <a:gd name="T38" fmla="*/ 136 w 206"/>
                <a:gd name="T39" fmla="*/ 186 h 259"/>
                <a:gd name="T40" fmla="*/ 141 w 206"/>
                <a:gd name="T41" fmla="*/ 190 h 259"/>
                <a:gd name="T42" fmla="*/ 144 w 206"/>
                <a:gd name="T43" fmla="*/ 197 h 259"/>
                <a:gd name="T44" fmla="*/ 151 w 206"/>
                <a:gd name="T45" fmla="*/ 188 h 259"/>
                <a:gd name="T46" fmla="*/ 161 w 206"/>
                <a:gd name="T47" fmla="*/ 155 h 259"/>
                <a:gd name="T48" fmla="*/ 169 w 206"/>
                <a:gd name="T49" fmla="*/ 122 h 259"/>
                <a:gd name="T50" fmla="*/ 185 w 206"/>
                <a:gd name="T51" fmla="*/ 57 h 259"/>
                <a:gd name="T52" fmla="*/ 194 w 206"/>
                <a:gd name="T53" fmla="*/ 25 h 259"/>
                <a:gd name="T54" fmla="*/ 205 w 206"/>
                <a:gd name="T55" fmla="*/ 0 h 259"/>
                <a:gd name="T56" fmla="*/ 205 w 206"/>
                <a:gd name="T57" fmla="*/ 100 h 259"/>
                <a:gd name="T58" fmla="*/ 202 w 206"/>
                <a:gd name="T59" fmla="*/ 103 h 259"/>
                <a:gd name="T60" fmla="*/ 191 w 206"/>
                <a:gd name="T61" fmla="*/ 117 h 259"/>
                <a:gd name="T62" fmla="*/ 179 w 206"/>
                <a:gd name="T63" fmla="*/ 132 h 259"/>
                <a:gd name="T64" fmla="*/ 172 w 206"/>
                <a:gd name="T65" fmla="*/ 145 h 259"/>
                <a:gd name="T66" fmla="*/ 167 w 206"/>
                <a:gd name="T67" fmla="*/ 157 h 259"/>
                <a:gd name="T68" fmla="*/ 165 w 206"/>
                <a:gd name="T69" fmla="*/ 169 h 259"/>
                <a:gd name="T70" fmla="*/ 164 w 206"/>
                <a:gd name="T71" fmla="*/ 192 h 259"/>
                <a:gd name="T72" fmla="*/ 166 w 206"/>
                <a:gd name="T73" fmla="*/ 215 h 259"/>
                <a:gd name="T74" fmla="*/ 167 w 206"/>
                <a:gd name="T75" fmla="*/ 240 h 259"/>
                <a:gd name="T76" fmla="*/ 162 w 206"/>
                <a:gd name="T77" fmla="*/ 247 h 259"/>
                <a:gd name="T78" fmla="*/ 160 w 206"/>
                <a:gd name="T79" fmla="*/ 252 h 259"/>
                <a:gd name="T80" fmla="*/ 160 w 206"/>
                <a:gd name="T81" fmla="*/ 258 h 259"/>
                <a:gd name="T82" fmla="*/ 132 w 206"/>
                <a:gd name="T83" fmla="*/ 224 h 259"/>
                <a:gd name="T84" fmla="*/ 133 w 206"/>
                <a:gd name="T85" fmla="*/ 217 h 259"/>
                <a:gd name="T86" fmla="*/ 135 w 206"/>
                <a:gd name="T87" fmla="*/ 209 h 259"/>
                <a:gd name="T88" fmla="*/ 135 w 206"/>
                <a:gd name="T89" fmla="*/ 206 h 259"/>
                <a:gd name="T90" fmla="*/ 134 w 206"/>
                <a:gd name="T91" fmla="*/ 202 h 259"/>
                <a:gd name="T92" fmla="*/ 132 w 206"/>
                <a:gd name="T93" fmla="*/ 198 h 259"/>
                <a:gd name="T94" fmla="*/ 129 w 206"/>
                <a:gd name="T95" fmla="*/ 196 h 259"/>
                <a:gd name="T96" fmla="*/ 125 w 206"/>
                <a:gd name="T97" fmla="*/ 198 h 259"/>
                <a:gd name="T98" fmla="*/ 119 w 206"/>
                <a:gd name="T99" fmla="*/ 202 h 259"/>
                <a:gd name="T100" fmla="*/ 108 w 206"/>
                <a:gd name="T101" fmla="*/ 210 h 259"/>
                <a:gd name="T102" fmla="*/ 96 w 206"/>
                <a:gd name="T103" fmla="*/ 219 h 259"/>
                <a:gd name="T104" fmla="*/ 87 w 206"/>
                <a:gd name="T105" fmla="*/ 222 h 259"/>
                <a:gd name="T106" fmla="*/ 79 w 206"/>
                <a:gd name="T107" fmla="*/ 223 h 259"/>
                <a:gd name="T108" fmla="*/ 73 w 206"/>
                <a:gd name="T109" fmla="*/ 221 h 259"/>
                <a:gd name="T110" fmla="*/ 68 w 206"/>
                <a:gd name="T111" fmla="*/ 220 h 259"/>
                <a:gd name="T112" fmla="*/ 56 w 206"/>
                <a:gd name="T113" fmla="*/ 220 h 259"/>
                <a:gd name="T114" fmla="*/ 44 w 206"/>
                <a:gd name="T115" fmla="*/ 221 h 259"/>
                <a:gd name="T116" fmla="*/ 32 w 206"/>
                <a:gd name="T117" fmla="*/ 224 h 259"/>
                <a:gd name="T118" fmla="*/ 19 w 206"/>
                <a:gd name="T119" fmla="*/ 226 h 259"/>
                <a:gd name="T120" fmla="*/ 5 w 206"/>
                <a:gd name="T121" fmla="*/ 228 h 259"/>
                <a:gd name="T122" fmla="*/ 0 w 206"/>
                <a:gd name="T123" fmla="*/ 228 h 2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6"/>
                <a:gd name="T187" fmla="*/ 0 h 259"/>
                <a:gd name="T188" fmla="*/ 206 w 206"/>
                <a:gd name="T189" fmla="*/ 259 h 2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6" h="259">
                  <a:moveTo>
                    <a:pt x="0" y="228"/>
                  </a:moveTo>
                  <a:lnTo>
                    <a:pt x="0" y="216"/>
                  </a:lnTo>
                  <a:lnTo>
                    <a:pt x="20" y="209"/>
                  </a:lnTo>
                  <a:lnTo>
                    <a:pt x="33" y="205"/>
                  </a:lnTo>
                  <a:lnTo>
                    <a:pt x="45" y="202"/>
                  </a:lnTo>
                  <a:lnTo>
                    <a:pt x="54" y="202"/>
                  </a:lnTo>
                  <a:lnTo>
                    <a:pt x="57" y="203"/>
                  </a:lnTo>
                  <a:lnTo>
                    <a:pt x="60" y="205"/>
                  </a:lnTo>
                  <a:lnTo>
                    <a:pt x="67" y="211"/>
                  </a:lnTo>
                  <a:lnTo>
                    <a:pt x="72" y="214"/>
                  </a:lnTo>
                  <a:lnTo>
                    <a:pt x="77" y="216"/>
                  </a:lnTo>
                  <a:lnTo>
                    <a:pt x="83" y="215"/>
                  </a:lnTo>
                  <a:lnTo>
                    <a:pt x="94" y="210"/>
                  </a:lnTo>
                  <a:lnTo>
                    <a:pt x="109" y="202"/>
                  </a:lnTo>
                  <a:lnTo>
                    <a:pt x="117" y="193"/>
                  </a:lnTo>
                  <a:lnTo>
                    <a:pt x="121" y="189"/>
                  </a:lnTo>
                  <a:lnTo>
                    <a:pt x="127" y="186"/>
                  </a:lnTo>
                  <a:lnTo>
                    <a:pt x="131" y="185"/>
                  </a:lnTo>
                  <a:lnTo>
                    <a:pt x="133" y="185"/>
                  </a:lnTo>
                  <a:lnTo>
                    <a:pt x="136" y="186"/>
                  </a:lnTo>
                  <a:lnTo>
                    <a:pt x="141" y="190"/>
                  </a:lnTo>
                  <a:lnTo>
                    <a:pt x="144" y="197"/>
                  </a:lnTo>
                  <a:lnTo>
                    <a:pt x="151" y="188"/>
                  </a:lnTo>
                  <a:lnTo>
                    <a:pt x="161" y="155"/>
                  </a:lnTo>
                  <a:lnTo>
                    <a:pt x="169" y="122"/>
                  </a:lnTo>
                  <a:lnTo>
                    <a:pt x="185" y="57"/>
                  </a:lnTo>
                  <a:lnTo>
                    <a:pt x="194" y="25"/>
                  </a:lnTo>
                  <a:lnTo>
                    <a:pt x="205" y="0"/>
                  </a:lnTo>
                  <a:lnTo>
                    <a:pt x="205" y="100"/>
                  </a:lnTo>
                  <a:lnTo>
                    <a:pt x="202" y="103"/>
                  </a:lnTo>
                  <a:lnTo>
                    <a:pt x="191" y="117"/>
                  </a:lnTo>
                  <a:lnTo>
                    <a:pt x="179" y="132"/>
                  </a:lnTo>
                  <a:lnTo>
                    <a:pt x="172" y="145"/>
                  </a:lnTo>
                  <a:lnTo>
                    <a:pt x="167" y="157"/>
                  </a:lnTo>
                  <a:lnTo>
                    <a:pt x="165" y="169"/>
                  </a:lnTo>
                  <a:lnTo>
                    <a:pt x="164" y="192"/>
                  </a:lnTo>
                  <a:lnTo>
                    <a:pt x="166" y="215"/>
                  </a:lnTo>
                  <a:lnTo>
                    <a:pt x="167" y="240"/>
                  </a:lnTo>
                  <a:lnTo>
                    <a:pt x="162" y="247"/>
                  </a:lnTo>
                  <a:lnTo>
                    <a:pt x="160" y="252"/>
                  </a:lnTo>
                  <a:lnTo>
                    <a:pt x="160" y="258"/>
                  </a:lnTo>
                  <a:lnTo>
                    <a:pt x="132" y="224"/>
                  </a:lnTo>
                  <a:lnTo>
                    <a:pt x="133" y="217"/>
                  </a:lnTo>
                  <a:lnTo>
                    <a:pt x="135" y="209"/>
                  </a:lnTo>
                  <a:lnTo>
                    <a:pt x="135" y="206"/>
                  </a:lnTo>
                  <a:lnTo>
                    <a:pt x="134" y="202"/>
                  </a:lnTo>
                  <a:lnTo>
                    <a:pt x="132" y="198"/>
                  </a:lnTo>
                  <a:lnTo>
                    <a:pt x="129" y="196"/>
                  </a:lnTo>
                  <a:lnTo>
                    <a:pt x="125" y="198"/>
                  </a:lnTo>
                  <a:lnTo>
                    <a:pt x="119" y="202"/>
                  </a:lnTo>
                  <a:lnTo>
                    <a:pt x="108" y="210"/>
                  </a:lnTo>
                  <a:lnTo>
                    <a:pt x="96" y="219"/>
                  </a:lnTo>
                  <a:lnTo>
                    <a:pt x="87" y="222"/>
                  </a:lnTo>
                  <a:lnTo>
                    <a:pt x="79" y="223"/>
                  </a:lnTo>
                  <a:lnTo>
                    <a:pt x="73" y="221"/>
                  </a:lnTo>
                  <a:lnTo>
                    <a:pt x="68" y="220"/>
                  </a:lnTo>
                  <a:lnTo>
                    <a:pt x="56" y="220"/>
                  </a:lnTo>
                  <a:lnTo>
                    <a:pt x="44" y="221"/>
                  </a:lnTo>
                  <a:lnTo>
                    <a:pt x="32" y="224"/>
                  </a:lnTo>
                  <a:lnTo>
                    <a:pt x="19" y="226"/>
                  </a:lnTo>
                  <a:lnTo>
                    <a:pt x="5" y="228"/>
                  </a:lnTo>
                  <a:lnTo>
                    <a:pt x="0" y="228"/>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45" name="Freeform 229"/>
            <p:cNvSpPr>
              <a:spLocks/>
            </p:cNvSpPr>
            <p:nvPr/>
          </p:nvSpPr>
          <p:spPr bwMode="auto">
            <a:xfrm>
              <a:off x="4970" y="2260"/>
              <a:ext cx="206" cy="51"/>
            </a:xfrm>
            <a:custGeom>
              <a:avLst/>
              <a:gdLst>
                <a:gd name="T0" fmla="*/ 0 w 206"/>
                <a:gd name="T1" fmla="*/ 50 h 51"/>
                <a:gd name="T2" fmla="*/ 0 w 206"/>
                <a:gd name="T3" fmla="*/ 23 h 51"/>
                <a:gd name="T4" fmla="*/ 8 w 206"/>
                <a:gd name="T5" fmla="*/ 21 h 51"/>
                <a:gd name="T6" fmla="*/ 19 w 206"/>
                <a:gd name="T7" fmla="*/ 19 h 51"/>
                <a:gd name="T8" fmla="*/ 25 w 206"/>
                <a:gd name="T9" fmla="*/ 19 h 51"/>
                <a:gd name="T10" fmla="*/ 31 w 206"/>
                <a:gd name="T11" fmla="*/ 20 h 51"/>
                <a:gd name="T12" fmla="*/ 39 w 206"/>
                <a:gd name="T13" fmla="*/ 17 h 51"/>
                <a:gd name="T14" fmla="*/ 48 w 206"/>
                <a:gd name="T15" fmla="*/ 14 h 51"/>
                <a:gd name="T16" fmla="*/ 67 w 206"/>
                <a:gd name="T17" fmla="*/ 11 h 51"/>
                <a:gd name="T18" fmla="*/ 87 w 206"/>
                <a:gd name="T19" fmla="*/ 11 h 51"/>
                <a:gd name="T20" fmla="*/ 107 w 206"/>
                <a:gd name="T21" fmla="*/ 12 h 51"/>
                <a:gd name="T22" fmla="*/ 148 w 206"/>
                <a:gd name="T23" fmla="*/ 13 h 51"/>
                <a:gd name="T24" fmla="*/ 169 w 206"/>
                <a:gd name="T25" fmla="*/ 12 h 51"/>
                <a:gd name="T26" fmla="*/ 187 w 206"/>
                <a:gd name="T27" fmla="*/ 8 h 51"/>
                <a:gd name="T28" fmla="*/ 194 w 206"/>
                <a:gd name="T29" fmla="*/ 5 h 51"/>
                <a:gd name="T30" fmla="*/ 203 w 206"/>
                <a:gd name="T31" fmla="*/ 0 h 51"/>
                <a:gd name="T32" fmla="*/ 205 w 206"/>
                <a:gd name="T33" fmla="*/ 0 h 51"/>
                <a:gd name="T34" fmla="*/ 205 w 206"/>
                <a:gd name="T35" fmla="*/ 12 h 51"/>
                <a:gd name="T36" fmla="*/ 197 w 206"/>
                <a:gd name="T37" fmla="*/ 13 h 51"/>
                <a:gd name="T38" fmla="*/ 185 w 206"/>
                <a:gd name="T39" fmla="*/ 13 h 51"/>
                <a:gd name="T40" fmla="*/ 172 w 206"/>
                <a:gd name="T41" fmla="*/ 11 h 51"/>
                <a:gd name="T42" fmla="*/ 151 w 206"/>
                <a:gd name="T43" fmla="*/ 20 h 51"/>
                <a:gd name="T44" fmla="*/ 129 w 206"/>
                <a:gd name="T45" fmla="*/ 27 h 51"/>
                <a:gd name="T46" fmla="*/ 105 w 206"/>
                <a:gd name="T47" fmla="*/ 32 h 51"/>
                <a:gd name="T48" fmla="*/ 82 w 206"/>
                <a:gd name="T49" fmla="*/ 37 h 51"/>
                <a:gd name="T50" fmla="*/ 33 w 206"/>
                <a:gd name="T51" fmla="*/ 44 h 51"/>
                <a:gd name="T52" fmla="*/ 10 w 206"/>
                <a:gd name="T53" fmla="*/ 47 h 51"/>
                <a:gd name="T54" fmla="*/ 0 w 206"/>
                <a:gd name="T55" fmla="*/ 50 h 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6"/>
                <a:gd name="T85" fmla="*/ 0 h 51"/>
                <a:gd name="T86" fmla="*/ 206 w 206"/>
                <a:gd name="T87" fmla="*/ 51 h 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6" h="51">
                  <a:moveTo>
                    <a:pt x="0" y="50"/>
                  </a:moveTo>
                  <a:lnTo>
                    <a:pt x="0" y="23"/>
                  </a:lnTo>
                  <a:lnTo>
                    <a:pt x="8" y="21"/>
                  </a:lnTo>
                  <a:lnTo>
                    <a:pt x="19" y="19"/>
                  </a:lnTo>
                  <a:lnTo>
                    <a:pt x="25" y="19"/>
                  </a:lnTo>
                  <a:lnTo>
                    <a:pt x="31" y="20"/>
                  </a:lnTo>
                  <a:lnTo>
                    <a:pt x="39" y="17"/>
                  </a:lnTo>
                  <a:lnTo>
                    <a:pt x="48" y="14"/>
                  </a:lnTo>
                  <a:lnTo>
                    <a:pt x="67" y="11"/>
                  </a:lnTo>
                  <a:lnTo>
                    <a:pt x="87" y="11"/>
                  </a:lnTo>
                  <a:lnTo>
                    <a:pt x="107" y="12"/>
                  </a:lnTo>
                  <a:lnTo>
                    <a:pt x="148" y="13"/>
                  </a:lnTo>
                  <a:lnTo>
                    <a:pt x="169" y="12"/>
                  </a:lnTo>
                  <a:lnTo>
                    <a:pt x="187" y="8"/>
                  </a:lnTo>
                  <a:lnTo>
                    <a:pt x="194" y="5"/>
                  </a:lnTo>
                  <a:lnTo>
                    <a:pt x="203" y="0"/>
                  </a:lnTo>
                  <a:lnTo>
                    <a:pt x="205" y="0"/>
                  </a:lnTo>
                  <a:lnTo>
                    <a:pt x="205" y="12"/>
                  </a:lnTo>
                  <a:lnTo>
                    <a:pt x="197" y="13"/>
                  </a:lnTo>
                  <a:lnTo>
                    <a:pt x="185" y="13"/>
                  </a:lnTo>
                  <a:lnTo>
                    <a:pt x="172" y="11"/>
                  </a:lnTo>
                  <a:lnTo>
                    <a:pt x="151" y="20"/>
                  </a:lnTo>
                  <a:lnTo>
                    <a:pt x="129" y="27"/>
                  </a:lnTo>
                  <a:lnTo>
                    <a:pt x="105" y="32"/>
                  </a:lnTo>
                  <a:lnTo>
                    <a:pt x="82" y="37"/>
                  </a:lnTo>
                  <a:lnTo>
                    <a:pt x="33" y="44"/>
                  </a:lnTo>
                  <a:lnTo>
                    <a:pt x="10" y="47"/>
                  </a:lnTo>
                  <a:lnTo>
                    <a:pt x="0" y="50"/>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46" name="Freeform 230"/>
            <p:cNvSpPr>
              <a:spLocks/>
            </p:cNvSpPr>
            <p:nvPr/>
          </p:nvSpPr>
          <p:spPr bwMode="auto">
            <a:xfrm>
              <a:off x="4970" y="2389"/>
              <a:ext cx="206" cy="340"/>
            </a:xfrm>
            <a:custGeom>
              <a:avLst/>
              <a:gdLst>
                <a:gd name="T0" fmla="*/ 0 w 206"/>
                <a:gd name="T1" fmla="*/ 11 h 340"/>
                <a:gd name="T2" fmla="*/ 0 w 206"/>
                <a:gd name="T3" fmla="*/ 0 h 340"/>
                <a:gd name="T4" fmla="*/ 8 w 206"/>
                <a:gd name="T5" fmla="*/ 42 h 340"/>
                <a:gd name="T6" fmla="*/ 14 w 206"/>
                <a:gd name="T7" fmla="*/ 65 h 340"/>
                <a:gd name="T8" fmla="*/ 21 w 206"/>
                <a:gd name="T9" fmla="*/ 86 h 340"/>
                <a:gd name="T10" fmla="*/ 30 w 206"/>
                <a:gd name="T11" fmla="*/ 105 h 340"/>
                <a:gd name="T12" fmla="*/ 39 w 206"/>
                <a:gd name="T13" fmla="*/ 118 h 340"/>
                <a:gd name="T14" fmla="*/ 48 w 206"/>
                <a:gd name="T15" fmla="*/ 114 h 340"/>
                <a:gd name="T16" fmla="*/ 60 w 206"/>
                <a:gd name="T17" fmla="*/ 110 h 340"/>
                <a:gd name="T18" fmla="*/ 86 w 206"/>
                <a:gd name="T19" fmla="*/ 106 h 340"/>
                <a:gd name="T20" fmla="*/ 136 w 206"/>
                <a:gd name="T21" fmla="*/ 100 h 340"/>
                <a:gd name="T22" fmla="*/ 163 w 206"/>
                <a:gd name="T23" fmla="*/ 93 h 340"/>
                <a:gd name="T24" fmla="*/ 192 w 206"/>
                <a:gd name="T25" fmla="*/ 88 h 340"/>
                <a:gd name="T26" fmla="*/ 205 w 206"/>
                <a:gd name="T27" fmla="*/ 88 h 340"/>
                <a:gd name="T28" fmla="*/ 205 w 206"/>
                <a:gd name="T29" fmla="*/ 100 h 340"/>
                <a:gd name="T30" fmla="*/ 203 w 206"/>
                <a:gd name="T31" fmla="*/ 100 h 340"/>
                <a:gd name="T32" fmla="*/ 194 w 206"/>
                <a:gd name="T33" fmla="*/ 109 h 340"/>
                <a:gd name="T34" fmla="*/ 187 w 206"/>
                <a:gd name="T35" fmla="*/ 111 h 340"/>
                <a:gd name="T36" fmla="*/ 179 w 206"/>
                <a:gd name="T37" fmla="*/ 116 h 340"/>
                <a:gd name="T38" fmla="*/ 167 w 206"/>
                <a:gd name="T39" fmla="*/ 129 h 340"/>
                <a:gd name="T40" fmla="*/ 164 w 206"/>
                <a:gd name="T41" fmla="*/ 141 h 340"/>
                <a:gd name="T42" fmla="*/ 162 w 206"/>
                <a:gd name="T43" fmla="*/ 161 h 340"/>
                <a:gd name="T44" fmla="*/ 160 w 206"/>
                <a:gd name="T45" fmla="*/ 221 h 340"/>
                <a:gd name="T46" fmla="*/ 160 w 206"/>
                <a:gd name="T47" fmla="*/ 339 h 340"/>
                <a:gd name="T48" fmla="*/ 155 w 206"/>
                <a:gd name="T49" fmla="*/ 339 h 340"/>
                <a:gd name="T50" fmla="*/ 150 w 206"/>
                <a:gd name="T51" fmla="*/ 337 h 340"/>
                <a:gd name="T52" fmla="*/ 144 w 206"/>
                <a:gd name="T53" fmla="*/ 330 h 340"/>
                <a:gd name="T54" fmla="*/ 146 w 206"/>
                <a:gd name="T55" fmla="*/ 228 h 340"/>
                <a:gd name="T56" fmla="*/ 146 w 206"/>
                <a:gd name="T57" fmla="*/ 175 h 340"/>
                <a:gd name="T58" fmla="*/ 144 w 206"/>
                <a:gd name="T59" fmla="*/ 153 h 340"/>
                <a:gd name="T60" fmla="*/ 141 w 206"/>
                <a:gd name="T61" fmla="*/ 139 h 340"/>
                <a:gd name="T62" fmla="*/ 132 w 206"/>
                <a:gd name="T63" fmla="*/ 123 h 340"/>
                <a:gd name="T64" fmla="*/ 39 w 206"/>
                <a:gd name="T65" fmla="*/ 123 h 340"/>
                <a:gd name="T66" fmla="*/ 31 w 206"/>
                <a:gd name="T67" fmla="*/ 111 h 340"/>
                <a:gd name="T68" fmla="*/ 25 w 206"/>
                <a:gd name="T69" fmla="*/ 98 h 340"/>
                <a:gd name="T70" fmla="*/ 13 w 206"/>
                <a:gd name="T71" fmla="*/ 66 h 340"/>
                <a:gd name="T72" fmla="*/ 3 w 206"/>
                <a:gd name="T73" fmla="*/ 30 h 340"/>
                <a:gd name="T74" fmla="*/ 0 w 206"/>
                <a:gd name="T75" fmla="*/ 11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6"/>
                <a:gd name="T115" fmla="*/ 0 h 340"/>
                <a:gd name="T116" fmla="*/ 206 w 206"/>
                <a:gd name="T117" fmla="*/ 340 h 3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6" h="340">
                  <a:moveTo>
                    <a:pt x="0" y="11"/>
                  </a:moveTo>
                  <a:lnTo>
                    <a:pt x="0" y="0"/>
                  </a:lnTo>
                  <a:lnTo>
                    <a:pt x="8" y="42"/>
                  </a:lnTo>
                  <a:lnTo>
                    <a:pt x="14" y="65"/>
                  </a:lnTo>
                  <a:lnTo>
                    <a:pt x="21" y="86"/>
                  </a:lnTo>
                  <a:lnTo>
                    <a:pt x="30" y="105"/>
                  </a:lnTo>
                  <a:lnTo>
                    <a:pt x="39" y="118"/>
                  </a:lnTo>
                  <a:lnTo>
                    <a:pt x="48" y="114"/>
                  </a:lnTo>
                  <a:lnTo>
                    <a:pt x="60" y="110"/>
                  </a:lnTo>
                  <a:lnTo>
                    <a:pt x="86" y="106"/>
                  </a:lnTo>
                  <a:lnTo>
                    <a:pt x="136" y="100"/>
                  </a:lnTo>
                  <a:lnTo>
                    <a:pt x="163" y="93"/>
                  </a:lnTo>
                  <a:lnTo>
                    <a:pt x="192" y="88"/>
                  </a:lnTo>
                  <a:lnTo>
                    <a:pt x="205" y="88"/>
                  </a:lnTo>
                  <a:lnTo>
                    <a:pt x="205" y="100"/>
                  </a:lnTo>
                  <a:lnTo>
                    <a:pt x="203" y="100"/>
                  </a:lnTo>
                  <a:lnTo>
                    <a:pt x="194" y="109"/>
                  </a:lnTo>
                  <a:lnTo>
                    <a:pt x="187" y="111"/>
                  </a:lnTo>
                  <a:lnTo>
                    <a:pt x="179" y="116"/>
                  </a:lnTo>
                  <a:lnTo>
                    <a:pt x="167" y="129"/>
                  </a:lnTo>
                  <a:lnTo>
                    <a:pt x="164" y="141"/>
                  </a:lnTo>
                  <a:lnTo>
                    <a:pt x="162" y="161"/>
                  </a:lnTo>
                  <a:lnTo>
                    <a:pt x="160" y="221"/>
                  </a:lnTo>
                  <a:lnTo>
                    <a:pt x="160" y="339"/>
                  </a:lnTo>
                  <a:lnTo>
                    <a:pt x="155" y="339"/>
                  </a:lnTo>
                  <a:lnTo>
                    <a:pt x="150" y="337"/>
                  </a:lnTo>
                  <a:lnTo>
                    <a:pt x="144" y="330"/>
                  </a:lnTo>
                  <a:lnTo>
                    <a:pt x="146" y="228"/>
                  </a:lnTo>
                  <a:lnTo>
                    <a:pt x="146" y="175"/>
                  </a:lnTo>
                  <a:lnTo>
                    <a:pt x="144" y="153"/>
                  </a:lnTo>
                  <a:lnTo>
                    <a:pt x="141" y="139"/>
                  </a:lnTo>
                  <a:lnTo>
                    <a:pt x="132" y="123"/>
                  </a:lnTo>
                  <a:lnTo>
                    <a:pt x="39" y="123"/>
                  </a:lnTo>
                  <a:lnTo>
                    <a:pt x="31" y="111"/>
                  </a:lnTo>
                  <a:lnTo>
                    <a:pt x="25" y="98"/>
                  </a:lnTo>
                  <a:lnTo>
                    <a:pt x="13" y="66"/>
                  </a:lnTo>
                  <a:lnTo>
                    <a:pt x="3" y="30"/>
                  </a:lnTo>
                  <a:lnTo>
                    <a:pt x="0" y="11"/>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47" name="Freeform 231"/>
            <p:cNvSpPr>
              <a:spLocks/>
            </p:cNvSpPr>
            <p:nvPr/>
          </p:nvSpPr>
          <p:spPr bwMode="auto">
            <a:xfrm>
              <a:off x="5175" y="2962"/>
              <a:ext cx="1" cy="129"/>
            </a:xfrm>
            <a:custGeom>
              <a:avLst/>
              <a:gdLst>
                <a:gd name="T0" fmla="*/ 0 w 1"/>
                <a:gd name="T1" fmla="*/ 0 h 129"/>
                <a:gd name="T2" fmla="*/ 0 w 1"/>
                <a:gd name="T3" fmla="*/ 128 h 129"/>
                <a:gd name="T4" fmla="*/ 0 w 1"/>
                <a:gd name="T5" fmla="*/ 127 h 129"/>
                <a:gd name="T6" fmla="*/ 0 w 1"/>
                <a:gd name="T7" fmla="*/ 48 h 129"/>
                <a:gd name="T8" fmla="*/ 0 w 1"/>
                <a:gd name="T9" fmla="*/ 26 h 129"/>
                <a:gd name="T10" fmla="*/ 0 w 1"/>
                <a:gd name="T11" fmla="*/ 5 h 129"/>
                <a:gd name="T12" fmla="*/ 0 w 1"/>
                <a:gd name="T13" fmla="*/ 0 h 129"/>
                <a:gd name="T14" fmla="*/ 0 60000 65536"/>
                <a:gd name="T15" fmla="*/ 0 60000 65536"/>
                <a:gd name="T16" fmla="*/ 0 60000 65536"/>
                <a:gd name="T17" fmla="*/ 0 60000 65536"/>
                <a:gd name="T18" fmla="*/ 0 60000 65536"/>
                <a:gd name="T19" fmla="*/ 0 60000 65536"/>
                <a:gd name="T20" fmla="*/ 0 60000 65536"/>
                <a:gd name="T21" fmla="*/ 0 w 1"/>
                <a:gd name="T22" fmla="*/ 0 h 129"/>
                <a:gd name="T23" fmla="*/ 1 w 1"/>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29">
                  <a:moveTo>
                    <a:pt x="0" y="0"/>
                  </a:moveTo>
                  <a:lnTo>
                    <a:pt x="0" y="128"/>
                  </a:lnTo>
                  <a:lnTo>
                    <a:pt x="0" y="127"/>
                  </a:lnTo>
                  <a:lnTo>
                    <a:pt x="0" y="48"/>
                  </a:lnTo>
                  <a:lnTo>
                    <a:pt x="0" y="26"/>
                  </a:lnTo>
                  <a:lnTo>
                    <a:pt x="0" y="5"/>
                  </a:lnTo>
                  <a:lnTo>
                    <a:pt x="0" y="0"/>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48" name="Freeform 232"/>
            <p:cNvSpPr>
              <a:spLocks/>
            </p:cNvSpPr>
            <p:nvPr/>
          </p:nvSpPr>
          <p:spPr bwMode="auto">
            <a:xfrm>
              <a:off x="5146" y="2092"/>
              <a:ext cx="30" cy="91"/>
            </a:xfrm>
            <a:custGeom>
              <a:avLst/>
              <a:gdLst>
                <a:gd name="T0" fmla="*/ 29 w 30"/>
                <a:gd name="T1" fmla="*/ 48 h 91"/>
                <a:gd name="T2" fmla="*/ 29 w 30"/>
                <a:gd name="T3" fmla="*/ 90 h 91"/>
                <a:gd name="T4" fmla="*/ 24 w 30"/>
                <a:gd name="T5" fmla="*/ 83 h 91"/>
                <a:gd name="T6" fmla="*/ 18 w 30"/>
                <a:gd name="T7" fmla="*/ 74 h 91"/>
                <a:gd name="T8" fmla="*/ 11 w 30"/>
                <a:gd name="T9" fmla="*/ 54 h 91"/>
                <a:gd name="T10" fmla="*/ 7 w 30"/>
                <a:gd name="T11" fmla="*/ 43 h 91"/>
                <a:gd name="T12" fmla="*/ 2 w 30"/>
                <a:gd name="T13" fmla="*/ 34 h 91"/>
                <a:gd name="T14" fmla="*/ 1 w 30"/>
                <a:gd name="T15" fmla="*/ 28 h 91"/>
                <a:gd name="T16" fmla="*/ 0 w 30"/>
                <a:gd name="T17" fmla="*/ 20 h 91"/>
                <a:gd name="T18" fmla="*/ 0 w 30"/>
                <a:gd name="T19" fmla="*/ 11 h 91"/>
                <a:gd name="T20" fmla="*/ 2 w 30"/>
                <a:gd name="T21" fmla="*/ 3 h 91"/>
                <a:gd name="T22" fmla="*/ 13 w 30"/>
                <a:gd name="T23" fmla="*/ 0 h 91"/>
                <a:gd name="T24" fmla="*/ 17 w 30"/>
                <a:gd name="T25" fmla="*/ 0 h 91"/>
                <a:gd name="T26" fmla="*/ 23 w 30"/>
                <a:gd name="T27" fmla="*/ 1 h 91"/>
                <a:gd name="T28" fmla="*/ 26 w 30"/>
                <a:gd name="T29" fmla="*/ 3 h 91"/>
                <a:gd name="T30" fmla="*/ 29 w 30"/>
                <a:gd name="T31" fmla="*/ 4 h 91"/>
                <a:gd name="T32" fmla="*/ 29 w 30"/>
                <a:gd name="T33" fmla="*/ 12 h 91"/>
                <a:gd name="T34" fmla="*/ 25 w 30"/>
                <a:gd name="T35" fmla="*/ 11 h 91"/>
                <a:gd name="T36" fmla="*/ 21 w 30"/>
                <a:gd name="T37" fmla="*/ 10 h 91"/>
                <a:gd name="T38" fmla="*/ 17 w 30"/>
                <a:gd name="T39" fmla="*/ 10 h 91"/>
                <a:gd name="T40" fmla="*/ 10 w 30"/>
                <a:gd name="T41" fmla="*/ 12 h 91"/>
                <a:gd name="T42" fmla="*/ 15 w 30"/>
                <a:gd name="T43" fmla="*/ 21 h 91"/>
                <a:gd name="T44" fmla="*/ 21 w 30"/>
                <a:gd name="T45" fmla="*/ 30 h 91"/>
                <a:gd name="T46" fmla="*/ 29 w 30"/>
                <a:gd name="T47" fmla="*/ 48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
                <a:gd name="T73" fmla="*/ 0 h 91"/>
                <a:gd name="T74" fmla="*/ 30 w 30"/>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 h="91">
                  <a:moveTo>
                    <a:pt x="29" y="48"/>
                  </a:moveTo>
                  <a:lnTo>
                    <a:pt x="29" y="90"/>
                  </a:lnTo>
                  <a:lnTo>
                    <a:pt x="24" y="83"/>
                  </a:lnTo>
                  <a:lnTo>
                    <a:pt x="18" y="74"/>
                  </a:lnTo>
                  <a:lnTo>
                    <a:pt x="11" y="54"/>
                  </a:lnTo>
                  <a:lnTo>
                    <a:pt x="7" y="43"/>
                  </a:lnTo>
                  <a:lnTo>
                    <a:pt x="2" y="34"/>
                  </a:lnTo>
                  <a:lnTo>
                    <a:pt x="1" y="28"/>
                  </a:lnTo>
                  <a:lnTo>
                    <a:pt x="0" y="20"/>
                  </a:lnTo>
                  <a:lnTo>
                    <a:pt x="0" y="11"/>
                  </a:lnTo>
                  <a:lnTo>
                    <a:pt x="2" y="3"/>
                  </a:lnTo>
                  <a:lnTo>
                    <a:pt x="13" y="0"/>
                  </a:lnTo>
                  <a:lnTo>
                    <a:pt x="17" y="0"/>
                  </a:lnTo>
                  <a:lnTo>
                    <a:pt x="23" y="1"/>
                  </a:lnTo>
                  <a:lnTo>
                    <a:pt x="26" y="3"/>
                  </a:lnTo>
                  <a:lnTo>
                    <a:pt x="29" y="4"/>
                  </a:lnTo>
                  <a:lnTo>
                    <a:pt x="29" y="12"/>
                  </a:lnTo>
                  <a:lnTo>
                    <a:pt x="25" y="11"/>
                  </a:lnTo>
                  <a:lnTo>
                    <a:pt x="21" y="10"/>
                  </a:lnTo>
                  <a:lnTo>
                    <a:pt x="17" y="10"/>
                  </a:lnTo>
                  <a:lnTo>
                    <a:pt x="10" y="12"/>
                  </a:lnTo>
                  <a:lnTo>
                    <a:pt x="15" y="21"/>
                  </a:lnTo>
                  <a:lnTo>
                    <a:pt x="21" y="30"/>
                  </a:lnTo>
                  <a:lnTo>
                    <a:pt x="29" y="48"/>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49" name="Freeform 233"/>
            <p:cNvSpPr>
              <a:spLocks/>
            </p:cNvSpPr>
            <p:nvPr/>
          </p:nvSpPr>
          <p:spPr bwMode="auto">
            <a:xfrm>
              <a:off x="5182" y="1863"/>
              <a:ext cx="20" cy="146"/>
            </a:xfrm>
            <a:custGeom>
              <a:avLst/>
              <a:gdLst>
                <a:gd name="T0" fmla="*/ 0 w 20"/>
                <a:gd name="T1" fmla="*/ 145 h 146"/>
                <a:gd name="T2" fmla="*/ 0 w 20"/>
                <a:gd name="T3" fmla="*/ 46 h 146"/>
                <a:gd name="T4" fmla="*/ 1 w 20"/>
                <a:gd name="T5" fmla="*/ 41 h 146"/>
                <a:gd name="T6" fmla="*/ 13 w 20"/>
                <a:gd name="T7" fmla="*/ 12 h 146"/>
                <a:gd name="T8" fmla="*/ 19 w 20"/>
                <a:gd name="T9" fmla="*/ 0 h 146"/>
                <a:gd name="T10" fmla="*/ 19 w 20"/>
                <a:gd name="T11" fmla="*/ 32 h 146"/>
                <a:gd name="T12" fmla="*/ 13 w 20"/>
                <a:gd name="T13" fmla="*/ 45 h 146"/>
                <a:gd name="T14" fmla="*/ 11 w 20"/>
                <a:gd name="T15" fmla="*/ 55 h 146"/>
                <a:gd name="T16" fmla="*/ 10 w 20"/>
                <a:gd name="T17" fmla="*/ 66 h 146"/>
                <a:gd name="T18" fmla="*/ 8 w 20"/>
                <a:gd name="T19" fmla="*/ 91 h 146"/>
                <a:gd name="T20" fmla="*/ 7 w 20"/>
                <a:gd name="T21" fmla="*/ 115 h 146"/>
                <a:gd name="T22" fmla="*/ 4 w 20"/>
                <a:gd name="T23" fmla="*/ 134 h 146"/>
                <a:gd name="T24" fmla="*/ 2 w 20"/>
                <a:gd name="T25" fmla="*/ 141 h 146"/>
                <a:gd name="T26" fmla="*/ 0 w 20"/>
                <a:gd name="T27" fmla="*/ 145 h 1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46"/>
                <a:gd name="T44" fmla="*/ 20 w 20"/>
                <a:gd name="T45" fmla="*/ 146 h 1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46">
                  <a:moveTo>
                    <a:pt x="0" y="145"/>
                  </a:moveTo>
                  <a:lnTo>
                    <a:pt x="0" y="46"/>
                  </a:lnTo>
                  <a:lnTo>
                    <a:pt x="1" y="41"/>
                  </a:lnTo>
                  <a:lnTo>
                    <a:pt x="13" y="12"/>
                  </a:lnTo>
                  <a:lnTo>
                    <a:pt x="19" y="0"/>
                  </a:lnTo>
                  <a:lnTo>
                    <a:pt x="19" y="32"/>
                  </a:lnTo>
                  <a:lnTo>
                    <a:pt x="13" y="45"/>
                  </a:lnTo>
                  <a:lnTo>
                    <a:pt x="11" y="55"/>
                  </a:lnTo>
                  <a:lnTo>
                    <a:pt x="10" y="66"/>
                  </a:lnTo>
                  <a:lnTo>
                    <a:pt x="8" y="91"/>
                  </a:lnTo>
                  <a:lnTo>
                    <a:pt x="7" y="115"/>
                  </a:lnTo>
                  <a:lnTo>
                    <a:pt x="4" y="134"/>
                  </a:lnTo>
                  <a:lnTo>
                    <a:pt x="2" y="141"/>
                  </a:lnTo>
                  <a:lnTo>
                    <a:pt x="0" y="145"/>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50" name="Freeform 234"/>
            <p:cNvSpPr>
              <a:spLocks/>
            </p:cNvSpPr>
            <p:nvPr/>
          </p:nvSpPr>
          <p:spPr bwMode="auto">
            <a:xfrm>
              <a:off x="5182" y="2096"/>
              <a:ext cx="7" cy="7"/>
            </a:xfrm>
            <a:custGeom>
              <a:avLst/>
              <a:gdLst>
                <a:gd name="T0" fmla="*/ 0 w 7"/>
                <a:gd name="T1" fmla="*/ 4 h 7"/>
                <a:gd name="T2" fmla="*/ 0 w 7"/>
                <a:gd name="T3" fmla="*/ 0 h 7"/>
                <a:gd name="T4" fmla="*/ 1 w 7"/>
                <a:gd name="T5" fmla="*/ 1 h 7"/>
                <a:gd name="T6" fmla="*/ 6 w 7"/>
                <a:gd name="T7" fmla="*/ 6 h 7"/>
                <a:gd name="T8" fmla="*/ 2 w 7"/>
                <a:gd name="T9" fmla="*/ 5 h 7"/>
                <a:gd name="T10" fmla="*/ 0 w 7"/>
                <a:gd name="T11" fmla="*/ 4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0" y="4"/>
                  </a:moveTo>
                  <a:lnTo>
                    <a:pt x="0" y="0"/>
                  </a:lnTo>
                  <a:lnTo>
                    <a:pt x="1" y="1"/>
                  </a:lnTo>
                  <a:lnTo>
                    <a:pt x="6" y="6"/>
                  </a:lnTo>
                  <a:lnTo>
                    <a:pt x="2" y="5"/>
                  </a:lnTo>
                  <a:lnTo>
                    <a:pt x="0" y="4"/>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51" name="Freeform 235"/>
            <p:cNvSpPr>
              <a:spLocks/>
            </p:cNvSpPr>
            <p:nvPr/>
          </p:nvSpPr>
          <p:spPr bwMode="auto">
            <a:xfrm>
              <a:off x="5182" y="2143"/>
              <a:ext cx="20" cy="47"/>
            </a:xfrm>
            <a:custGeom>
              <a:avLst/>
              <a:gdLst>
                <a:gd name="T0" fmla="*/ 0 w 20"/>
                <a:gd name="T1" fmla="*/ 40 h 47"/>
                <a:gd name="T2" fmla="*/ 0 w 20"/>
                <a:gd name="T3" fmla="*/ 0 h 47"/>
                <a:gd name="T4" fmla="*/ 0 w 20"/>
                <a:gd name="T5" fmla="*/ 3 h 47"/>
                <a:gd name="T6" fmla="*/ 10 w 20"/>
                <a:gd name="T7" fmla="*/ 21 h 47"/>
                <a:gd name="T8" fmla="*/ 17 w 20"/>
                <a:gd name="T9" fmla="*/ 30 h 47"/>
                <a:gd name="T10" fmla="*/ 19 w 20"/>
                <a:gd name="T11" fmla="*/ 32 h 47"/>
                <a:gd name="T12" fmla="*/ 19 w 20"/>
                <a:gd name="T13" fmla="*/ 46 h 47"/>
                <a:gd name="T14" fmla="*/ 8 w 20"/>
                <a:gd name="T15" fmla="*/ 45 h 47"/>
                <a:gd name="T16" fmla="*/ 0 w 20"/>
                <a:gd name="T17" fmla="*/ 40 h 47"/>
                <a:gd name="T18" fmla="*/ 0 w 20"/>
                <a:gd name="T19" fmla="*/ 4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47"/>
                <a:gd name="T32" fmla="*/ 20 w 20"/>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47">
                  <a:moveTo>
                    <a:pt x="0" y="40"/>
                  </a:moveTo>
                  <a:lnTo>
                    <a:pt x="0" y="0"/>
                  </a:lnTo>
                  <a:lnTo>
                    <a:pt x="0" y="3"/>
                  </a:lnTo>
                  <a:lnTo>
                    <a:pt x="10" y="21"/>
                  </a:lnTo>
                  <a:lnTo>
                    <a:pt x="17" y="30"/>
                  </a:lnTo>
                  <a:lnTo>
                    <a:pt x="19" y="32"/>
                  </a:lnTo>
                  <a:lnTo>
                    <a:pt x="19" y="46"/>
                  </a:lnTo>
                  <a:lnTo>
                    <a:pt x="8" y="45"/>
                  </a:lnTo>
                  <a:lnTo>
                    <a:pt x="0" y="40"/>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52" name="Freeform 236"/>
            <p:cNvSpPr>
              <a:spLocks/>
            </p:cNvSpPr>
            <p:nvPr/>
          </p:nvSpPr>
          <p:spPr bwMode="auto">
            <a:xfrm>
              <a:off x="5182" y="2246"/>
              <a:ext cx="20" cy="23"/>
            </a:xfrm>
            <a:custGeom>
              <a:avLst/>
              <a:gdLst>
                <a:gd name="T0" fmla="*/ 0 w 20"/>
                <a:gd name="T1" fmla="*/ 22 h 23"/>
                <a:gd name="T2" fmla="*/ 0 w 20"/>
                <a:gd name="T3" fmla="*/ 11 h 23"/>
                <a:gd name="T4" fmla="*/ 6 w 20"/>
                <a:gd name="T5" fmla="*/ 7 h 23"/>
                <a:gd name="T6" fmla="*/ 13 w 20"/>
                <a:gd name="T7" fmla="*/ 2 h 23"/>
                <a:gd name="T8" fmla="*/ 19 w 20"/>
                <a:gd name="T9" fmla="*/ 0 h 23"/>
                <a:gd name="T10" fmla="*/ 19 w 20"/>
                <a:gd name="T11" fmla="*/ 17 h 23"/>
                <a:gd name="T12" fmla="*/ 13 w 20"/>
                <a:gd name="T13" fmla="*/ 19 h 23"/>
                <a:gd name="T14" fmla="*/ 3 w 20"/>
                <a:gd name="T15" fmla="*/ 21 h 23"/>
                <a:gd name="T16" fmla="*/ 0 w 20"/>
                <a:gd name="T17" fmla="*/ 22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3"/>
                <a:gd name="T29" fmla="*/ 20 w 20"/>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3">
                  <a:moveTo>
                    <a:pt x="0" y="22"/>
                  </a:moveTo>
                  <a:lnTo>
                    <a:pt x="0" y="11"/>
                  </a:lnTo>
                  <a:lnTo>
                    <a:pt x="6" y="7"/>
                  </a:lnTo>
                  <a:lnTo>
                    <a:pt x="13" y="2"/>
                  </a:lnTo>
                  <a:lnTo>
                    <a:pt x="19" y="0"/>
                  </a:lnTo>
                  <a:lnTo>
                    <a:pt x="19" y="17"/>
                  </a:lnTo>
                  <a:lnTo>
                    <a:pt x="13" y="19"/>
                  </a:lnTo>
                  <a:lnTo>
                    <a:pt x="3" y="21"/>
                  </a:lnTo>
                  <a:lnTo>
                    <a:pt x="0" y="22"/>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53" name="Freeform 237"/>
            <p:cNvSpPr>
              <a:spLocks/>
            </p:cNvSpPr>
            <p:nvPr/>
          </p:nvSpPr>
          <p:spPr bwMode="auto">
            <a:xfrm>
              <a:off x="5182" y="2476"/>
              <a:ext cx="20" cy="9"/>
            </a:xfrm>
            <a:custGeom>
              <a:avLst/>
              <a:gdLst>
                <a:gd name="T0" fmla="*/ 0 w 20"/>
                <a:gd name="T1" fmla="*/ 8 h 9"/>
                <a:gd name="T2" fmla="*/ 0 w 20"/>
                <a:gd name="T3" fmla="*/ 2 h 9"/>
                <a:gd name="T4" fmla="*/ 19 w 20"/>
                <a:gd name="T5" fmla="*/ 0 h 9"/>
                <a:gd name="T6" fmla="*/ 19 w 20"/>
                <a:gd name="T7" fmla="*/ 6 h 9"/>
                <a:gd name="T8" fmla="*/ 0 w 20"/>
                <a:gd name="T9" fmla="*/ 8 h 9"/>
                <a:gd name="T10" fmla="*/ 0 60000 65536"/>
                <a:gd name="T11" fmla="*/ 0 60000 65536"/>
                <a:gd name="T12" fmla="*/ 0 60000 65536"/>
                <a:gd name="T13" fmla="*/ 0 60000 65536"/>
                <a:gd name="T14" fmla="*/ 0 60000 65536"/>
                <a:gd name="T15" fmla="*/ 0 w 20"/>
                <a:gd name="T16" fmla="*/ 0 h 9"/>
                <a:gd name="T17" fmla="*/ 20 w 20"/>
                <a:gd name="T18" fmla="*/ 9 h 9"/>
              </a:gdLst>
              <a:ahLst/>
              <a:cxnLst>
                <a:cxn ang="T10">
                  <a:pos x="T0" y="T1"/>
                </a:cxn>
                <a:cxn ang="T11">
                  <a:pos x="T2" y="T3"/>
                </a:cxn>
                <a:cxn ang="T12">
                  <a:pos x="T4" y="T5"/>
                </a:cxn>
                <a:cxn ang="T13">
                  <a:pos x="T6" y="T7"/>
                </a:cxn>
                <a:cxn ang="T14">
                  <a:pos x="T8" y="T9"/>
                </a:cxn>
              </a:cxnLst>
              <a:rect l="T15" t="T16" r="T17" b="T18"/>
              <a:pathLst>
                <a:path w="20" h="9">
                  <a:moveTo>
                    <a:pt x="0" y="8"/>
                  </a:moveTo>
                  <a:lnTo>
                    <a:pt x="0" y="2"/>
                  </a:lnTo>
                  <a:lnTo>
                    <a:pt x="19" y="0"/>
                  </a:lnTo>
                  <a:lnTo>
                    <a:pt x="19" y="6"/>
                  </a:lnTo>
                  <a:lnTo>
                    <a:pt x="0" y="8"/>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54" name="Freeform 238"/>
            <p:cNvSpPr>
              <a:spLocks/>
            </p:cNvSpPr>
            <p:nvPr/>
          </p:nvSpPr>
          <p:spPr bwMode="auto">
            <a:xfrm>
              <a:off x="5182" y="2858"/>
              <a:ext cx="20" cy="241"/>
            </a:xfrm>
            <a:custGeom>
              <a:avLst/>
              <a:gdLst>
                <a:gd name="T0" fmla="*/ 0 w 20"/>
                <a:gd name="T1" fmla="*/ 232 h 241"/>
                <a:gd name="T2" fmla="*/ 0 w 20"/>
                <a:gd name="T3" fmla="*/ 101 h 241"/>
                <a:gd name="T4" fmla="*/ 7 w 20"/>
                <a:gd name="T5" fmla="*/ 64 h 241"/>
                <a:gd name="T6" fmla="*/ 15 w 20"/>
                <a:gd name="T7" fmla="*/ 22 h 241"/>
                <a:gd name="T8" fmla="*/ 19 w 20"/>
                <a:gd name="T9" fmla="*/ 2 h 241"/>
                <a:gd name="T10" fmla="*/ 19 w 20"/>
                <a:gd name="T11" fmla="*/ 0 h 241"/>
                <a:gd name="T12" fmla="*/ 19 w 20"/>
                <a:gd name="T13" fmla="*/ 189 h 241"/>
                <a:gd name="T14" fmla="*/ 14 w 20"/>
                <a:gd name="T15" fmla="*/ 221 h 241"/>
                <a:gd name="T16" fmla="*/ 10 w 20"/>
                <a:gd name="T17" fmla="*/ 240 h 241"/>
                <a:gd name="T18" fmla="*/ 0 w 20"/>
                <a:gd name="T19" fmla="*/ 232 h 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41"/>
                <a:gd name="T32" fmla="*/ 20 w 20"/>
                <a:gd name="T33" fmla="*/ 241 h 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41">
                  <a:moveTo>
                    <a:pt x="0" y="232"/>
                  </a:moveTo>
                  <a:lnTo>
                    <a:pt x="0" y="101"/>
                  </a:lnTo>
                  <a:lnTo>
                    <a:pt x="7" y="64"/>
                  </a:lnTo>
                  <a:lnTo>
                    <a:pt x="15" y="22"/>
                  </a:lnTo>
                  <a:lnTo>
                    <a:pt x="19" y="2"/>
                  </a:lnTo>
                  <a:lnTo>
                    <a:pt x="19" y="0"/>
                  </a:lnTo>
                  <a:lnTo>
                    <a:pt x="19" y="189"/>
                  </a:lnTo>
                  <a:lnTo>
                    <a:pt x="14" y="221"/>
                  </a:lnTo>
                  <a:lnTo>
                    <a:pt x="10" y="240"/>
                  </a:lnTo>
                  <a:lnTo>
                    <a:pt x="0" y="232"/>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55" name="Freeform 239"/>
            <p:cNvSpPr>
              <a:spLocks/>
            </p:cNvSpPr>
            <p:nvPr/>
          </p:nvSpPr>
          <p:spPr bwMode="auto">
            <a:xfrm>
              <a:off x="5201" y="2734"/>
              <a:ext cx="6" cy="30"/>
            </a:xfrm>
            <a:custGeom>
              <a:avLst/>
              <a:gdLst>
                <a:gd name="T0" fmla="*/ 5 w 6"/>
                <a:gd name="T1" fmla="*/ 0 h 30"/>
                <a:gd name="T2" fmla="*/ 5 w 6"/>
                <a:gd name="T3" fmla="*/ 29 h 30"/>
                <a:gd name="T4" fmla="*/ 0 w 6"/>
                <a:gd name="T5" fmla="*/ 22 h 30"/>
                <a:gd name="T6" fmla="*/ 5 w 6"/>
                <a:gd name="T7" fmla="*/ 3 h 30"/>
                <a:gd name="T8" fmla="*/ 5 w 6"/>
                <a:gd name="T9" fmla="*/ 0 h 30"/>
                <a:gd name="T10" fmla="*/ 0 60000 65536"/>
                <a:gd name="T11" fmla="*/ 0 60000 65536"/>
                <a:gd name="T12" fmla="*/ 0 60000 65536"/>
                <a:gd name="T13" fmla="*/ 0 60000 65536"/>
                <a:gd name="T14" fmla="*/ 0 60000 65536"/>
                <a:gd name="T15" fmla="*/ 0 w 6"/>
                <a:gd name="T16" fmla="*/ 0 h 30"/>
                <a:gd name="T17" fmla="*/ 6 w 6"/>
                <a:gd name="T18" fmla="*/ 30 h 30"/>
              </a:gdLst>
              <a:ahLst/>
              <a:cxnLst>
                <a:cxn ang="T10">
                  <a:pos x="T0" y="T1"/>
                </a:cxn>
                <a:cxn ang="T11">
                  <a:pos x="T2" y="T3"/>
                </a:cxn>
                <a:cxn ang="T12">
                  <a:pos x="T4" y="T5"/>
                </a:cxn>
                <a:cxn ang="T13">
                  <a:pos x="T6" y="T7"/>
                </a:cxn>
                <a:cxn ang="T14">
                  <a:pos x="T8" y="T9"/>
                </a:cxn>
              </a:cxnLst>
              <a:rect l="T15" t="T16" r="T17" b="T18"/>
              <a:pathLst>
                <a:path w="6" h="30">
                  <a:moveTo>
                    <a:pt x="5" y="0"/>
                  </a:moveTo>
                  <a:lnTo>
                    <a:pt x="5" y="29"/>
                  </a:lnTo>
                  <a:lnTo>
                    <a:pt x="0" y="22"/>
                  </a:lnTo>
                  <a:lnTo>
                    <a:pt x="5" y="3"/>
                  </a:lnTo>
                  <a:lnTo>
                    <a:pt x="5" y="0"/>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56" name="Freeform 240"/>
            <p:cNvSpPr>
              <a:spLocks/>
            </p:cNvSpPr>
            <p:nvPr/>
          </p:nvSpPr>
          <p:spPr bwMode="auto">
            <a:xfrm>
              <a:off x="5194" y="1929"/>
              <a:ext cx="8" cy="46"/>
            </a:xfrm>
            <a:custGeom>
              <a:avLst/>
              <a:gdLst>
                <a:gd name="T0" fmla="*/ 7 w 8"/>
                <a:gd name="T1" fmla="*/ 0 h 46"/>
                <a:gd name="T2" fmla="*/ 7 w 8"/>
                <a:gd name="T3" fmla="*/ 33 h 46"/>
                <a:gd name="T4" fmla="*/ 5 w 8"/>
                <a:gd name="T5" fmla="*/ 33 h 46"/>
                <a:gd name="T6" fmla="*/ 4 w 8"/>
                <a:gd name="T7" fmla="*/ 36 h 46"/>
                <a:gd name="T8" fmla="*/ 2 w 8"/>
                <a:gd name="T9" fmla="*/ 40 h 46"/>
                <a:gd name="T10" fmla="*/ 0 w 8"/>
                <a:gd name="T11" fmla="*/ 45 h 46"/>
                <a:gd name="T12" fmla="*/ 1 w 8"/>
                <a:gd name="T13" fmla="*/ 35 h 46"/>
                <a:gd name="T14" fmla="*/ 2 w 8"/>
                <a:gd name="T15" fmla="*/ 24 h 46"/>
                <a:gd name="T16" fmla="*/ 2 w 8"/>
                <a:gd name="T17" fmla="*/ 14 h 46"/>
                <a:gd name="T18" fmla="*/ 4 w 8"/>
                <a:gd name="T19" fmla="*/ 6 h 46"/>
                <a:gd name="T20" fmla="*/ 7 w 8"/>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46"/>
                <a:gd name="T35" fmla="*/ 8 w 8"/>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46">
                  <a:moveTo>
                    <a:pt x="7" y="0"/>
                  </a:moveTo>
                  <a:lnTo>
                    <a:pt x="7" y="33"/>
                  </a:lnTo>
                  <a:lnTo>
                    <a:pt x="5" y="33"/>
                  </a:lnTo>
                  <a:lnTo>
                    <a:pt x="4" y="36"/>
                  </a:lnTo>
                  <a:lnTo>
                    <a:pt x="2" y="40"/>
                  </a:lnTo>
                  <a:lnTo>
                    <a:pt x="0" y="45"/>
                  </a:lnTo>
                  <a:lnTo>
                    <a:pt x="1" y="35"/>
                  </a:lnTo>
                  <a:lnTo>
                    <a:pt x="2" y="24"/>
                  </a:lnTo>
                  <a:lnTo>
                    <a:pt x="2" y="14"/>
                  </a:lnTo>
                  <a:lnTo>
                    <a:pt x="4" y="6"/>
                  </a:lnTo>
                  <a:lnTo>
                    <a:pt x="7" y="0"/>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57" name="Freeform 241"/>
            <p:cNvSpPr>
              <a:spLocks/>
            </p:cNvSpPr>
            <p:nvPr/>
          </p:nvSpPr>
          <p:spPr bwMode="auto">
            <a:xfrm>
              <a:off x="5207" y="1848"/>
              <a:ext cx="10" cy="44"/>
            </a:xfrm>
            <a:custGeom>
              <a:avLst/>
              <a:gdLst>
                <a:gd name="T0" fmla="*/ 0 w 10"/>
                <a:gd name="T1" fmla="*/ 43 h 44"/>
                <a:gd name="T2" fmla="*/ 0 w 10"/>
                <a:gd name="T3" fmla="*/ 14 h 44"/>
                <a:gd name="T4" fmla="*/ 1 w 10"/>
                <a:gd name="T5" fmla="*/ 12 h 44"/>
                <a:gd name="T6" fmla="*/ 7 w 10"/>
                <a:gd name="T7" fmla="*/ 0 h 44"/>
                <a:gd name="T8" fmla="*/ 9 w 10"/>
                <a:gd name="T9" fmla="*/ 9 h 44"/>
                <a:gd name="T10" fmla="*/ 9 w 10"/>
                <a:gd name="T11" fmla="*/ 17 h 44"/>
                <a:gd name="T12" fmla="*/ 8 w 10"/>
                <a:gd name="T13" fmla="*/ 24 h 44"/>
                <a:gd name="T14" fmla="*/ 5 w 10"/>
                <a:gd name="T15" fmla="*/ 31 h 44"/>
                <a:gd name="T16" fmla="*/ 0 w 10"/>
                <a:gd name="T17" fmla="*/ 43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4"/>
                <a:gd name="T29" fmla="*/ 10 w 10"/>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4">
                  <a:moveTo>
                    <a:pt x="0" y="43"/>
                  </a:moveTo>
                  <a:lnTo>
                    <a:pt x="0" y="14"/>
                  </a:lnTo>
                  <a:lnTo>
                    <a:pt x="1" y="12"/>
                  </a:lnTo>
                  <a:lnTo>
                    <a:pt x="7" y="0"/>
                  </a:lnTo>
                  <a:lnTo>
                    <a:pt x="9" y="9"/>
                  </a:lnTo>
                  <a:lnTo>
                    <a:pt x="9" y="17"/>
                  </a:lnTo>
                  <a:lnTo>
                    <a:pt x="8" y="24"/>
                  </a:lnTo>
                  <a:lnTo>
                    <a:pt x="5" y="31"/>
                  </a:lnTo>
                  <a:lnTo>
                    <a:pt x="0" y="43"/>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58" name="Freeform 242"/>
            <p:cNvSpPr>
              <a:spLocks/>
            </p:cNvSpPr>
            <p:nvPr/>
          </p:nvSpPr>
          <p:spPr bwMode="auto">
            <a:xfrm>
              <a:off x="5207" y="1848"/>
              <a:ext cx="89" cy="140"/>
            </a:xfrm>
            <a:custGeom>
              <a:avLst/>
              <a:gdLst>
                <a:gd name="T0" fmla="*/ 0 w 89"/>
                <a:gd name="T1" fmla="*/ 114 h 140"/>
                <a:gd name="T2" fmla="*/ 0 w 89"/>
                <a:gd name="T3" fmla="*/ 78 h 140"/>
                <a:gd name="T4" fmla="*/ 12 w 89"/>
                <a:gd name="T5" fmla="*/ 64 h 140"/>
                <a:gd name="T6" fmla="*/ 30 w 89"/>
                <a:gd name="T7" fmla="*/ 44 h 140"/>
                <a:gd name="T8" fmla="*/ 38 w 89"/>
                <a:gd name="T9" fmla="*/ 34 h 140"/>
                <a:gd name="T10" fmla="*/ 47 w 89"/>
                <a:gd name="T11" fmla="*/ 24 h 140"/>
                <a:gd name="T12" fmla="*/ 54 w 89"/>
                <a:gd name="T13" fmla="*/ 12 h 140"/>
                <a:gd name="T14" fmla="*/ 60 w 89"/>
                <a:gd name="T15" fmla="*/ 0 h 140"/>
                <a:gd name="T16" fmla="*/ 58 w 89"/>
                <a:gd name="T17" fmla="*/ 11 h 140"/>
                <a:gd name="T18" fmla="*/ 53 w 89"/>
                <a:gd name="T19" fmla="*/ 22 h 140"/>
                <a:gd name="T20" fmla="*/ 46 w 89"/>
                <a:gd name="T21" fmla="*/ 34 h 140"/>
                <a:gd name="T22" fmla="*/ 37 w 89"/>
                <a:gd name="T23" fmla="*/ 45 h 140"/>
                <a:gd name="T24" fmla="*/ 20 w 89"/>
                <a:gd name="T25" fmla="*/ 67 h 140"/>
                <a:gd name="T26" fmla="*/ 13 w 89"/>
                <a:gd name="T27" fmla="*/ 77 h 140"/>
                <a:gd name="T28" fmla="*/ 9 w 89"/>
                <a:gd name="T29" fmla="*/ 87 h 140"/>
                <a:gd name="T30" fmla="*/ 17 w 89"/>
                <a:gd name="T31" fmla="*/ 90 h 140"/>
                <a:gd name="T32" fmla="*/ 24 w 89"/>
                <a:gd name="T33" fmla="*/ 90 h 140"/>
                <a:gd name="T34" fmla="*/ 31 w 89"/>
                <a:gd name="T35" fmla="*/ 89 h 140"/>
                <a:gd name="T36" fmla="*/ 39 w 89"/>
                <a:gd name="T37" fmla="*/ 85 h 140"/>
                <a:gd name="T38" fmla="*/ 55 w 89"/>
                <a:gd name="T39" fmla="*/ 74 h 140"/>
                <a:gd name="T40" fmla="*/ 70 w 89"/>
                <a:gd name="T41" fmla="*/ 58 h 140"/>
                <a:gd name="T42" fmla="*/ 85 w 89"/>
                <a:gd name="T43" fmla="*/ 39 h 140"/>
                <a:gd name="T44" fmla="*/ 88 w 89"/>
                <a:gd name="T45" fmla="*/ 36 h 140"/>
                <a:gd name="T46" fmla="*/ 88 w 89"/>
                <a:gd name="T47" fmla="*/ 60 h 140"/>
                <a:gd name="T48" fmla="*/ 80 w 89"/>
                <a:gd name="T49" fmla="*/ 67 h 140"/>
                <a:gd name="T50" fmla="*/ 64 w 89"/>
                <a:gd name="T51" fmla="*/ 77 h 140"/>
                <a:gd name="T52" fmla="*/ 50 w 89"/>
                <a:gd name="T53" fmla="*/ 85 h 140"/>
                <a:gd name="T54" fmla="*/ 34 w 89"/>
                <a:gd name="T55" fmla="*/ 92 h 140"/>
                <a:gd name="T56" fmla="*/ 22 w 89"/>
                <a:gd name="T57" fmla="*/ 96 h 140"/>
                <a:gd name="T58" fmla="*/ 11 w 89"/>
                <a:gd name="T59" fmla="*/ 97 h 140"/>
                <a:gd name="T60" fmla="*/ 12 w 89"/>
                <a:gd name="T61" fmla="*/ 103 h 140"/>
                <a:gd name="T62" fmla="*/ 14 w 89"/>
                <a:gd name="T63" fmla="*/ 109 h 140"/>
                <a:gd name="T64" fmla="*/ 21 w 89"/>
                <a:gd name="T65" fmla="*/ 118 h 140"/>
                <a:gd name="T66" fmla="*/ 27 w 89"/>
                <a:gd name="T67" fmla="*/ 127 h 140"/>
                <a:gd name="T68" fmla="*/ 29 w 89"/>
                <a:gd name="T69" fmla="*/ 132 h 140"/>
                <a:gd name="T70" fmla="*/ 30 w 89"/>
                <a:gd name="T71" fmla="*/ 139 h 140"/>
                <a:gd name="T72" fmla="*/ 14 w 89"/>
                <a:gd name="T73" fmla="*/ 139 h 140"/>
                <a:gd name="T74" fmla="*/ 11 w 89"/>
                <a:gd name="T75" fmla="*/ 131 h 140"/>
                <a:gd name="T76" fmla="*/ 8 w 89"/>
                <a:gd name="T77" fmla="*/ 122 h 140"/>
                <a:gd name="T78" fmla="*/ 7 w 89"/>
                <a:gd name="T79" fmla="*/ 119 h 140"/>
                <a:gd name="T80" fmla="*/ 5 w 89"/>
                <a:gd name="T81" fmla="*/ 116 h 140"/>
                <a:gd name="T82" fmla="*/ 1 w 89"/>
                <a:gd name="T83" fmla="*/ 114 h 140"/>
                <a:gd name="T84" fmla="*/ 0 w 89"/>
                <a:gd name="T85" fmla="*/ 114 h 1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9"/>
                <a:gd name="T130" fmla="*/ 0 h 140"/>
                <a:gd name="T131" fmla="*/ 89 w 89"/>
                <a:gd name="T132" fmla="*/ 140 h 1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9" h="140">
                  <a:moveTo>
                    <a:pt x="0" y="114"/>
                  </a:moveTo>
                  <a:lnTo>
                    <a:pt x="0" y="78"/>
                  </a:lnTo>
                  <a:lnTo>
                    <a:pt x="12" y="64"/>
                  </a:lnTo>
                  <a:lnTo>
                    <a:pt x="30" y="44"/>
                  </a:lnTo>
                  <a:lnTo>
                    <a:pt x="38" y="34"/>
                  </a:lnTo>
                  <a:lnTo>
                    <a:pt x="47" y="24"/>
                  </a:lnTo>
                  <a:lnTo>
                    <a:pt x="54" y="12"/>
                  </a:lnTo>
                  <a:lnTo>
                    <a:pt x="60" y="0"/>
                  </a:lnTo>
                  <a:lnTo>
                    <a:pt x="58" y="11"/>
                  </a:lnTo>
                  <a:lnTo>
                    <a:pt x="53" y="22"/>
                  </a:lnTo>
                  <a:lnTo>
                    <a:pt x="46" y="34"/>
                  </a:lnTo>
                  <a:lnTo>
                    <a:pt x="37" y="45"/>
                  </a:lnTo>
                  <a:lnTo>
                    <a:pt x="20" y="67"/>
                  </a:lnTo>
                  <a:lnTo>
                    <a:pt x="13" y="77"/>
                  </a:lnTo>
                  <a:lnTo>
                    <a:pt x="9" y="87"/>
                  </a:lnTo>
                  <a:lnTo>
                    <a:pt x="17" y="90"/>
                  </a:lnTo>
                  <a:lnTo>
                    <a:pt x="24" y="90"/>
                  </a:lnTo>
                  <a:lnTo>
                    <a:pt x="31" y="89"/>
                  </a:lnTo>
                  <a:lnTo>
                    <a:pt x="39" y="85"/>
                  </a:lnTo>
                  <a:lnTo>
                    <a:pt x="55" y="74"/>
                  </a:lnTo>
                  <a:lnTo>
                    <a:pt x="70" y="58"/>
                  </a:lnTo>
                  <a:lnTo>
                    <a:pt x="85" y="39"/>
                  </a:lnTo>
                  <a:lnTo>
                    <a:pt x="88" y="36"/>
                  </a:lnTo>
                  <a:lnTo>
                    <a:pt x="88" y="60"/>
                  </a:lnTo>
                  <a:lnTo>
                    <a:pt x="80" y="67"/>
                  </a:lnTo>
                  <a:lnTo>
                    <a:pt x="64" y="77"/>
                  </a:lnTo>
                  <a:lnTo>
                    <a:pt x="50" y="85"/>
                  </a:lnTo>
                  <a:lnTo>
                    <a:pt x="34" y="92"/>
                  </a:lnTo>
                  <a:lnTo>
                    <a:pt x="22" y="96"/>
                  </a:lnTo>
                  <a:lnTo>
                    <a:pt x="11" y="97"/>
                  </a:lnTo>
                  <a:lnTo>
                    <a:pt x="12" y="103"/>
                  </a:lnTo>
                  <a:lnTo>
                    <a:pt x="14" y="109"/>
                  </a:lnTo>
                  <a:lnTo>
                    <a:pt x="21" y="118"/>
                  </a:lnTo>
                  <a:lnTo>
                    <a:pt x="27" y="127"/>
                  </a:lnTo>
                  <a:lnTo>
                    <a:pt x="29" y="132"/>
                  </a:lnTo>
                  <a:lnTo>
                    <a:pt x="30" y="139"/>
                  </a:lnTo>
                  <a:lnTo>
                    <a:pt x="14" y="139"/>
                  </a:lnTo>
                  <a:lnTo>
                    <a:pt x="11" y="131"/>
                  </a:lnTo>
                  <a:lnTo>
                    <a:pt x="8" y="122"/>
                  </a:lnTo>
                  <a:lnTo>
                    <a:pt x="7" y="119"/>
                  </a:lnTo>
                  <a:lnTo>
                    <a:pt x="5" y="116"/>
                  </a:lnTo>
                  <a:lnTo>
                    <a:pt x="1" y="114"/>
                  </a:lnTo>
                  <a:lnTo>
                    <a:pt x="0" y="114"/>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59" name="Freeform 243"/>
            <p:cNvSpPr>
              <a:spLocks/>
            </p:cNvSpPr>
            <p:nvPr/>
          </p:nvSpPr>
          <p:spPr bwMode="auto">
            <a:xfrm>
              <a:off x="5207" y="2180"/>
              <a:ext cx="3" cy="10"/>
            </a:xfrm>
            <a:custGeom>
              <a:avLst/>
              <a:gdLst>
                <a:gd name="T0" fmla="*/ 0 w 3"/>
                <a:gd name="T1" fmla="*/ 9 h 10"/>
                <a:gd name="T2" fmla="*/ 0 w 3"/>
                <a:gd name="T3" fmla="*/ 0 h 10"/>
                <a:gd name="T4" fmla="*/ 2 w 3"/>
                <a:gd name="T5" fmla="*/ 4 h 10"/>
                <a:gd name="T6" fmla="*/ 2 w 3"/>
                <a:gd name="T7" fmla="*/ 7 h 10"/>
                <a:gd name="T8" fmla="*/ 2 w 3"/>
                <a:gd name="T9" fmla="*/ 8 h 10"/>
                <a:gd name="T10" fmla="*/ 1 w 3"/>
                <a:gd name="T11" fmla="*/ 9 h 10"/>
                <a:gd name="T12" fmla="*/ 0 w 3"/>
                <a:gd name="T13" fmla="*/ 9 h 10"/>
                <a:gd name="T14" fmla="*/ 0 60000 65536"/>
                <a:gd name="T15" fmla="*/ 0 60000 65536"/>
                <a:gd name="T16" fmla="*/ 0 60000 65536"/>
                <a:gd name="T17" fmla="*/ 0 60000 65536"/>
                <a:gd name="T18" fmla="*/ 0 60000 65536"/>
                <a:gd name="T19" fmla="*/ 0 60000 65536"/>
                <a:gd name="T20" fmla="*/ 0 60000 65536"/>
                <a:gd name="T21" fmla="*/ 0 w 3"/>
                <a:gd name="T22" fmla="*/ 0 h 10"/>
                <a:gd name="T23" fmla="*/ 3 w 3"/>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0">
                  <a:moveTo>
                    <a:pt x="0" y="9"/>
                  </a:moveTo>
                  <a:lnTo>
                    <a:pt x="0" y="0"/>
                  </a:lnTo>
                  <a:lnTo>
                    <a:pt x="2" y="4"/>
                  </a:lnTo>
                  <a:lnTo>
                    <a:pt x="2" y="7"/>
                  </a:lnTo>
                  <a:lnTo>
                    <a:pt x="2" y="8"/>
                  </a:lnTo>
                  <a:lnTo>
                    <a:pt x="1" y="9"/>
                  </a:lnTo>
                  <a:lnTo>
                    <a:pt x="0" y="9"/>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60" name="Freeform 244"/>
            <p:cNvSpPr>
              <a:spLocks/>
            </p:cNvSpPr>
            <p:nvPr/>
          </p:nvSpPr>
          <p:spPr bwMode="auto">
            <a:xfrm>
              <a:off x="5207" y="2170"/>
              <a:ext cx="89" cy="116"/>
            </a:xfrm>
            <a:custGeom>
              <a:avLst/>
              <a:gdLst>
                <a:gd name="T0" fmla="*/ 0 w 89"/>
                <a:gd name="T1" fmla="*/ 92 h 116"/>
                <a:gd name="T2" fmla="*/ 0 w 89"/>
                <a:gd name="T3" fmla="*/ 71 h 116"/>
                <a:gd name="T4" fmla="*/ 6 w 89"/>
                <a:gd name="T5" fmla="*/ 67 h 116"/>
                <a:gd name="T6" fmla="*/ 22 w 89"/>
                <a:gd name="T7" fmla="*/ 58 h 116"/>
                <a:gd name="T8" fmla="*/ 36 w 89"/>
                <a:gd name="T9" fmla="*/ 46 h 116"/>
                <a:gd name="T10" fmla="*/ 51 w 89"/>
                <a:gd name="T11" fmla="*/ 33 h 116"/>
                <a:gd name="T12" fmla="*/ 80 w 89"/>
                <a:gd name="T13" fmla="*/ 6 h 116"/>
                <a:gd name="T14" fmla="*/ 88 w 89"/>
                <a:gd name="T15" fmla="*/ 0 h 116"/>
                <a:gd name="T16" fmla="*/ 88 w 89"/>
                <a:gd name="T17" fmla="*/ 115 h 116"/>
                <a:gd name="T18" fmla="*/ 84 w 89"/>
                <a:gd name="T19" fmla="*/ 112 h 116"/>
                <a:gd name="T20" fmla="*/ 75 w 89"/>
                <a:gd name="T21" fmla="*/ 106 h 116"/>
                <a:gd name="T22" fmla="*/ 55 w 89"/>
                <a:gd name="T23" fmla="*/ 94 h 116"/>
                <a:gd name="T24" fmla="*/ 41 w 89"/>
                <a:gd name="T25" fmla="*/ 84 h 116"/>
                <a:gd name="T26" fmla="*/ 29 w 89"/>
                <a:gd name="T27" fmla="*/ 85 h 116"/>
                <a:gd name="T28" fmla="*/ 17 w 89"/>
                <a:gd name="T29" fmla="*/ 87 h 116"/>
                <a:gd name="T30" fmla="*/ 0 w 89"/>
                <a:gd name="T31" fmla="*/ 92 h 1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116"/>
                <a:gd name="T50" fmla="*/ 89 w 89"/>
                <a:gd name="T51" fmla="*/ 116 h 1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116">
                  <a:moveTo>
                    <a:pt x="0" y="92"/>
                  </a:moveTo>
                  <a:lnTo>
                    <a:pt x="0" y="71"/>
                  </a:lnTo>
                  <a:lnTo>
                    <a:pt x="6" y="67"/>
                  </a:lnTo>
                  <a:lnTo>
                    <a:pt x="22" y="58"/>
                  </a:lnTo>
                  <a:lnTo>
                    <a:pt x="36" y="46"/>
                  </a:lnTo>
                  <a:lnTo>
                    <a:pt x="51" y="33"/>
                  </a:lnTo>
                  <a:lnTo>
                    <a:pt x="80" y="6"/>
                  </a:lnTo>
                  <a:lnTo>
                    <a:pt x="88" y="0"/>
                  </a:lnTo>
                  <a:lnTo>
                    <a:pt x="88" y="115"/>
                  </a:lnTo>
                  <a:lnTo>
                    <a:pt x="84" y="112"/>
                  </a:lnTo>
                  <a:lnTo>
                    <a:pt x="75" y="106"/>
                  </a:lnTo>
                  <a:lnTo>
                    <a:pt x="55" y="94"/>
                  </a:lnTo>
                  <a:lnTo>
                    <a:pt x="41" y="84"/>
                  </a:lnTo>
                  <a:lnTo>
                    <a:pt x="29" y="85"/>
                  </a:lnTo>
                  <a:lnTo>
                    <a:pt x="17" y="87"/>
                  </a:lnTo>
                  <a:lnTo>
                    <a:pt x="0" y="92"/>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61" name="Freeform 245"/>
            <p:cNvSpPr>
              <a:spLocks/>
            </p:cNvSpPr>
            <p:nvPr/>
          </p:nvSpPr>
          <p:spPr bwMode="auto">
            <a:xfrm>
              <a:off x="5207" y="2470"/>
              <a:ext cx="89" cy="12"/>
            </a:xfrm>
            <a:custGeom>
              <a:avLst/>
              <a:gdLst>
                <a:gd name="T0" fmla="*/ 0 w 89"/>
                <a:gd name="T1" fmla="*/ 11 h 12"/>
                <a:gd name="T2" fmla="*/ 0 w 89"/>
                <a:gd name="T3" fmla="*/ 4 h 12"/>
                <a:gd name="T4" fmla="*/ 24 w 89"/>
                <a:gd name="T5" fmla="*/ 3 h 12"/>
                <a:gd name="T6" fmla="*/ 82 w 89"/>
                <a:gd name="T7" fmla="*/ 1 h 12"/>
                <a:gd name="T8" fmla="*/ 88 w 89"/>
                <a:gd name="T9" fmla="*/ 0 h 12"/>
                <a:gd name="T10" fmla="*/ 88 w 89"/>
                <a:gd name="T11" fmla="*/ 4 h 12"/>
                <a:gd name="T12" fmla="*/ 52 w 89"/>
                <a:gd name="T13" fmla="*/ 6 h 12"/>
                <a:gd name="T14" fmla="*/ 0 w 89"/>
                <a:gd name="T15" fmla="*/ 11 h 12"/>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12"/>
                <a:gd name="T26" fmla="*/ 89 w 89"/>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12">
                  <a:moveTo>
                    <a:pt x="0" y="11"/>
                  </a:moveTo>
                  <a:lnTo>
                    <a:pt x="0" y="4"/>
                  </a:lnTo>
                  <a:lnTo>
                    <a:pt x="24" y="3"/>
                  </a:lnTo>
                  <a:lnTo>
                    <a:pt x="82" y="1"/>
                  </a:lnTo>
                  <a:lnTo>
                    <a:pt x="88" y="0"/>
                  </a:lnTo>
                  <a:lnTo>
                    <a:pt x="88" y="4"/>
                  </a:lnTo>
                  <a:lnTo>
                    <a:pt x="52" y="6"/>
                  </a:lnTo>
                  <a:lnTo>
                    <a:pt x="0" y="11"/>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62" name="Freeform 246"/>
            <p:cNvSpPr>
              <a:spLocks/>
            </p:cNvSpPr>
            <p:nvPr/>
          </p:nvSpPr>
          <p:spPr bwMode="auto">
            <a:xfrm>
              <a:off x="5207" y="2496"/>
              <a:ext cx="51" cy="551"/>
            </a:xfrm>
            <a:custGeom>
              <a:avLst/>
              <a:gdLst>
                <a:gd name="T0" fmla="*/ 0 w 51"/>
                <a:gd name="T1" fmla="*/ 270 h 551"/>
                <a:gd name="T2" fmla="*/ 0 w 51"/>
                <a:gd name="T3" fmla="*/ 235 h 551"/>
                <a:gd name="T4" fmla="*/ 7 w 51"/>
                <a:gd name="T5" fmla="*/ 181 h 551"/>
                <a:gd name="T6" fmla="*/ 14 w 51"/>
                <a:gd name="T7" fmla="*/ 119 h 551"/>
                <a:gd name="T8" fmla="*/ 23 w 51"/>
                <a:gd name="T9" fmla="*/ 57 h 551"/>
                <a:gd name="T10" fmla="*/ 28 w 51"/>
                <a:gd name="T11" fmla="*/ 28 h 551"/>
                <a:gd name="T12" fmla="*/ 35 w 51"/>
                <a:gd name="T13" fmla="*/ 0 h 551"/>
                <a:gd name="T14" fmla="*/ 36 w 51"/>
                <a:gd name="T15" fmla="*/ 9 h 551"/>
                <a:gd name="T16" fmla="*/ 38 w 51"/>
                <a:gd name="T17" fmla="*/ 19 h 551"/>
                <a:gd name="T18" fmla="*/ 45 w 51"/>
                <a:gd name="T19" fmla="*/ 47 h 551"/>
                <a:gd name="T20" fmla="*/ 48 w 51"/>
                <a:gd name="T21" fmla="*/ 67 h 551"/>
                <a:gd name="T22" fmla="*/ 50 w 51"/>
                <a:gd name="T23" fmla="*/ 94 h 551"/>
                <a:gd name="T24" fmla="*/ 50 w 51"/>
                <a:gd name="T25" fmla="*/ 131 h 551"/>
                <a:gd name="T26" fmla="*/ 49 w 51"/>
                <a:gd name="T27" fmla="*/ 177 h 551"/>
                <a:gd name="T28" fmla="*/ 44 w 51"/>
                <a:gd name="T29" fmla="*/ 233 h 551"/>
                <a:gd name="T30" fmla="*/ 37 w 51"/>
                <a:gd name="T31" fmla="*/ 298 h 551"/>
                <a:gd name="T32" fmla="*/ 28 w 51"/>
                <a:gd name="T33" fmla="*/ 366 h 551"/>
                <a:gd name="T34" fmla="*/ 19 w 51"/>
                <a:gd name="T35" fmla="*/ 432 h 551"/>
                <a:gd name="T36" fmla="*/ 1 w 51"/>
                <a:gd name="T37" fmla="*/ 545 h 551"/>
                <a:gd name="T38" fmla="*/ 0 w 51"/>
                <a:gd name="T39" fmla="*/ 550 h 551"/>
                <a:gd name="T40" fmla="*/ 0 w 51"/>
                <a:gd name="T41" fmla="*/ 358 h 551"/>
                <a:gd name="T42" fmla="*/ 4 w 51"/>
                <a:gd name="T43" fmla="*/ 339 h 551"/>
                <a:gd name="T44" fmla="*/ 4 w 51"/>
                <a:gd name="T45" fmla="*/ 327 h 551"/>
                <a:gd name="T46" fmla="*/ 4 w 51"/>
                <a:gd name="T47" fmla="*/ 315 h 551"/>
                <a:gd name="T48" fmla="*/ 2 w 51"/>
                <a:gd name="T49" fmla="*/ 289 h 551"/>
                <a:gd name="T50" fmla="*/ 0 w 51"/>
                <a:gd name="T51" fmla="*/ 270 h 5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
                <a:gd name="T79" fmla="*/ 0 h 551"/>
                <a:gd name="T80" fmla="*/ 51 w 51"/>
                <a:gd name="T81" fmla="*/ 551 h 5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 h="551">
                  <a:moveTo>
                    <a:pt x="0" y="270"/>
                  </a:moveTo>
                  <a:lnTo>
                    <a:pt x="0" y="235"/>
                  </a:lnTo>
                  <a:lnTo>
                    <a:pt x="7" y="181"/>
                  </a:lnTo>
                  <a:lnTo>
                    <a:pt x="14" y="119"/>
                  </a:lnTo>
                  <a:lnTo>
                    <a:pt x="23" y="57"/>
                  </a:lnTo>
                  <a:lnTo>
                    <a:pt x="28" y="28"/>
                  </a:lnTo>
                  <a:lnTo>
                    <a:pt x="35" y="0"/>
                  </a:lnTo>
                  <a:lnTo>
                    <a:pt x="36" y="9"/>
                  </a:lnTo>
                  <a:lnTo>
                    <a:pt x="38" y="19"/>
                  </a:lnTo>
                  <a:lnTo>
                    <a:pt x="45" y="47"/>
                  </a:lnTo>
                  <a:lnTo>
                    <a:pt x="48" y="67"/>
                  </a:lnTo>
                  <a:lnTo>
                    <a:pt x="50" y="94"/>
                  </a:lnTo>
                  <a:lnTo>
                    <a:pt x="50" y="131"/>
                  </a:lnTo>
                  <a:lnTo>
                    <a:pt x="49" y="177"/>
                  </a:lnTo>
                  <a:lnTo>
                    <a:pt x="44" y="233"/>
                  </a:lnTo>
                  <a:lnTo>
                    <a:pt x="37" y="298"/>
                  </a:lnTo>
                  <a:lnTo>
                    <a:pt x="28" y="366"/>
                  </a:lnTo>
                  <a:lnTo>
                    <a:pt x="19" y="432"/>
                  </a:lnTo>
                  <a:lnTo>
                    <a:pt x="1" y="545"/>
                  </a:lnTo>
                  <a:lnTo>
                    <a:pt x="0" y="550"/>
                  </a:lnTo>
                  <a:lnTo>
                    <a:pt x="0" y="358"/>
                  </a:lnTo>
                  <a:lnTo>
                    <a:pt x="4" y="339"/>
                  </a:lnTo>
                  <a:lnTo>
                    <a:pt x="4" y="327"/>
                  </a:lnTo>
                  <a:lnTo>
                    <a:pt x="4" y="315"/>
                  </a:lnTo>
                  <a:lnTo>
                    <a:pt x="2" y="289"/>
                  </a:lnTo>
                  <a:lnTo>
                    <a:pt x="0" y="270"/>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63" name="Freeform 247"/>
            <p:cNvSpPr>
              <a:spLocks/>
            </p:cNvSpPr>
            <p:nvPr/>
          </p:nvSpPr>
          <p:spPr bwMode="auto">
            <a:xfrm>
              <a:off x="5278" y="2481"/>
              <a:ext cx="18" cy="372"/>
            </a:xfrm>
            <a:custGeom>
              <a:avLst/>
              <a:gdLst>
                <a:gd name="T0" fmla="*/ 17 w 18"/>
                <a:gd name="T1" fmla="*/ 18 h 372"/>
                <a:gd name="T2" fmla="*/ 17 w 18"/>
                <a:gd name="T3" fmla="*/ 251 h 372"/>
                <a:gd name="T4" fmla="*/ 14 w 18"/>
                <a:gd name="T5" fmla="*/ 266 h 372"/>
                <a:gd name="T6" fmla="*/ 7 w 18"/>
                <a:gd name="T7" fmla="*/ 305 h 372"/>
                <a:gd name="T8" fmla="*/ 6 w 18"/>
                <a:gd name="T9" fmla="*/ 318 h 372"/>
                <a:gd name="T10" fmla="*/ 4 w 18"/>
                <a:gd name="T11" fmla="*/ 340 h 372"/>
                <a:gd name="T12" fmla="*/ 1 w 18"/>
                <a:gd name="T13" fmla="*/ 371 h 372"/>
                <a:gd name="T14" fmla="*/ 0 w 18"/>
                <a:gd name="T15" fmla="*/ 298 h 372"/>
                <a:gd name="T16" fmla="*/ 1 w 18"/>
                <a:gd name="T17" fmla="*/ 261 h 372"/>
                <a:gd name="T18" fmla="*/ 4 w 18"/>
                <a:gd name="T19" fmla="*/ 222 h 372"/>
                <a:gd name="T20" fmla="*/ 6 w 18"/>
                <a:gd name="T21" fmla="*/ 193 h 372"/>
                <a:gd name="T22" fmla="*/ 9 w 18"/>
                <a:gd name="T23" fmla="*/ 165 h 372"/>
                <a:gd name="T24" fmla="*/ 10 w 18"/>
                <a:gd name="T25" fmla="*/ 137 h 372"/>
                <a:gd name="T26" fmla="*/ 11 w 18"/>
                <a:gd name="T27" fmla="*/ 109 h 372"/>
                <a:gd name="T28" fmla="*/ 10 w 18"/>
                <a:gd name="T29" fmla="*/ 0 h 372"/>
                <a:gd name="T30" fmla="*/ 17 w 18"/>
                <a:gd name="T31" fmla="*/ 18 h 3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372"/>
                <a:gd name="T50" fmla="*/ 18 w 18"/>
                <a:gd name="T51" fmla="*/ 372 h 3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372">
                  <a:moveTo>
                    <a:pt x="17" y="18"/>
                  </a:moveTo>
                  <a:lnTo>
                    <a:pt x="17" y="251"/>
                  </a:lnTo>
                  <a:lnTo>
                    <a:pt x="14" y="266"/>
                  </a:lnTo>
                  <a:lnTo>
                    <a:pt x="7" y="305"/>
                  </a:lnTo>
                  <a:lnTo>
                    <a:pt x="6" y="318"/>
                  </a:lnTo>
                  <a:lnTo>
                    <a:pt x="4" y="340"/>
                  </a:lnTo>
                  <a:lnTo>
                    <a:pt x="1" y="371"/>
                  </a:lnTo>
                  <a:lnTo>
                    <a:pt x="0" y="298"/>
                  </a:lnTo>
                  <a:lnTo>
                    <a:pt x="1" y="261"/>
                  </a:lnTo>
                  <a:lnTo>
                    <a:pt x="4" y="222"/>
                  </a:lnTo>
                  <a:lnTo>
                    <a:pt x="6" y="193"/>
                  </a:lnTo>
                  <a:lnTo>
                    <a:pt x="9" y="165"/>
                  </a:lnTo>
                  <a:lnTo>
                    <a:pt x="10" y="137"/>
                  </a:lnTo>
                  <a:lnTo>
                    <a:pt x="11" y="109"/>
                  </a:lnTo>
                  <a:lnTo>
                    <a:pt x="10" y="0"/>
                  </a:lnTo>
                  <a:lnTo>
                    <a:pt x="17" y="18"/>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64" name="Freeform 248"/>
            <p:cNvSpPr>
              <a:spLocks/>
            </p:cNvSpPr>
            <p:nvPr/>
          </p:nvSpPr>
          <p:spPr bwMode="auto">
            <a:xfrm>
              <a:off x="5301" y="1838"/>
              <a:ext cx="32" cy="67"/>
            </a:xfrm>
            <a:custGeom>
              <a:avLst/>
              <a:gdLst>
                <a:gd name="T0" fmla="*/ 0 w 32"/>
                <a:gd name="T1" fmla="*/ 66 h 67"/>
                <a:gd name="T2" fmla="*/ 0 w 32"/>
                <a:gd name="T3" fmla="*/ 43 h 67"/>
                <a:gd name="T4" fmla="*/ 9 w 32"/>
                <a:gd name="T5" fmla="*/ 29 h 67"/>
                <a:gd name="T6" fmla="*/ 28 w 32"/>
                <a:gd name="T7" fmla="*/ 0 h 67"/>
                <a:gd name="T8" fmla="*/ 30 w 32"/>
                <a:gd name="T9" fmla="*/ 3 h 67"/>
                <a:gd name="T10" fmla="*/ 31 w 32"/>
                <a:gd name="T11" fmla="*/ 8 h 67"/>
                <a:gd name="T12" fmla="*/ 28 w 32"/>
                <a:gd name="T13" fmla="*/ 19 h 67"/>
                <a:gd name="T14" fmla="*/ 19 w 32"/>
                <a:gd name="T15" fmla="*/ 39 h 67"/>
                <a:gd name="T16" fmla="*/ 16 w 32"/>
                <a:gd name="T17" fmla="*/ 45 h 67"/>
                <a:gd name="T18" fmla="*/ 14 w 32"/>
                <a:gd name="T19" fmla="*/ 51 h 67"/>
                <a:gd name="T20" fmla="*/ 4 w 32"/>
                <a:gd name="T21" fmla="*/ 62 h 67"/>
                <a:gd name="T22" fmla="*/ 0 w 32"/>
                <a:gd name="T23" fmla="*/ 66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67"/>
                <a:gd name="T38" fmla="*/ 32 w 32"/>
                <a:gd name="T39" fmla="*/ 67 h 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67">
                  <a:moveTo>
                    <a:pt x="0" y="66"/>
                  </a:moveTo>
                  <a:lnTo>
                    <a:pt x="0" y="43"/>
                  </a:lnTo>
                  <a:lnTo>
                    <a:pt x="9" y="29"/>
                  </a:lnTo>
                  <a:lnTo>
                    <a:pt x="28" y="0"/>
                  </a:lnTo>
                  <a:lnTo>
                    <a:pt x="30" y="3"/>
                  </a:lnTo>
                  <a:lnTo>
                    <a:pt x="31" y="8"/>
                  </a:lnTo>
                  <a:lnTo>
                    <a:pt x="28" y="19"/>
                  </a:lnTo>
                  <a:lnTo>
                    <a:pt x="19" y="39"/>
                  </a:lnTo>
                  <a:lnTo>
                    <a:pt x="16" y="45"/>
                  </a:lnTo>
                  <a:lnTo>
                    <a:pt x="14" y="51"/>
                  </a:lnTo>
                  <a:lnTo>
                    <a:pt x="4" y="62"/>
                  </a:lnTo>
                  <a:lnTo>
                    <a:pt x="0" y="66"/>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65" name="Freeform 249"/>
            <p:cNvSpPr>
              <a:spLocks/>
            </p:cNvSpPr>
            <p:nvPr/>
          </p:nvSpPr>
          <p:spPr bwMode="auto">
            <a:xfrm>
              <a:off x="5301" y="2153"/>
              <a:ext cx="49" cy="296"/>
            </a:xfrm>
            <a:custGeom>
              <a:avLst/>
              <a:gdLst>
                <a:gd name="T0" fmla="*/ 0 w 49"/>
                <a:gd name="T1" fmla="*/ 136 h 296"/>
                <a:gd name="T2" fmla="*/ 0 w 49"/>
                <a:gd name="T3" fmla="*/ 16 h 296"/>
                <a:gd name="T4" fmla="*/ 5 w 49"/>
                <a:gd name="T5" fmla="*/ 10 h 296"/>
                <a:gd name="T6" fmla="*/ 18 w 49"/>
                <a:gd name="T7" fmla="*/ 0 h 296"/>
                <a:gd name="T8" fmla="*/ 12 w 49"/>
                <a:gd name="T9" fmla="*/ 11 h 296"/>
                <a:gd name="T10" fmla="*/ 10 w 49"/>
                <a:gd name="T11" fmla="*/ 19 h 296"/>
                <a:gd name="T12" fmla="*/ 9 w 49"/>
                <a:gd name="T13" fmla="*/ 24 h 296"/>
                <a:gd name="T14" fmla="*/ 9 w 49"/>
                <a:gd name="T15" fmla="*/ 29 h 296"/>
                <a:gd name="T16" fmla="*/ 9 w 49"/>
                <a:gd name="T17" fmla="*/ 35 h 296"/>
                <a:gd name="T18" fmla="*/ 7 w 49"/>
                <a:gd name="T19" fmla="*/ 50 h 296"/>
                <a:gd name="T20" fmla="*/ 6 w 49"/>
                <a:gd name="T21" fmla="*/ 67 h 296"/>
                <a:gd name="T22" fmla="*/ 6 w 49"/>
                <a:gd name="T23" fmla="*/ 84 h 296"/>
                <a:gd name="T24" fmla="*/ 16 w 49"/>
                <a:gd name="T25" fmla="*/ 109 h 296"/>
                <a:gd name="T26" fmla="*/ 24 w 49"/>
                <a:gd name="T27" fmla="*/ 135 h 296"/>
                <a:gd name="T28" fmla="*/ 30 w 49"/>
                <a:gd name="T29" fmla="*/ 160 h 296"/>
                <a:gd name="T30" fmla="*/ 36 w 49"/>
                <a:gd name="T31" fmla="*/ 187 h 296"/>
                <a:gd name="T32" fmla="*/ 40 w 49"/>
                <a:gd name="T33" fmla="*/ 215 h 296"/>
                <a:gd name="T34" fmla="*/ 44 w 49"/>
                <a:gd name="T35" fmla="*/ 242 h 296"/>
                <a:gd name="T36" fmla="*/ 47 w 49"/>
                <a:gd name="T37" fmla="*/ 269 h 296"/>
                <a:gd name="T38" fmla="*/ 48 w 49"/>
                <a:gd name="T39" fmla="*/ 295 h 296"/>
                <a:gd name="T40" fmla="*/ 41 w 49"/>
                <a:gd name="T41" fmla="*/ 254 h 296"/>
                <a:gd name="T42" fmla="*/ 33 w 49"/>
                <a:gd name="T43" fmla="*/ 212 h 296"/>
                <a:gd name="T44" fmla="*/ 28 w 49"/>
                <a:gd name="T45" fmla="*/ 193 h 296"/>
                <a:gd name="T46" fmla="*/ 24 w 49"/>
                <a:gd name="T47" fmla="*/ 177 h 296"/>
                <a:gd name="T48" fmla="*/ 20 w 49"/>
                <a:gd name="T49" fmla="*/ 163 h 296"/>
                <a:gd name="T50" fmla="*/ 15 w 49"/>
                <a:gd name="T51" fmla="*/ 153 h 296"/>
                <a:gd name="T52" fmla="*/ 11 w 49"/>
                <a:gd name="T53" fmla="*/ 147 h 296"/>
                <a:gd name="T54" fmla="*/ 4 w 49"/>
                <a:gd name="T55" fmla="*/ 140 h 296"/>
                <a:gd name="T56" fmla="*/ 0 w 49"/>
                <a:gd name="T57" fmla="*/ 136 h 2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
                <a:gd name="T88" fmla="*/ 0 h 296"/>
                <a:gd name="T89" fmla="*/ 49 w 49"/>
                <a:gd name="T90" fmla="*/ 296 h 2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 h="296">
                  <a:moveTo>
                    <a:pt x="0" y="136"/>
                  </a:moveTo>
                  <a:lnTo>
                    <a:pt x="0" y="16"/>
                  </a:lnTo>
                  <a:lnTo>
                    <a:pt x="5" y="10"/>
                  </a:lnTo>
                  <a:lnTo>
                    <a:pt x="18" y="0"/>
                  </a:lnTo>
                  <a:lnTo>
                    <a:pt x="12" y="11"/>
                  </a:lnTo>
                  <a:lnTo>
                    <a:pt x="10" y="19"/>
                  </a:lnTo>
                  <a:lnTo>
                    <a:pt x="9" y="24"/>
                  </a:lnTo>
                  <a:lnTo>
                    <a:pt x="9" y="29"/>
                  </a:lnTo>
                  <a:lnTo>
                    <a:pt x="9" y="35"/>
                  </a:lnTo>
                  <a:lnTo>
                    <a:pt x="7" y="50"/>
                  </a:lnTo>
                  <a:lnTo>
                    <a:pt x="6" y="67"/>
                  </a:lnTo>
                  <a:lnTo>
                    <a:pt x="6" y="84"/>
                  </a:lnTo>
                  <a:lnTo>
                    <a:pt x="16" y="109"/>
                  </a:lnTo>
                  <a:lnTo>
                    <a:pt x="24" y="135"/>
                  </a:lnTo>
                  <a:lnTo>
                    <a:pt x="30" y="160"/>
                  </a:lnTo>
                  <a:lnTo>
                    <a:pt x="36" y="187"/>
                  </a:lnTo>
                  <a:lnTo>
                    <a:pt x="40" y="215"/>
                  </a:lnTo>
                  <a:lnTo>
                    <a:pt x="44" y="242"/>
                  </a:lnTo>
                  <a:lnTo>
                    <a:pt x="47" y="269"/>
                  </a:lnTo>
                  <a:lnTo>
                    <a:pt x="48" y="295"/>
                  </a:lnTo>
                  <a:lnTo>
                    <a:pt x="41" y="254"/>
                  </a:lnTo>
                  <a:lnTo>
                    <a:pt x="33" y="212"/>
                  </a:lnTo>
                  <a:lnTo>
                    <a:pt x="28" y="193"/>
                  </a:lnTo>
                  <a:lnTo>
                    <a:pt x="24" y="177"/>
                  </a:lnTo>
                  <a:lnTo>
                    <a:pt x="20" y="163"/>
                  </a:lnTo>
                  <a:lnTo>
                    <a:pt x="15" y="153"/>
                  </a:lnTo>
                  <a:lnTo>
                    <a:pt x="11" y="147"/>
                  </a:lnTo>
                  <a:lnTo>
                    <a:pt x="4" y="140"/>
                  </a:lnTo>
                  <a:lnTo>
                    <a:pt x="0" y="136"/>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66" name="Freeform 250"/>
            <p:cNvSpPr>
              <a:spLocks/>
            </p:cNvSpPr>
            <p:nvPr/>
          </p:nvSpPr>
          <p:spPr bwMode="auto">
            <a:xfrm>
              <a:off x="5301" y="2466"/>
              <a:ext cx="51" cy="613"/>
            </a:xfrm>
            <a:custGeom>
              <a:avLst/>
              <a:gdLst>
                <a:gd name="T0" fmla="*/ 0 w 51"/>
                <a:gd name="T1" fmla="*/ 10 h 613"/>
                <a:gd name="T2" fmla="*/ 0 w 51"/>
                <a:gd name="T3" fmla="*/ 4 h 613"/>
                <a:gd name="T4" fmla="*/ 18 w 51"/>
                <a:gd name="T5" fmla="*/ 2 h 613"/>
                <a:gd name="T6" fmla="*/ 38 w 51"/>
                <a:gd name="T7" fmla="*/ 0 h 613"/>
                <a:gd name="T8" fmla="*/ 42 w 51"/>
                <a:gd name="T9" fmla="*/ 18 h 613"/>
                <a:gd name="T10" fmla="*/ 45 w 51"/>
                <a:gd name="T11" fmla="*/ 35 h 613"/>
                <a:gd name="T12" fmla="*/ 49 w 51"/>
                <a:gd name="T13" fmla="*/ 74 h 613"/>
                <a:gd name="T14" fmla="*/ 50 w 51"/>
                <a:gd name="T15" fmla="*/ 113 h 613"/>
                <a:gd name="T16" fmla="*/ 50 w 51"/>
                <a:gd name="T17" fmla="*/ 153 h 613"/>
                <a:gd name="T18" fmla="*/ 48 w 51"/>
                <a:gd name="T19" fmla="*/ 194 h 613"/>
                <a:gd name="T20" fmla="*/ 44 w 51"/>
                <a:gd name="T21" fmla="*/ 233 h 613"/>
                <a:gd name="T22" fmla="*/ 39 w 51"/>
                <a:gd name="T23" fmla="*/ 271 h 613"/>
                <a:gd name="T24" fmla="*/ 34 w 51"/>
                <a:gd name="T25" fmla="*/ 307 h 613"/>
                <a:gd name="T26" fmla="*/ 30 w 51"/>
                <a:gd name="T27" fmla="*/ 341 h 613"/>
                <a:gd name="T28" fmla="*/ 28 w 51"/>
                <a:gd name="T29" fmla="*/ 378 h 613"/>
                <a:gd name="T30" fmla="*/ 30 w 51"/>
                <a:gd name="T31" fmla="*/ 457 h 613"/>
                <a:gd name="T32" fmla="*/ 31 w 51"/>
                <a:gd name="T33" fmla="*/ 496 h 613"/>
                <a:gd name="T34" fmla="*/ 31 w 51"/>
                <a:gd name="T35" fmla="*/ 535 h 613"/>
                <a:gd name="T36" fmla="*/ 30 w 51"/>
                <a:gd name="T37" fmla="*/ 554 h 613"/>
                <a:gd name="T38" fmla="*/ 29 w 51"/>
                <a:gd name="T39" fmla="*/ 573 h 613"/>
                <a:gd name="T40" fmla="*/ 28 w 51"/>
                <a:gd name="T41" fmla="*/ 590 h 613"/>
                <a:gd name="T42" fmla="*/ 25 w 51"/>
                <a:gd name="T43" fmla="*/ 607 h 613"/>
                <a:gd name="T44" fmla="*/ 25 w 51"/>
                <a:gd name="T45" fmla="*/ 610 h 613"/>
                <a:gd name="T46" fmla="*/ 23 w 51"/>
                <a:gd name="T47" fmla="*/ 611 h 613"/>
                <a:gd name="T48" fmla="*/ 16 w 51"/>
                <a:gd name="T49" fmla="*/ 612 h 613"/>
                <a:gd name="T50" fmla="*/ 18 w 51"/>
                <a:gd name="T51" fmla="*/ 592 h 613"/>
                <a:gd name="T52" fmla="*/ 20 w 51"/>
                <a:gd name="T53" fmla="*/ 574 h 613"/>
                <a:gd name="T54" fmla="*/ 21 w 51"/>
                <a:gd name="T55" fmla="*/ 553 h 613"/>
                <a:gd name="T56" fmla="*/ 21 w 51"/>
                <a:gd name="T57" fmla="*/ 532 h 613"/>
                <a:gd name="T58" fmla="*/ 20 w 51"/>
                <a:gd name="T59" fmla="*/ 447 h 613"/>
                <a:gd name="T60" fmla="*/ 20 w 51"/>
                <a:gd name="T61" fmla="*/ 405 h 613"/>
                <a:gd name="T62" fmla="*/ 20 w 51"/>
                <a:gd name="T63" fmla="*/ 362 h 613"/>
                <a:gd name="T64" fmla="*/ 22 w 51"/>
                <a:gd name="T65" fmla="*/ 322 h 613"/>
                <a:gd name="T66" fmla="*/ 26 w 51"/>
                <a:gd name="T67" fmla="*/ 283 h 613"/>
                <a:gd name="T68" fmla="*/ 34 w 51"/>
                <a:gd name="T69" fmla="*/ 234 h 613"/>
                <a:gd name="T70" fmla="*/ 42 w 51"/>
                <a:gd name="T71" fmla="*/ 177 h 613"/>
                <a:gd name="T72" fmla="*/ 45 w 51"/>
                <a:gd name="T73" fmla="*/ 148 h 613"/>
                <a:gd name="T74" fmla="*/ 46 w 51"/>
                <a:gd name="T75" fmla="*/ 119 h 613"/>
                <a:gd name="T76" fmla="*/ 45 w 51"/>
                <a:gd name="T77" fmla="*/ 92 h 613"/>
                <a:gd name="T78" fmla="*/ 41 w 51"/>
                <a:gd name="T79" fmla="*/ 67 h 613"/>
                <a:gd name="T80" fmla="*/ 38 w 51"/>
                <a:gd name="T81" fmla="*/ 60 h 613"/>
                <a:gd name="T82" fmla="*/ 34 w 51"/>
                <a:gd name="T83" fmla="*/ 53 h 613"/>
                <a:gd name="T84" fmla="*/ 23 w 51"/>
                <a:gd name="T85" fmla="*/ 39 h 613"/>
                <a:gd name="T86" fmla="*/ 11 w 51"/>
                <a:gd name="T87" fmla="*/ 24 h 613"/>
                <a:gd name="T88" fmla="*/ 6 w 51"/>
                <a:gd name="T89" fmla="*/ 17 h 613"/>
                <a:gd name="T90" fmla="*/ 2 w 51"/>
                <a:gd name="T91" fmla="*/ 9 h 613"/>
                <a:gd name="T92" fmla="*/ 0 w 51"/>
                <a:gd name="T93" fmla="*/ 10 h 6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
                <a:gd name="T142" fmla="*/ 0 h 613"/>
                <a:gd name="T143" fmla="*/ 51 w 51"/>
                <a:gd name="T144" fmla="*/ 613 h 6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 h="613">
                  <a:moveTo>
                    <a:pt x="0" y="10"/>
                  </a:moveTo>
                  <a:lnTo>
                    <a:pt x="0" y="4"/>
                  </a:lnTo>
                  <a:lnTo>
                    <a:pt x="18" y="2"/>
                  </a:lnTo>
                  <a:lnTo>
                    <a:pt x="38" y="0"/>
                  </a:lnTo>
                  <a:lnTo>
                    <a:pt x="42" y="18"/>
                  </a:lnTo>
                  <a:lnTo>
                    <a:pt x="45" y="35"/>
                  </a:lnTo>
                  <a:lnTo>
                    <a:pt x="49" y="74"/>
                  </a:lnTo>
                  <a:lnTo>
                    <a:pt x="50" y="113"/>
                  </a:lnTo>
                  <a:lnTo>
                    <a:pt x="50" y="153"/>
                  </a:lnTo>
                  <a:lnTo>
                    <a:pt x="48" y="194"/>
                  </a:lnTo>
                  <a:lnTo>
                    <a:pt x="44" y="233"/>
                  </a:lnTo>
                  <a:lnTo>
                    <a:pt x="39" y="271"/>
                  </a:lnTo>
                  <a:lnTo>
                    <a:pt x="34" y="307"/>
                  </a:lnTo>
                  <a:lnTo>
                    <a:pt x="30" y="341"/>
                  </a:lnTo>
                  <a:lnTo>
                    <a:pt x="28" y="378"/>
                  </a:lnTo>
                  <a:lnTo>
                    <a:pt x="30" y="457"/>
                  </a:lnTo>
                  <a:lnTo>
                    <a:pt x="31" y="496"/>
                  </a:lnTo>
                  <a:lnTo>
                    <a:pt x="31" y="535"/>
                  </a:lnTo>
                  <a:lnTo>
                    <a:pt x="30" y="554"/>
                  </a:lnTo>
                  <a:lnTo>
                    <a:pt x="29" y="573"/>
                  </a:lnTo>
                  <a:lnTo>
                    <a:pt x="28" y="590"/>
                  </a:lnTo>
                  <a:lnTo>
                    <a:pt x="25" y="607"/>
                  </a:lnTo>
                  <a:lnTo>
                    <a:pt x="25" y="610"/>
                  </a:lnTo>
                  <a:lnTo>
                    <a:pt x="23" y="611"/>
                  </a:lnTo>
                  <a:lnTo>
                    <a:pt x="16" y="612"/>
                  </a:lnTo>
                  <a:lnTo>
                    <a:pt x="18" y="592"/>
                  </a:lnTo>
                  <a:lnTo>
                    <a:pt x="20" y="574"/>
                  </a:lnTo>
                  <a:lnTo>
                    <a:pt x="21" y="553"/>
                  </a:lnTo>
                  <a:lnTo>
                    <a:pt x="21" y="532"/>
                  </a:lnTo>
                  <a:lnTo>
                    <a:pt x="20" y="447"/>
                  </a:lnTo>
                  <a:lnTo>
                    <a:pt x="20" y="405"/>
                  </a:lnTo>
                  <a:lnTo>
                    <a:pt x="20" y="362"/>
                  </a:lnTo>
                  <a:lnTo>
                    <a:pt x="22" y="322"/>
                  </a:lnTo>
                  <a:lnTo>
                    <a:pt x="26" y="283"/>
                  </a:lnTo>
                  <a:lnTo>
                    <a:pt x="34" y="234"/>
                  </a:lnTo>
                  <a:lnTo>
                    <a:pt x="42" y="177"/>
                  </a:lnTo>
                  <a:lnTo>
                    <a:pt x="45" y="148"/>
                  </a:lnTo>
                  <a:lnTo>
                    <a:pt x="46" y="119"/>
                  </a:lnTo>
                  <a:lnTo>
                    <a:pt x="45" y="92"/>
                  </a:lnTo>
                  <a:lnTo>
                    <a:pt x="41" y="67"/>
                  </a:lnTo>
                  <a:lnTo>
                    <a:pt x="38" y="60"/>
                  </a:lnTo>
                  <a:lnTo>
                    <a:pt x="34" y="53"/>
                  </a:lnTo>
                  <a:lnTo>
                    <a:pt x="23" y="39"/>
                  </a:lnTo>
                  <a:lnTo>
                    <a:pt x="11" y="24"/>
                  </a:lnTo>
                  <a:lnTo>
                    <a:pt x="6" y="17"/>
                  </a:lnTo>
                  <a:lnTo>
                    <a:pt x="2" y="9"/>
                  </a:lnTo>
                  <a:lnTo>
                    <a:pt x="0" y="10"/>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67" name="Freeform 251"/>
            <p:cNvSpPr>
              <a:spLocks/>
            </p:cNvSpPr>
            <p:nvPr/>
          </p:nvSpPr>
          <p:spPr bwMode="auto">
            <a:xfrm>
              <a:off x="5301" y="2499"/>
              <a:ext cx="18" cy="233"/>
            </a:xfrm>
            <a:custGeom>
              <a:avLst/>
              <a:gdLst>
                <a:gd name="T0" fmla="*/ 0 w 18"/>
                <a:gd name="T1" fmla="*/ 232 h 233"/>
                <a:gd name="T2" fmla="*/ 0 w 18"/>
                <a:gd name="T3" fmla="*/ 0 h 233"/>
                <a:gd name="T4" fmla="*/ 1 w 18"/>
                <a:gd name="T5" fmla="*/ 2 h 233"/>
                <a:gd name="T6" fmla="*/ 6 w 18"/>
                <a:gd name="T7" fmla="*/ 22 h 233"/>
                <a:gd name="T8" fmla="*/ 11 w 18"/>
                <a:gd name="T9" fmla="*/ 42 h 233"/>
                <a:gd name="T10" fmla="*/ 15 w 18"/>
                <a:gd name="T11" fmla="*/ 60 h 233"/>
                <a:gd name="T12" fmla="*/ 16 w 18"/>
                <a:gd name="T13" fmla="*/ 80 h 233"/>
                <a:gd name="T14" fmla="*/ 17 w 18"/>
                <a:gd name="T15" fmla="*/ 98 h 233"/>
                <a:gd name="T16" fmla="*/ 16 w 18"/>
                <a:gd name="T17" fmla="*/ 117 h 233"/>
                <a:gd name="T18" fmla="*/ 15 w 18"/>
                <a:gd name="T19" fmla="*/ 135 h 233"/>
                <a:gd name="T20" fmla="*/ 10 w 18"/>
                <a:gd name="T21" fmla="*/ 172 h 233"/>
                <a:gd name="T22" fmla="*/ 4 w 18"/>
                <a:gd name="T23" fmla="*/ 208 h 233"/>
                <a:gd name="T24" fmla="*/ 0 w 18"/>
                <a:gd name="T25" fmla="*/ 232 h 2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233"/>
                <a:gd name="T41" fmla="*/ 18 w 18"/>
                <a:gd name="T42" fmla="*/ 233 h 2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233">
                  <a:moveTo>
                    <a:pt x="0" y="232"/>
                  </a:moveTo>
                  <a:lnTo>
                    <a:pt x="0" y="0"/>
                  </a:lnTo>
                  <a:lnTo>
                    <a:pt x="1" y="2"/>
                  </a:lnTo>
                  <a:lnTo>
                    <a:pt x="6" y="22"/>
                  </a:lnTo>
                  <a:lnTo>
                    <a:pt x="11" y="42"/>
                  </a:lnTo>
                  <a:lnTo>
                    <a:pt x="15" y="60"/>
                  </a:lnTo>
                  <a:lnTo>
                    <a:pt x="16" y="80"/>
                  </a:lnTo>
                  <a:lnTo>
                    <a:pt x="17" y="98"/>
                  </a:lnTo>
                  <a:lnTo>
                    <a:pt x="16" y="117"/>
                  </a:lnTo>
                  <a:lnTo>
                    <a:pt x="15" y="135"/>
                  </a:lnTo>
                  <a:lnTo>
                    <a:pt x="10" y="172"/>
                  </a:lnTo>
                  <a:lnTo>
                    <a:pt x="4" y="208"/>
                  </a:lnTo>
                  <a:lnTo>
                    <a:pt x="0" y="232"/>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68" name="Freeform 252"/>
            <p:cNvSpPr>
              <a:spLocks/>
            </p:cNvSpPr>
            <p:nvPr/>
          </p:nvSpPr>
          <p:spPr bwMode="auto">
            <a:xfrm>
              <a:off x="4988" y="1799"/>
              <a:ext cx="120" cy="93"/>
            </a:xfrm>
            <a:custGeom>
              <a:avLst/>
              <a:gdLst>
                <a:gd name="T0" fmla="*/ 116 w 120"/>
                <a:gd name="T1" fmla="*/ 0 h 93"/>
                <a:gd name="T2" fmla="*/ 115 w 120"/>
                <a:gd name="T3" fmla="*/ 7 h 93"/>
                <a:gd name="T4" fmla="*/ 113 w 120"/>
                <a:gd name="T5" fmla="*/ 15 h 93"/>
                <a:gd name="T6" fmla="*/ 108 w 120"/>
                <a:gd name="T7" fmla="*/ 22 h 93"/>
                <a:gd name="T8" fmla="*/ 104 w 120"/>
                <a:gd name="T9" fmla="*/ 29 h 93"/>
                <a:gd name="T10" fmla="*/ 93 w 120"/>
                <a:gd name="T11" fmla="*/ 41 h 93"/>
                <a:gd name="T12" fmla="*/ 78 w 120"/>
                <a:gd name="T13" fmla="*/ 50 h 93"/>
                <a:gd name="T14" fmla="*/ 62 w 120"/>
                <a:gd name="T15" fmla="*/ 59 h 93"/>
                <a:gd name="T16" fmla="*/ 46 w 120"/>
                <a:gd name="T17" fmla="*/ 67 h 93"/>
                <a:gd name="T18" fmla="*/ 18 w 120"/>
                <a:gd name="T19" fmla="*/ 78 h 93"/>
                <a:gd name="T20" fmla="*/ 11 w 120"/>
                <a:gd name="T21" fmla="*/ 77 h 93"/>
                <a:gd name="T22" fmla="*/ 5 w 120"/>
                <a:gd name="T23" fmla="*/ 78 h 93"/>
                <a:gd name="T24" fmla="*/ 2 w 120"/>
                <a:gd name="T25" fmla="*/ 81 h 93"/>
                <a:gd name="T26" fmla="*/ 0 w 120"/>
                <a:gd name="T27" fmla="*/ 82 h 93"/>
                <a:gd name="T28" fmla="*/ 12 w 120"/>
                <a:gd name="T29" fmla="*/ 88 h 93"/>
                <a:gd name="T30" fmla="*/ 25 w 120"/>
                <a:gd name="T31" fmla="*/ 92 h 93"/>
                <a:gd name="T32" fmla="*/ 39 w 120"/>
                <a:gd name="T33" fmla="*/ 89 h 93"/>
                <a:gd name="T34" fmla="*/ 56 w 120"/>
                <a:gd name="T35" fmla="*/ 87 h 93"/>
                <a:gd name="T36" fmla="*/ 64 w 120"/>
                <a:gd name="T37" fmla="*/ 76 h 93"/>
                <a:gd name="T38" fmla="*/ 78 w 120"/>
                <a:gd name="T39" fmla="*/ 63 h 93"/>
                <a:gd name="T40" fmla="*/ 91 w 120"/>
                <a:gd name="T41" fmla="*/ 50 h 93"/>
                <a:gd name="T42" fmla="*/ 97 w 120"/>
                <a:gd name="T43" fmla="*/ 47 h 93"/>
                <a:gd name="T44" fmla="*/ 102 w 120"/>
                <a:gd name="T45" fmla="*/ 46 h 93"/>
                <a:gd name="T46" fmla="*/ 110 w 120"/>
                <a:gd name="T47" fmla="*/ 60 h 93"/>
                <a:gd name="T48" fmla="*/ 113 w 120"/>
                <a:gd name="T49" fmla="*/ 67 h 93"/>
                <a:gd name="T50" fmla="*/ 115 w 120"/>
                <a:gd name="T51" fmla="*/ 74 h 93"/>
                <a:gd name="T52" fmla="*/ 117 w 120"/>
                <a:gd name="T53" fmla="*/ 50 h 93"/>
                <a:gd name="T54" fmla="*/ 119 w 120"/>
                <a:gd name="T55" fmla="*/ 34 h 93"/>
                <a:gd name="T56" fmla="*/ 119 w 120"/>
                <a:gd name="T57" fmla="*/ 20 h 93"/>
                <a:gd name="T58" fmla="*/ 118 w 120"/>
                <a:gd name="T59" fmla="*/ 11 h 93"/>
                <a:gd name="T60" fmla="*/ 116 w 120"/>
                <a:gd name="T61" fmla="*/ 0 h 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0"/>
                <a:gd name="T94" fmla="*/ 0 h 93"/>
                <a:gd name="T95" fmla="*/ 120 w 120"/>
                <a:gd name="T96" fmla="*/ 93 h 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0" h="93">
                  <a:moveTo>
                    <a:pt x="116" y="0"/>
                  </a:moveTo>
                  <a:lnTo>
                    <a:pt x="115" y="7"/>
                  </a:lnTo>
                  <a:lnTo>
                    <a:pt x="113" y="15"/>
                  </a:lnTo>
                  <a:lnTo>
                    <a:pt x="108" y="22"/>
                  </a:lnTo>
                  <a:lnTo>
                    <a:pt x="104" y="29"/>
                  </a:lnTo>
                  <a:lnTo>
                    <a:pt x="93" y="41"/>
                  </a:lnTo>
                  <a:lnTo>
                    <a:pt x="78" y="50"/>
                  </a:lnTo>
                  <a:lnTo>
                    <a:pt x="62" y="59"/>
                  </a:lnTo>
                  <a:lnTo>
                    <a:pt x="46" y="67"/>
                  </a:lnTo>
                  <a:lnTo>
                    <a:pt x="18" y="78"/>
                  </a:lnTo>
                  <a:lnTo>
                    <a:pt x="11" y="77"/>
                  </a:lnTo>
                  <a:lnTo>
                    <a:pt x="5" y="78"/>
                  </a:lnTo>
                  <a:lnTo>
                    <a:pt x="2" y="81"/>
                  </a:lnTo>
                  <a:lnTo>
                    <a:pt x="0" y="82"/>
                  </a:lnTo>
                  <a:lnTo>
                    <a:pt x="12" y="88"/>
                  </a:lnTo>
                  <a:lnTo>
                    <a:pt x="25" y="92"/>
                  </a:lnTo>
                  <a:lnTo>
                    <a:pt x="39" y="89"/>
                  </a:lnTo>
                  <a:lnTo>
                    <a:pt x="56" y="87"/>
                  </a:lnTo>
                  <a:lnTo>
                    <a:pt x="64" y="76"/>
                  </a:lnTo>
                  <a:lnTo>
                    <a:pt x="78" y="63"/>
                  </a:lnTo>
                  <a:lnTo>
                    <a:pt x="91" y="50"/>
                  </a:lnTo>
                  <a:lnTo>
                    <a:pt x="97" y="47"/>
                  </a:lnTo>
                  <a:lnTo>
                    <a:pt x="102" y="46"/>
                  </a:lnTo>
                  <a:lnTo>
                    <a:pt x="110" y="60"/>
                  </a:lnTo>
                  <a:lnTo>
                    <a:pt x="113" y="67"/>
                  </a:lnTo>
                  <a:lnTo>
                    <a:pt x="115" y="74"/>
                  </a:lnTo>
                  <a:lnTo>
                    <a:pt x="117" y="50"/>
                  </a:lnTo>
                  <a:lnTo>
                    <a:pt x="119" y="34"/>
                  </a:lnTo>
                  <a:lnTo>
                    <a:pt x="119" y="20"/>
                  </a:lnTo>
                  <a:lnTo>
                    <a:pt x="118" y="11"/>
                  </a:lnTo>
                  <a:lnTo>
                    <a:pt x="116" y="0"/>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69" name="Freeform 253"/>
            <p:cNvSpPr>
              <a:spLocks/>
            </p:cNvSpPr>
            <p:nvPr/>
          </p:nvSpPr>
          <p:spPr bwMode="auto">
            <a:xfrm>
              <a:off x="5111" y="1713"/>
              <a:ext cx="112" cy="159"/>
            </a:xfrm>
            <a:custGeom>
              <a:avLst/>
              <a:gdLst>
                <a:gd name="T0" fmla="*/ 111 w 112"/>
                <a:gd name="T1" fmla="*/ 0 h 159"/>
                <a:gd name="T2" fmla="*/ 110 w 112"/>
                <a:gd name="T3" fmla="*/ 9 h 159"/>
                <a:gd name="T4" fmla="*/ 108 w 112"/>
                <a:gd name="T5" fmla="*/ 16 h 159"/>
                <a:gd name="T6" fmla="*/ 104 w 112"/>
                <a:gd name="T7" fmla="*/ 21 h 159"/>
                <a:gd name="T8" fmla="*/ 98 w 112"/>
                <a:gd name="T9" fmla="*/ 28 h 159"/>
                <a:gd name="T10" fmla="*/ 97 w 112"/>
                <a:gd name="T11" fmla="*/ 44 h 159"/>
                <a:gd name="T12" fmla="*/ 95 w 112"/>
                <a:gd name="T13" fmla="*/ 60 h 159"/>
                <a:gd name="T14" fmla="*/ 98 w 112"/>
                <a:gd name="T15" fmla="*/ 61 h 159"/>
                <a:gd name="T16" fmla="*/ 101 w 112"/>
                <a:gd name="T17" fmla="*/ 62 h 159"/>
                <a:gd name="T18" fmla="*/ 107 w 112"/>
                <a:gd name="T19" fmla="*/ 65 h 159"/>
                <a:gd name="T20" fmla="*/ 92 w 112"/>
                <a:gd name="T21" fmla="*/ 74 h 159"/>
                <a:gd name="T22" fmla="*/ 79 w 112"/>
                <a:gd name="T23" fmla="*/ 85 h 159"/>
                <a:gd name="T24" fmla="*/ 50 w 112"/>
                <a:gd name="T25" fmla="*/ 107 h 159"/>
                <a:gd name="T26" fmla="*/ 24 w 112"/>
                <a:gd name="T27" fmla="*/ 131 h 159"/>
                <a:gd name="T28" fmla="*/ 0 w 112"/>
                <a:gd name="T29" fmla="*/ 158 h 159"/>
                <a:gd name="T30" fmla="*/ 2 w 112"/>
                <a:gd name="T31" fmla="*/ 139 h 159"/>
                <a:gd name="T32" fmla="*/ 4 w 112"/>
                <a:gd name="T33" fmla="*/ 121 h 159"/>
                <a:gd name="T34" fmla="*/ 5 w 112"/>
                <a:gd name="T35" fmla="*/ 103 h 159"/>
                <a:gd name="T36" fmla="*/ 3 w 112"/>
                <a:gd name="T37" fmla="*/ 94 h 159"/>
                <a:gd name="T38" fmla="*/ 0 w 112"/>
                <a:gd name="T39" fmla="*/ 84 h 159"/>
                <a:gd name="T40" fmla="*/ 1 w 112"/>
                <a:gd name="T41" fmla="*/ 80 h 159"/>
                <a:gd name="T42" fmla="*/ 4 w 112"/>
                <a:gd name="T43" fmla="*/ 74 h 159"/>
                <a:gd name="T44" fmla="*/ 8 w 112"/>
                <a:gd name="T45" fmla="*/ 69 h 159"/>
                <a:gd name="T46" fmla="*/ 19 w 112"/>
                <a:gd name="T47" fmla="*/ 67 h 159"/>
                <a:gd name="T48" fmla="*/ 32 w 112"/>
                <a:gd name="T49" fmla="*/ 62 h 159"/>
                <a:gd name="T50" fmla="*/ 48 w 112"/>
                <a:gd name="T51" fmla="*/ 55 h 159"/>
                <a:gd name="T52" fmla="*/ 64 w 112"/>
                <a:gd name="T53" fmla="*/ 45 h 159"/>
                <a:gd name="T54" fmla="*/ 79 w 112"/>
                <a:gd name="T55" fmla="*/ 34 h 159"/>
                <a:gd name="T56" fmla="*/ 92 w 112"/>
                <a:gd name="T57" fmla="*/ 22 h 159"/>
                <a:gd name="T58" fmla="*/ 103 w 112"/>
                <a:gd name="T59" fmla="*/ 11 h 159"/>
                <a:gd name="T60" fmla="*/ 111 w 112"/>
                <a:gd name="T61" fmla="*/ 0 h 1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2"/>
                <a:gd name="T94" fmla="*/ 0 h 159"/>
                <a:gd name="T95" fmla="*/ 112 w 112"/>
                <a:gd name="T96" fmla="*/ 159 h 15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2" h="159">
                  <a:moveTo>
                    <a:pt x="111" y="0"/>
                  </a:moveTo>
                  <a:lnTo>
                    <a:pt x="110" y="9"/>
                  </a:lnTo>
                  <a:lnTo>
                    <a:pt x="108" y="16"/>
                  </a:lnTo>
                  <a:lnTo>
                    <a:pt x="104" y="21"/>
                  </a:lnTo>
                  <a:lnTo>
                    <a:pt x="98" y="28"/>
                  </a:lnTo>
                  <a:lnTo>
                    <a:pt x="97" y="44"/>
                  </a:lnTo>
                  <a:lnTo>
                    <a:pt x="95" y="60"/>
                  </a:lnTo>
                  <a:lnTo>
                    <a:pt x="98" y="61"/>
                  </a:lnTo>
                  <a:lnTo>
                    <a:pt x="101" y="62"/>
                  </a:lnTo>
                  <a:lnTo>
                    <a:pt x="107" y="65"/>
                  </a:lnTo>
                  <a:lnTo>
                    <a:pt x="92" y="74"/>
                  </a:lnTo>
                  <a:lnTo>
                    <a:pt x="79" y="85"/>
                  </a:lnTo>
                  <a:lnTo>
                    <a:pt x="50" y="107"/>
                  </a:lnTo>
                  <a:lnTo>
                    <a:pt x="24" y="131"/>
                  </a:lnTo>
                  <a:lnTo>
                    <a:pt x="0" y="158"/>
                  </a:lnTo>
                  <a:lnTo>
                    <a:pt x="2" y="139"/>
                  </a:lnTo>
                  <a:lnTo>
                    <a:pt x="4" y="121"/>
                  </a:lnTo>
                  <a:lnTo>
                    <a:pt x="5" y="103"/>
                  </a:lnTo>
                  <a:lnTo>
                    <a:pt x="3" y="94"/>
                  </a:lnTo>
                  <a:lnTo>
                    <a:pt x="0" y="84"/>
                  </a:lnTo>
                  <a:lnTo>
                    <a:pt x="1" y="80"/>
                  </a:lnTo>
                  <a:lnTo>
                    <a:pt x="4" y="74"/>
                  </a:lnTo>
                  <a:lnTo>
                    <a:pt x="8" y="69"/>
                  </a:lnTo>
                  <a:lnTo>
                    <a:pt x="19" y="67"/>
                  </a:lnTo>
                  <a:lnTo>
                    <a:pt x="32" y="62"/>
                  </a:lnTo>
                  <a:lnTo>
                    <a:pt x="48" y="55"/>
                  </a:lnTo>
                  <a:lnTo>
                    <a:pt x="64" y="45"/>
                  </a:lnTo>
                  <a:lnTo>
                    <a:pt x="79" y="34"/>
                  </a:lnTo>
                  <a:lnTo>
                    <a:pt x="92" y="22"/>
                  </a:lnTo>
                  <a:lnTo>
                    <a:pt x="103" y="11"/>
                  </a:lnTo>
                  <a:lnTo>
                    <a:pt x="111"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70" name="Freeform 254"/>
            <p:cNvSpPr>
              <a:spLocks/>
            </p:cNvSpPr>
            <p:nvPr/>
          </p:nvSpPr>
          <p:spPr bwMode="auto">
            <a:xfrm>
              <a:off x="4621" y="1680"/>
              <a:ext cx="70" cy="40"/>
            </a:xfrm>
            <a:custGeom>
              <a:avLst/>
              <a:gdLst>
                <a:gd name="T0" fmla="*/ 0 w 70"/>
                <a:gd name="T1" fmla="*/ 33 h 40"/>
                <a:gd name="T2" fmla="*/ 16 w 70"/>
                <a:gd name="T3" fmla="*/ 24 h 40"/>
                <a:gd name="T4" fmla="*/ 32 w 70"/>
                <a:gd name="T5" fmla="*/ 16 h 40"/>
                <a:gd name="T6" fmla="*/ 65 w 70"/>
                <a:gd name="T7" fmla="*/ 0 h 40"/>
                <a:gd name="T8" fmla="*/ 69 w 70"/>
                <a:gd name="T9" fmla="*/ 11 h 40"/>
                <a:gd name="T10" fmla="*/ 61 w 70"/>
                <a:gd name="T11" fmla="*/ 16 h 40"/>
                <a:gd name="T12" fmla="*/ 45 w 70"/>
                <a:gd name="T13" fmla="*/ 24 h 40"/>
                <a:gd name="T14" fmla="*/ 25 w 70"/>
                <a:gd name="T15" fmla="*/ 33 h 40"/>
                <a:gd name="T16" fmla="*/ 6 w 70"/>
                <a:gd name="T17" fmla="*/ 39 h 40"/>
                <a:gd name="T18" fmla="*/ 0 w 70"/>
                <a:gd name="T19" fmla="*/ 33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40"/>
                <a:gd name="T32" fmla="*/ 70 w 7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40">
                  <a:moveTo>
                    <a:pt x="0" y="33"/>
                  </a:moveTo>
                  <a:lnTo>
                    <a:pt x="16" y="24"/>
                  </a:lnTo>
                  <a:lnTo>
                    <a:pt x="32" y="16"/>
                  </a:lnTo>
                  <a:lnTo>
                    <a:pt x="65" y="0"/>
                  </a:lnTo>
                  <a:lnTo>
                    <a:pt x="69" y="11"/>
                  </a:lnTo>
                  <a:lnTo>
                    <a:pt x="61" y="16"/>
                  </a:lnTo>
                  <a:lnTo>
                    <a:pt x="45" y="24"/>
                  </a:lnTo>
                  <a:lnTo>
                    <a:pt x="25" y="33"/>
                  </a:lnTo>
                  <a:lnTo>
                    <a:pt x="6" y="39"/>
                  </a:lnTo>
                  <a:lnTo>
                    <a:pt x="0" y="33"/>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71" name="Freeform 255"/>
            <p:cNvSpPr>
              <a:spLocks/>
            </p:cNvSpPr>
            <p:nvPr/>
          </p:nvSpPr>
          <p:spPr bwMode="auto">
            <a:xfrm>
              <a:off x="5214" y="1713"/>
              <a:ext cx="10" cy="25"/>
            </a:xfrm>
            <a:custGeom>
              <a:avLst/>
              <a:gdLst>
                <a:gd name="T0" fmla="*/ 0 w 10"/>
                <a:gd name="T1" fmla="*/ 23 h 25"/>
                <a:gd name="T2" fmla="*/ 1 w 10"/>
                <a:gd name="T3" fmla="*/ 22 h 25"/>
                <a:gd name="T4" fmla="*/ 2 w 10"/>
                <a:gd name="T5" fmla="*/ 20 h 25"/>
                <a:gd name="T6" fmla="*/ 4 w 10"/>
                <a:gd name="T7" fmla="*/ 17 h 25"/>
                <a:gd name="T8" fmla="*/ 5 w 10"/>
                <a:gd name="T9" fmla="*/ 15 h 25"/>
                <a:gd name="T10" fmla="*/ 6 w 10"/>
                <a:gd name="T11" fmla="*/ 12 h 25"/>
                <a:gd name="T12" fmla="*/ 6 w 10"/>
                <a:gd name="T13" fmla="*/ 10 h 25"/>
                <a:gd name="T14" fmla="*/ 7 w 10"/>
                <a:gd name="T15" fmla="*/ 7 h 25"/>
                <a:gd name="T16" fmla="*/ 7 w 10"/>
                <a:gd name="T17" fmla="*/ 4 h 25"/>
                <a:gd name="T18" fmla="*/ 8 w 10"/>
                <a:gd name="T19" fmla="*/ 0 h 25"/>
                <a:gd name="T20" fmla="*/ 9 w 10"/>
                <a:gd name="T21" fmla="*/ 0 h 25"/>
                <a:gd name="T22" fmla="*/ 8 w 10"/>
                <a:gd name="T23" fmla="*/ 4 h 25"/>
                <a:gd name="T24" fmla="*/ 8 w 10"/>
                <a:gd name="T25" fmla="*/ 7 h 25"/>
                <a:gd name="T26" fmla="*/ 8 w 10"/>
                <a:gd name="T27" fmla="*/ 11 h 25"/>
                <a:gd name="T28" fmla="*/ 7 w 10"/>
                <a:gd name="T29" fmla="*/ 13 h 25"/>
                <a:gd name="T30" fmla="*/ 6 w 10"/>
                <a:gd name="T31" fmla="*/ 16 h 25"/>
                <a:gd name="T32" fmla="*/ 5 w 10"/>
                <a:gd name="T33" fmla="*/ 18 h 25"/>
                <a:gd name="T34" fmla="*/ 3 w 10"/>
                <a:gd name="T35" fmla="*/ 21 h 25"/>
                <a:gd name="T36" fmla="*/ 1 w 10"/>
                <a:gd name="T37" fmla="*/ 23 h 25"/>
                <a:gd name="T38" fmla="*/ 1 w 10"/>
                <a:gd name="T39" fmla="*/ 24 h 25"/>
                <a:gd name="T40" fmla="*/ 1 w 10"/>
                <a:gd name="T41" fmla="*/ 23 h 25"/>
                <a:gd name="T42" fmla="*/ 1 w 10"/>
                <a:gd name="T43" fmla="*/ 22 h 25"/>
                <a:gd name="T44" fmla="*/ 0 w 10"/>
                <a:gd name="T45" fmla="*/ 23 h 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
                <a:gd name="T70" fmla="*/ 0 h 25"/>
                <a:gd name="T71" fmla="*/ 10 w 10"/>
                <a:gd name="T72" fmla="*/ 25 h 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 h="25">
                  <a:moveTo>
                    <a:pt x="0" y="23"/>
                  </a:moveTo>
                  <a:lnTo>
                    <a:pt x="1" y="22"/>
                  </a:lnTo>
                  <a:lnTo>
                    <a:pt x="2" y="20"/>
                  </a:lnTo>
                  <a:lnTo>
                    <a:pt x="4" y="17"/>
                  </a:lnTo>
                  <a:lnTo>
                    <a:pt x="5" y="15"/>
                  </a:lnTo>
                  <a:lnTo>
                    <a:pt x="6" y="12"/>
                  </a:lnTo>
                  <a:lnTo>
                    <a:pt x="6" y="10"/>
                  </a:lnTo>
                  <a:lnTo>
                    <a:pt x="7" y="7"/>
                  </a:lnTo>
                  <a:lnTo>
                    <a:pt x="7" y="4"/>
                  </a:lnTo>
                  <a:lnTo>
                    <a:pt x="8" y="0"/>
                  </a:lnTo>
                  <a:lnTo>
                    <a:pt x="9" y="0"/>
                  </a:lnTo>
                  <a:lnTo>
                    <a:pt x="8" y="4"/>
                  </a:lnTo>
                  <a:lnTo>
                    <a:pt x="8" y="7"/>
                  </a:lnTo>
                  <a:lnTo>
                    <a:pt x="8" y="11"/>
                  </a:lnTo>
                  <a:lnTo>
                    <a:pt x="7" y="13"/>
                  </a:lnTo>
                  <a:lnTo>
                    <a:pt x="6" y="16"/>
                  </a:lnTo>
                  <a:lnTo>
                    <a:pt x="5" y="18"/>
                  </a:lnTo>
                  <a:lnTo>
                    <a:pt x="3" y="21"/>
                  </a:lnTo>
                  <a:lnTo>
                    <a:pt x="1" y="23"/>
                  </a:lnTo>
                  <a:lnTo>
                    <a:pt x="1" y="24"/>
                  </a:lnTo>
                  <a:lnTo>
                    <a:pt x="1" y="23"/>
                  </a:lnTo>
                  <a:lnTo>
                    <a:pt x="1" y="22"/>
                  </a:lnTo>
                  <a:lnTo>
                    <a:pt x="0" y="23"/>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72" name="Freeform 256"/>
            <p:cNvSpPr>
              <a:spLocks/>
            </p:cNvSpPr>
            <p:nvPr/>
          </p:nvSpPr>
          <p:spPr bwMode="auto">
            <a:xfrm>
              <a:off x="5209" y="1742"/>
              <a:ext cx="3" cy="29"/>
            </a:xfrm>
            <a:custGeom>
              <a:avLst/>
              <a:gdLst>
                <a:gd name="T0" fmla="*/ 0 w 3"/>
                <a:gd name="T1" fmla="*/ 28 h 29"/>
                <a:gd name="T2" fmla="*/ 0 w 3"/>
                <a:gd name="T3" fmla="*/ 27 h 29"/>
                <a:gd name="T4" fmla="*/ 0 w 3"/>
                <a:gd name="T5" fmla="*/ 24 h 29"/>
                <a:gd name="T6" fmla="*/ 0 w 3"/>
                <a:gd name="T7" fmla="*/ 21 h 29"/>
                <a:gd name="T8" fmla="*/ 0 w 3"/>
                <a:gd name="T9" fmla="*/ 17 h 29"/>
                <a:gd name="T10" fmla="*/ 1 w 3"/>
                <a:gd name="T11" fmla="*/ 14 h 29"/>
                <a:gd name="T12" fmla="*/ 1 w 3"/>
                <a:gd name="T13" fmla="*/ 9 h 29"/>
                <a:gd name="T14" fmla="*/ 1 w 3"/>
                <a:gd name="T15" fmla="*/ 6 h 29"/>
                <a:gd name="T16" fmla="*/ 1 w 3"/>
                <a:gd name="T17" fmla="*/ 3 h 29"/>
                <a:gd name="T18" fmla="*/ 1 w 3"/>
                <a:gd name="T19" fmla="*/ 0 h 29"/>
                <a:gd name="T20" fmla="*/ 2 w 3"/>
                <a:gd name="T21" fmla="*/ 0 h 29"/>
                <a:gd name="T22" fmla="*/ 2 w 3"/>
                <a:gd name="T23" fmla="*/ 3 h 29"/>
                <a:gd name="T24" fmla="*/ 2 w 3"/>
                <a:gd name="T25" fmla="*/ 6 h 29"/>
                <a:gd name="T26" fmla="*/ 2 w 3"/>
                <a:gd name="T27" fmla="*/ 10 h 29"/>
                <a:gd name="T28" fmla="*/ 2 w 3"/>
                <a:gd name="T29" fmla="*/ 14 h 29"/>
                <a:gd name="T30" fmla="*/ 1 w 3"/>
                <a:gd name="T31" fmla="*/ 17 h 29"/>
                <a:gd name="T32" fmla="*/ 1 w 3"/>
                <a:gd name="T33" fmla="*/ 21 h 29"/>
                <a:gd name="T34" fmla="*/ 1 w 3"/>
                <a:gd name="T35" fmla="*/ 24 h 29"/>
                <a:gd name="T36" fmla="*/ 1 w 3"/>
                <a:gd name="T37" fmla="*/ 27 h 29"/>
                <a:gd name="T38" fmla="*/ 0 w 3"/>
                <a:gd name="T39" fmla="*/ 26 h 29"/>
                <a:gd name="T40" fmla="*/ 1 w 3"/>
                <a:gd name="T41" fmla="*/ 27 h 29"/>
                <a:gd name="T42" fmla="*/ 1 w 3"/>
                <a:gd name="T43" fmla="*/ 28 h 29"/>
                <a:gd name="T44" fmla="*/ 0 w 3"/>
                <a:gd name="T45" fmla="*/ 28 h 29"/>
                <a:gd name="T46" fmla="*/ 0 w 3"/>
                <a:gd name="T47" fmla="*/ 28 h 29"/>
                <a:gd name="T48" fmla="*/ 0 w 3"/>
                <a:gd name="T49" fmla="*/ 27 h 29"/>
                <a:gd name="T50" fmla="*/ 0 w 3"/>
                <a:gd name="T51" fmla="*/ 28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
                <a:gd name="T79" fmla="*/ 0 h 29"/>
                <a:gd name="T80" fmla="*/ 3 w 3"/>
                <a:gd name="T81" fmla="*/ 29 h 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 h="29">
                  <a:moveTo>
                    <a:pt x="0" y="28"/>
                  </a:moveTo>
                  <a:lnTo>
                    <a:pt x="0" y="27"/>
                  </a:lnTo>
                  <a:lnTo>
                    <a:pt x="0" y="24"/>
                  </a:lnTo>
                  <a:lnTo>
                    <a:pt x="0" y="21"/>
                  </a:lnTo>
                  <a:lnTo>
                    <a:pt x="0" y="17"/>
                  </a:lnTo>
                  <a:lnTo>
                    <a:pt x="1" y="14"/>
                  </a:lnTo>
                  <a:lnTo>
                    <a:pt x="1" y="9"/>
                  </a:lnTo>
                  <a:lnTo>
                    <a:pt x="1" y="6"/>
                  </a:lnTo>
                  <a:lnTo>
                    <a:pt x="1" y="3"/>
                  </a:lnTo>
                  <a:lnTo>
                    <a:pt x="1" y="0"/>
                  </a:lnTo>
                  <a:lnTo>
                    <a:pt x="2" y="0"/>
                  </a:lnTo>
                  <a:lnTo>
                    <a:pt x="2" y="3"/>
                  </a:lnTo>
                  <a:lnTo>
                    <a:pt x="2" y="6"/>
                  </a:lnTo>
                  <a:lnTo>
                    <a:pt x="2" y="10"/>
                  </a:lnTo>
                  <a:lnTo>
                    <a:pt x="2" y="14"/>
                  </a:lnTo>
                  <a:lnTo>
                    <a:pt x="1" y="17"/>
                  </a:lnTo>
                  <a:lnTo>
                    <a:pt x="1" y="21"/>
                  </a:lnTo>
                  <a:lnTo>
                    <a:pt x="1" y="24"/>
                  </a:lnTo>
                  <a:lnTo>
                    <a:pt x="1" y="27"/>
                  </a:lnTo>
                  <a:lnTo>
                    <a:pt x="0" y="26"/>
                  </a:lnTo>
                  <a:lnTo>
                    <a:pt x="1" y="27"/>
                  </a:lnTo>
                  <a:lnTo>
                    <a:pt x="1" y="28"/>
                  </a:lnTo>
                  <a:lnTo>
                    <a:pt x="0" y="28"/>
                  </a:lnTo>
                  <a:lnTo>
                    <a:pt x="0" y="27"/>
                  </a:lnTo>
                  <a:lnTo>
                    <a:pt x="0" y="28"/>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73" name="Freeform 257"/>
            <p:cNvSpPr>
              <a:spLocks/>
            </p:cNvSpPr>
            <p:nvPr/>
          </p:nvSpPr>
          <p:spPr bwMode="auto">
            <a:xfrm>
              <a:off x="5212" y="1774"/>
              <a:ext cx="7" cy="2"/>
            </a:xfrm>
            <a:custGeom>
              <a:avLst/>
              <a:gdLst>
                <a:gd name="T0" fmla="*/ 5 w 7"/>
                <a:gd name="T1" fmla="*/ 1 h 2"/>
                <a:gd name="T2" fmla="*/ 6 w 7"/>
                <a:gd name="T3" fmla="*/ 1 h 2"/>
                <a:gd name="T4" fmla="*/ 5 w 7"/>
                <a:gd name="T5" fmla="*/ 1 h 2"/>
                <a:gd name="T6" fmla="*/ 4 w 7"/>
                <a:gd name="T7" fmla="*/ 1 h 2"/>
                <a:gd name="T8" fmla="*/ 3 w 7"/>
                <a:gd name="T9" fmla="*/ 1 h 2"/>
                <a:gd name="T10" fmla="*/ 3 w 7"/>
                <a:gd name="T11" fmla="*/ 1 h 2"/>
                <a:gd name="T12" fmla="*/ 2 w 7"/>
                <a:gd name="T13" fmla="*/ 0 h 2"/>
                <a:gd name="T14" fmla="*/ 1 w 7"/>
                <a:gd name="T15" fmla="*/ 0 h 2"/>
                <a:gd name="T16" fmla="*/ 1 w 7"/>
                <a:gd name="T17" fmla="*/ 0 h 2"/>
                <a:gd name="T18" fmla="*/ 0 w 7"/>
                <a:gd name="T19" fmla="*/ 0 h 2"/>
                <a:gd name="T20" fmla="*/ 0 w 7"/>
                <a:gd name="T21" fmla="*/ 0 h 2"/>
                <a:gd name="T22" fmla="*/ 1 w 7"/>
                <a:gd name="T23" fmla="*/ 0 h 2"/>
                <a:gd name="T24" fmla="*/ 2 w 7"/>
                <a:gd name="T25" fmla="*/ 0 h 2"/>
                <a:gd name="T26" fmla="*/ 2 w 7"/>
                <a:gd name="T27" fmla="*/ 0 h 2"/>
                <a:gd name="T28" fmla="*/ 3 w 7"/>
                <a:gd name="T29" fmla="*/ 0 h 2"/>
                <a:gd name="T30" fmla="*/ 4 w 7"/>
                <a:gd name="T31" fmla="*/ 0 h 2"/>
                <a:gd name="T32" fmla="*/ 5 w 7"/>
                <a:gd name="T33" fmla="*/ 1 h 2"/>
                <a:gd name="T34" fmla="*/ 5 w 7"/>
                <a:gd name="T35" fmla="*/ 1 h 2"/>
                <a:gd name="T36" fmla="*/ 6 w 7"/>
                <a:gd name="T37" fmla="*/ 1 h 2"/>
                <a:gd name="T38" fmla="*/ 6 w 7"/>
                <a:gd name="T39" fmla="*/ 1 h 2"/>
                <a:gd name="T40" fmla="*/ 6 w 7"/>
                <a:gd name="T41" fmla="*/ 1 h 2"/>
                <a:gd name="T42" fmla="*/ 6 w 7"/>
                <a:gd name="T43" fmla="*/ 1 h 2"/>
                <a:gd name="T44" fmla="*/ 6 w 7"/>
                <a:gd name="T45" fmla="*/ 1 h 2"/>
                <a:gd name="T46" fmla="*/ 6 w 7"/>
                <a:gd name="T47" fmla="*/ 1 h 2"/>
                <a:gd name="T48" fmla="*/ 5 w 7"/>
                <a:gd name="T49" fmla="*/ 1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
                <a:gd name="T76" fmla="*/ 0 h 2"/>
                <a:gd name="T77" fmla="*/ 7 w 7"/>
                <a:gd name="T78" fmla="*/ 2 h 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 h="2">
                  <a:moveTo>
                    <a:pt x="5" y="1"/>
                  </a:moveTo>
                  <a:lnTo>
                    <a:pt x="6" y="1"/>
                  </a:lnTo>
                  <a:lnTo>
                    <a:pt x="5" y="1"/>
                  </a:lnTo>
                  <a:lnTo>
                    <a:pt x="4" y="1"/>
                  </a:lnTo>
                  <a:lnTo>
                    <a:pt x="3" y="1"/>
                  </a:lnTo>
                  <a:lnTo>
                    <a:pt x="2" y="0"/>
                  </a:lnTo>
                  <a:lnTo>
                    <a:pt x="1" y="0"/>
                  </a:lnTo>
                  <a:lnTo>
                    <a:pt x="0" y="0"/>
                  </a:lnTo>
                  <a:lnTo>
                    <a:pt x="1" y="0"/>
                  </a:lnTo>
                  <a:lnTo>
                    <a:pt x="2" y="0"/>
                  </a:lnTo>
                  <a:lnTo>
                    <a:pt x="3" y="0"/>
                  </a:lnTo>
                  <a:lnTo>
                    <a:pt x="4" y="0"/>
                  </a:lnTo>
                  <a:lnTo>
                    <a:pt x="5" y="1"/>
                  </a:lnTo>
                  <a:lnTo>
                    <a:pt x="6" y="1"/>
                  </a:lnTo>
                  <a:lnTo>
                    <a:pt x="5"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74" name="Freeform 258"/>
            <p:cNvSpPr>
              <a:spLocks/>
            </p:cNvSpPr>
            <p:nvPr/>
          </p:nvSpPr>
          <p:spPr bwMode="auto">
            <a:xfrm>
              <a:off x="5110" y="1780"/>
              <a:ext cx="108" cy="93"/>
            </a:xfrm>
            <a:custGeom>
              <a:avLst/>
              <a:gdLst>
                <a:gd name="T0" fmla="*/ 2 w 108"/>
                <a:gd name="T1" fmla="*/ 91 h 93"/>
                <a:gd name="T2" fmla="*/ 1 w 108"/>
                <a:gd name="T3" fmla="*/ 90 h 93"/>
                <a:gd name="T4" fmla="*/ 6 w 108"/>
                <a:gd name="T5" fmla="*/ 83 h 93"/>
                <a:gd name="T6" fmla="*/ 12 w 108"/>
                <a:gd name="T7" fmla="*/ 77 h 93"/>
                <a:gd name="T8" fmla="*/ 19 w 108"/>
                <a:gd name="T9" fmla="*/ 70 h 93"/>
                <a:gd name="T10" fmla="*/ 25 w 108"/>
                <a:gd name="T11" fmla="*/ 64 h 93"/>
                <a:gd name="T12" fmla="*/ 31 w 108"/>
                <a:gd name="T13" fmla="*/ 58 h 93"/>
                <a:gd name="T14" fmla="*/ 37 w 108"/>
                <a:gd name="T15" fmla="*/ 52 h 93"/>
                <a:gd name="T16" fmla="*/ 44 w 108"/>
                <a:gd name="T17" fmla="*/ 46 h 93"/>
                <a:gd name="T18" fmla="*/ 51 w 108"/>
                <a:gd name="T19" fmla="*/ 40 h 93"/>
                <a:gd name="T20" fmla="*/ 57 w 108"/>
                <a:gd name="T21" fmla="*/ 34 h 93"/>
                <a:gd name="T22" fmla="*/ 64 w 108"/>
                <a:gd name="T23" fmla="*/ 28 h 93"/>
                <a:gd name="T24" fmla="*/ 72 w 108"/>
                <a:gd name="T25" fmla="*/ 23 h 93"/>
                <a:gd name="T26" fmla="*/ 78 w 108"/>
                <a:gd name="T27" fmla="*/ 19 h 93"/>
                <a:gd name="T28" fmla="*/ 85 w 108"/>
                <a:gd name="T29" fmla="*/ 14 h 93"/>
                <a:gd name="T30" fmla="*/ 92 w 108"/>
                <a:gd name="T31" fmla="*/ 9 h 93"/>
                <a:gd name="T32" fmla="*/ 99 w 108"/>
                <a:gd name="T33" fmla="*/ 4 h 93"/>
                <a:gd name="T34" fmla="*/ 106 w 108"/>
                <a:gd name="T35" fmla="*/ 0 h 93"/>
                <a:gd name="T36" fmla="*/ 107 w 108"/>
                <a:gd name="T37" fmla="*/ 1 h 93"/>
                <a:gd name="T38" fmla="*/ 100 w 108"/>
                <a:gd name="T39" fmla="*/ 6 h 93"/>
                <a:gd name="T40" fmla="*/ 93 w 108"/>
                <a:gd name="T41" fmla="*/ 10 h 93"/>
                <a:gd name="T42" fmla="*/ 86 w 108"/>
                <a:gd name="T43" fmla="*/ 15 h 93"/>
                <a:gd name="T44" fmla="*/ 79 w 108"/>
                <a:gd name="T45" fmla="*/ 20 h 93"/>
                <a:gd name="T46" fmla="*/ 73 w 108"/>
                <a:gd name="T47" fmla="*/ 24 h 93"/>
                <a:gd name="T48" fmla="*/ 65 w 108"/>
                <a:gd name="T49" fmla="*/ 30 h 93"/>
                <a:gd name="T50" fmla="*/ 58 w 108"/>
                <a:gd name="T51" fmla="*/ 35 h 93"/>
                <a:gd name="T52" fmla="*/ 52 w 108"/>
                <a:gd name="T53" fmla="*/ 41 h 93"/>
                <a:gd name="T54" fmla="*/ 46 w 108"/>
                <a:gd name="T55" fmla="*/ 47 h 93"/>
                <a:gd name="T56" fmla="*/ 38 w 108"/>
                <a:gd name="T57" fmla="*/ 53 h 93"/>
                <a:gd name="T58" fmla="*/ 32 w 108"/>
                <a:gd name="T59" fmla="*/ 60 h 93"/>
                <a:gd name="T60" fmla="*/ 26 w 108"/>
                <a:gd name="T61" fmla="*/ 66 h 93"/>
                <a:gd name="T62" fmla="*/ 20 w 108"/>
                <a:gd name="T63" fmla="*/ 72 h 93"/>
                <a:gd name="T64" fmla="*/ 14 w 108"/>
                <a:gd name="T65" fmla="*/ 78 h 93"/>
                <a:gd name="T66" fmla="*/ 8 w 108"/>
                <a:gd name="T67" fmla="*/ 85 h 93"/>
                <a:gd name="T68" fmla="*/ 2 w 108"/>
                <a:gd name="T69" fmla="*/ 91 h 93"/>
                <a:gd name="T70" fmla="*/ 0 w 108"/>
                <a:gd name="T71" fmla="*/ 91 h 93"/>
                <a:gd name="T72" fmla="*/ 2 w 108"/>
                <a:gd name="T73" fmla="*/ 91 h 93"/>
                <a:gd name="T74" fmla="*/ 2 w 108"/>
                <a:gd name="T75" fmla="*/ 92 h 93"/>
                <a:gd name="T76" fmla="*/ 1 w 108"/>
                <a:gd name="T77" fmla="*/ 92 h 93"/>
                <a:gd name="T78" fmla="*/ 1 w 108"/>
                <a:gd name="T79" fmla="*/ 91 h 93"/>
                <a:gd name="T80" fmla="*/ 1 w 108"/>
                <a:gd name="T81" fmla="*/ 90 h 93"/>
                <a:gd name="T82" fmla="*/ 2 w 108"/>
                <a:gd name="T83" fmla="*/ 91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
                <a:gd name="T127" fmla="*/ 0 h 93"/>
                <a:gd name="T128" fmla="*/ 108 w 108"/>
                <a:gd name="T129" fmla="*/ 93 h 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 h="93">
                  <a:moveTo>
                    <a:pt x="2" y="91"/>
                  </a:moveTo>
                  <a:lnTo>
                    <a:pt x="1" y="90"/>
                  </a:lnTo>
                  <a:lnTo>
                    <a:pt x="6" y="83"/>
                  </a:lnTo>
                  <a:lnTo>
                    <a:pt x="12" y="77"/>
                  </a:lnTo>
                  <a:lnTo>
                    <a:pt x="19" y="70"/>
                  </a:lnTo>
                  <a:lnTo>
                    <a:pt x="25" y="64"/>
                  </a:lnTo>
                  <a:lnTo>
                    <a:pt x="31" y="58"/>
                  </a:lnTo>
                  <a:lnTo>
                    <a:pt x="37" y="52"/>
                  </a:lnTo>
                  <a:lnTo>
                    <a:pt x="44" y="46"/>
                  </a:lnTo>
                  <a:lnTo>
                    <a:pt x="51" y="40"/>
                  </a:lnTo>
                  <a:lnTo>
                    <a:pt x="57" y="34"/>
                  </a:lnTo>
                  <a:lnTo>
                    <a:pt x="64" y="28"/>
                  </a:lnTo>
                  <a:lnTo>
                    <a:pt x="72" y="23"/>
                  </a:lnTo>
                  <a:lnTo>
                    <a:pt x="78" y="19"/>
                  </a:lnTo>
                  <a:lnTo>
                    <a:pt x="85" y="14"/>
                  </a:lnTo>
                  <a:lnTo>
                    <a:pt x="92" y="9"/>
                  </a:lnTo>
                  <a:lnTo>
                    <a:pt x="99" y="4"/>
                  </a:lnTo>
                  <a:lnTo>
                    <a:pt x="106" y="0"/>
                  </a:lnTo>
                  <a:lnTo>
                    <a:pt x="107" y="1"/>
                  </a:lnTo>
                  <a:lnTo>
                    <a:pt x="100" y="6"/>
                  </a:lnTo>
                  <a:lnTo>
                    <a:pt x="93" y="10"/>
                  </a:lnTo>
                  <a:lnTo>
                    <a:pt x="86" y="15"/>
                  </a:lnTo>
                  <a:lnTo>
                    <a:pt x="79" y="20"/>
                  </a:lnTo>
                  <a:lnTo>
                    <a:pt x="73" y="24"/>
                  </a:lnTo>
                  <a:lnTo>
                    <a:pt x="65" y="30"/>
                  </a:lnTo>
                  <a:lnTo>
                    <a:pt x="58" y="35"/>
                  </a:lnTo>
                  <a:lnTo>
                    <a:pt x="52" y="41"/>
                  </a:lnTo>
                  <a:lnTo>
                    <a:pt x="46" y="47"/>
                  </a:lnTo>
                  <a:lnTo>
                    <a:pt x="38" y="53"/>
                  </a:lnTo>
                  <a:lnTo>
                    <a:pt x="32" y="60"/>
                  </a:lnTo>
                  <a:lnTo>
                    <a:pt x="26" y="66"/>
                  </a:lnTo>
                  <a:lnTo>
                    <a:pt x="20" y="72"/>
                  </a:lnTo>
                  <a:lnTo>
                    <a:pt x="14" y="78"/>
                  </a:lnTo>
                  <a:lnTo>
                    <a:pt x="8" y="85"/>
                  </a:lnTo>
                  <a:lnTo>
                    <a:pt x="2" y="91"/>
                  </a:lnTo>
                  <a:lnTo>
                    <a:pt x="0" y="91"/>
                  </a:lnTo>
                  <a:lnTo>
                    <a:pt x="2" y="91"/>
                  </a:lnTo>
                  <a:lnTo>
                    <a:pt x="2" y="92"/>
                  </a:lnTo>
                  <a:lnTo>
                    <a:pt x="1" y="92"/>
                  </a:lnTo>
                  <a:lnTo>
                    <a:pt x="1" y="91"/>
                  </a:lnTo>
                  <a:lnTo>
                    <a:pt x="1" y="90"/>
                  </a:lnTo>
                  <a:lnTo>
                    <a:pt x="2" y="9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75" name="Freeform 259"/>
            <p:cNvSpPr>
              <a:spLocks/>
            </p:cNvSpPr>
            <p:nvPr/>
          </p:nvSpPr>
          <p:spPr bwMode="auto">
            <a:xfrm>
              <a:off x="5110" y="1798"/>
              <a:ext cx="2" cy="74"/>
            </a:xfrm>
            <a:custGeom>
              <a:avLst/>
              <a:gdLst>
                <a:gd name="T0" fmla="*/ 0 w 2"/>
                <a:gd name="T1" fmla="*/ 1 h 74"/>
                <a:gd name="T2" fmla="*/ 0 w 2"/>
                <a:gd name="T3" fmla="*/ 1 h 74"/>
                <a:gd name="T4" fmla="*/ 1 w 2"/>
                <a:gd name="T5" fmla="*/ 6 h 74"/>
                <a:gd name="T6" fmla="*/ 1 w 2"/>
                <a:gd name="T7" fmla="*/ 11 h 74"/>
                <a:gd name="T8" fmla="*/ 1 w 2"/>
                <a:gd name="T9" fmla="*/ 16 h 74"/>
                <a:gd name="T10" fmla="*/ 1 w 2"/>
                <a:gd name="T11" fmla="*/ 19 h 74"/>
                <a:gd name="T12" fmla="*/ 1 w 2"/>
                <a:gd name="T13" fmla="*/ 24 h 74"/>
                <a:gd name="T14" fmla="*/ 1 w 2"/>
                <a:gd name="T15" fmla="*/ 28 h 74"/>
                <a:gd name="T16" fmla="*/ 1 w 2"/>
                <a:gd name="T17" fmla="*/ 33 h 74"/>
                <a:gd name="T18" fmla="*/ 1 w 2"/>
                <a:gd name="T19" fmla="*/ 37 h 74"/>
                <a:gd name="T20" fmla="*/ 1 w 2"/>
                <a:gd name="T21" fmla="*/ 42 h 74"/>
                <a:gd name="T22" fmla="*/ 1 w 2"/>
                <a:gd name="T23" fmla="*/ 46 h 74"/>
                <a:gd name="T24" fmla="*/ 1 w 2"/>
                <a:gd name="T25" fmla="*/ 50 h 74"/>
                <a:gd name="T26" fmla="*/ 1 w 2"/>
                <a:gd name="T27" fmla="*/ 55 h 74"/>
                <a:gd name="T28" fmla="*/ 0 w 2"/>
                <a:gd name="T29" fmla="*/ 58 h 74"/>
                <a:gd name="T30" fmla="*/ 0 w 2"/>
                <a:gd name="T31" fmla="*/ 63 h 74"/>
                <a:gd name="T32" fmla="*/ 0 w 2"/>
                <a:gd name="T33" fmla="*/ 68 h 74"/>
                <a:gd name="T34" fmla="*/ 0 w 2"/>
                <a:gd name="T35" fmla="*/ 73 h 74"/>
                <a:gd name="T36" fmla="*/ 0 w 2"/>
                <a:gd name="T37" fmla="*/ 73 h 74"/>
                <a:gd name="T38" fmla="*/ 0 w 2"/>
                <a:gd name="T39" fmla="*/ 68 h 74"/>
                <a:gd name="T40" fmla="*/ 0 w 2"/>
                <a:gd name="T41" fmla="*/ 63 h 74"/>
                <a:gd name="T42" fmla="*/ 0 w 2"/>
                <a:gd name="T43" fmla="*/ 58 h 74"/>
                <a:gd name="T44" fmla="*/ 0 w 2"/>
                <a:gd name="T45" fmla="*/ 54 h 74"/>
                <a:gd name="T46" fmla="*/ 0 w 2"/>
                <a:gd name="T47" fmla="*/ 50 h 74"/>
                <a:gd name="T48" fmla="*/ 0 w 2"/>
                <a:gd name="T49" fmla="*/ 45 h 74"/>
                <a:gd name="T50" fmla="*/ 1 w 2"/>
                <a:gd name="T51" fmla="*/ 41 h 74"/>
                <a:gd name="T52" fmla="*/ 1 w 2"/>
                <a:gd name="T53" fmla="*/ 37 h 74"/>
                <a:gd name="T54" fmla="*/ 1 w 2"/>
                <a:gd name="T55" fmla="*/ 33 h 74"/>
                <a:gd name="T56" fmla="*/ 1 w 2"/>
                <a:gd name="T57" fmla="*/ 28 h 74"/>
                <a:gd name="T58" fmla="*/ 1 w 2"/>
                <a:gd name="T59" fmla="*/ 24 h 74"/>
                <a:gd name="T60" fmla="*/ 1 w 2"/>
                <a:gd name="T61" fmla="*/ 19 h 74"/>
                <a:gd name="T62" fmla="*/ 1 w 2"/>
                <a:gd name="T63" fmla="*/ 16 h 74"/>
                <a:gd name="T64" fmla="*/ 0 w 2"/>
                <a:gd name="T65" fmla="*/ 11 h 74"/>
                <a:gd name="T66" fmla="*/ 0 w 2"/>
                <a:gd name="T67" fmla="*/ 7 h 74"/>
                <a:gd name="T68" fmla="*/ 0 w 2"/>
                <a:gd name="T69" fmla="*/ 1 h 74"/>
                <a:gd name="T70" fmla="*/ 0 w 2"/>
                <a:gd name="T71" fmla="*/ 1 h 74"/>
                <a:gd name="T72" fmla="*/ 0 w 2"/>
                <a:gd name="T73" fmla="*/ 0 h 74"/>
                <a:gd name="T74" fmla="*/ 0 w 2"/>
                <a:gd name="T75" fmla="*/ 0 h 74"/>
                <a:gd name="T76" fmla="*/ 0 w 2"/>
                <a:gd name="T77" fmla="*/ 1 h 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
                <a:gd name="T118" fmla="*/ 0 h 74"/>
                <a:gd name="T119" fmla="*/ 2 w 2"/>
                <a:gd name="T120" fmla="*/ 74 h 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 h="74">
                  <a:moveTo>
                    <a:pt x="0" y="1"/>
                  </a:moveTo>
                  <a:lnTo>
                    <a:pt x="0" y="1"/>
                  </a:lnTo>
                  <a:lnTo>
                    <a:pt x="1" y="6"/>
                  </a:lnTo>
                  <a:lnTo>
                    <a:pt x="1" y="11"/>
                  </a:lnTo>
                  <a:lnTo>
                    <a:pt x="1" y="16"/>
                  </a:lnTo>
                  <a:lnTo>
                    <a:pt x="1" y="19"/>
                  </a:lnTo>
                  <a:lnTo>
                    <a:pt x="1" y="24"/>
                  </a:lnTo>
                  <a:lnTo>
                    <a:pt x="1" y="28"/>
                  </a:lnTo>
                  <a:lnTo>
                    <a:pt x="1" y="33"/>
                  </a:lnTo>
                  <a:lnTo>
                    <a:pt x="1" y="37"/>
                  </a:lnTo>
                  <a:lnTo>
                    <a:pt x="1" y="42"/>
                  </a:lnTo>
                  <a:lnTo>
                    <a:pt x="1" y="46"/>
                  </a:lnTo>
                  <a:lnTo>
                    <a:pt x="1" y="50"/>
                  </a:lnTo>
                  <a:lnTo>
                    <a:pt x="1" y="55"/>
                  </a:lnTo>
                  <a:lnTo>
                    <a:pt x="0" y="58"/>
                  </a:lnTo>
                  <a:lnTo>
                    <a:pt x="0" y="63"/>
                  </a:lnTo>
                  <a:lnTo>
                    <a:pt x="0" y="68"/>
                  </a:lnTo>
                  <a:lnTo>
                    <a:pt x="0" y="73"/>
                  </a:lnTo>
                  <a:lnTo>
                    <a:pt x="0" y="68"/>
                  </a:lnTo>
                  <a:lnTo>
                    <a:pt x="0" y="63"/>
                  </a:lnTo>
                  <a:lnTo>
                    <a:pt x="0" y="58"/>
                  </a:lnTo>
                  <a:lnTo>
                    <a:pt x="0" y="54"/>
                  </a:lnTo>
                  <a:lnTo>
                    <a:pt x="0" y="50"/>
                  </a:lnTo>
                  <a:lnTo>
                    <a:pt x="0" y="45"/>
                  </a:lnTo>
                  <a:lnTo>
                    <a:pt x="1" y="41"/>
                  </a:lnTo>
                  <a:lnTo>
                    <a:pt x="1" y="37"/>
                  </a:lnTo>
                  <a:lnTo>
                    <a:pt x="1" y="33"/>
                  </a:lnTo>
                  <a:lnTo>
                    <a:pt x="1" y="28"/>
                  </a:lnTo>
                  <a:lnTo>
                    <a:pt x="1" y="24"/>
                  </a:lnTo>
                  <a:lnTo>
                    <a:pt x="1" y="19"/>
                  </a:lnTo>
                  <a:lnTo>
                    <a:pt x="1" y="16"/>
                  </a:lnTo>
                  <a:lnTo>
                    <a:pt x="0" y="11"/>
                  </a:lnTo>
                  <a:lnTo>
                    <a:pt x="0" y="7"/>
                  </a:lnTo>
                  <a:lnTo>
                    <a:pt x="0" y="1"/>
                  </a:lnTo>
                  <a:lnTo>
                    <a:pt x="0" y="0"/>
                  </a:lnTo>
                  <a:lnTo>
                    <a:pt x="0"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76" name="Freeform 260"/>
            <p:cNvSpPr>
              <a:spLocks/>
            </p:cNvSpPr>
            <p:nvPr/>
          </p:nvSpPr>
          <p:spPr bwMode="auto">
            <a:xfrm>
              <a:off x="5110" y="1784"/>
              <a:ext cx="5" cy="10"/>
            </a:xfrm>
            <a:custGeom>
              <a:avLst/>
              <a:gdLst>
                <a:gd name="T0" fmla="*/ 4 w 5"/>
                <a:gd name="T1" fmla="*/ 1 h 10"/>
                <a:gd name="T2" fmla="*/ 4 w 5"/>
                <a:gd name="T3" fmla="*/ 1 h 10"/>
                <a:gd name="T4" fmla="*/ 4 w 5"/>
                <a:gd name="T5" fmla="*/ 2 h 10"/>
                <a:gd name="T6" fmla="*/ 3 w 5"/>
                <a:gd name="T7" fmla="*/ 2 h 10"/>
                <a:gd name="T8" fmla="*/ 3 w 5"/>
                <a:gd name="T9" fmla="*/ 3 h 10"/>
                <a:gd name="T10" fmla="*/ 2 w 5"/>
                <a:gd name="T11" fmla="*/ 4 h 10"/>
                <a:gd name="T12" fmla="*/ 2 w 5"/>
                <a:gd name="T13" fmla="*/ 5 h 10"/>
                <a:gd name="T14" fmla="*/ 1 w 5"/>
                <a:gd name="T15" fmla="*/ 7 h 10"/>
                <a:gd name="T16" fmla="*/ 1 w 5"/>
                <a:gd name="T17" fmla="*/ 8 h 10"/>
                <a:gd name="T18" fmla="*/ 1 w 5"/>
                <a:gd name="T19" fmla="*/ 9 h 10"/>
                <a:gd name="T20" fmla="*/ 0 w 5"/>
                <a:gd name="T21" fmla="*/ 9 h 10"/>
                <a:gd name="T22" fmla="*/ 0 w 5"/>
                <a:gd name="T23" fmla="*/ 8 h 10"/>
                <a:gd name="T24" fmla="*/ 1 w 5"/>
                <a:gd name="T25" fmla="*/ 6 h 10"/>
                <a:gd name="T26" fmla="*/ 1 w 5"/>
                <a:gd name="T27" fmla="*/ 5 h 10"/>
                <a:gd name="T28" fmla="*/ 2 w 5"/>
                <a:gd name="T29" fmla="*/ 4 h 10"/>
                <a:gd name="T30" fmla="*/ 2 w 5"/>
                <a:gd name="T31" fmla="*/ 2 h 10"/>
                <a:gd name="T32" fmla="*/ 3 w 5"/>
                <a:gd name="T33" fmla="*/ 1 h 10"/>
                <a:gd name="T34" fmla="*/ 3 w 5"/>
                <a:gd name="T35" fmla="*/ 1 h 10"/>
                <a:gd name="T36" fmla="*/ 4 w 5"/>
                <a:gd name="T37" fmla="*/ 0 h 10"/>
                <a:gd name="T38" fmla="*/ 3 w 5"/>
                <a:gd name="T39" fmla="*/ 1 h 10"/>
                <a:gd name="T40" fmla="*/ 4 w 5"/>
                <a:gd name="T41" fmla="*/ 0 h 10"/>
                <a:gd name="T42" fmla="*/ 4 w 5"/>
                <a:gd name="T43" fmla="*/ 1 h 10"/>
                <a:gd name="T44" fmla="*/ 4 w 5"/>
                <a:gd name="T45" fmla="*/ 1 h 10"/>
                <a:gd name="T46" fmla="*/ 4 w 5"/>
                <a:gd name="T47" fmla="*/ 1 h 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
                <a:gd name="T73" fmla="*/ 0 h 10"/>
                <a:gd name="T74" fmla="*/ 5 w 5"/>
                <a:gd name="T75" fmla="*/ 10 h 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 h="10">
                  <a:moveTo>
                    <a:pt x="4" y="1"/>
                  </a:moveTo>
                  <a:lnTo>
                    <a:pt x="4" y="1"/>
                  </a:lnTo>
                  <a:lnTo>
                    <a:pt x="4" y="2"/>
                  </a:lnTo>
                  <a:lnTo>
                    <a:pt x="3" y="2"/>
                  </a:lnTo>
                  <a:lnTo>
                    <a:pt x="3" y="3"/>
                  </a:lnTo>
                  <a:lnTo>
                    <a:pt x="2" y="4"/>
                  </a:lnTo>
                  <a:lnTo>
                    <a:pt x="2" y="5"/>
                  </a:lnTo>
                  <a:lnTo>
                    <a:pt x="1" y="7"/>
                  </a:lnTo>
                  <a:lnTo>
                    <a:pt x="1" y="8"/>
                  </a:lnTo>
                  <a:lnTo>
                    <a:pt x="1" y="9"/>
                  </a:lnTo>
                  <a:lnTo>
                    <a:pt x="0" y="9"/>
                  </a:lnTo>
                  <a:lnTo>
                    <a:pt x="0" y="8"/>
                  </a:lnTo>
                  <a:lnTo>
                    <a:pt x="1" y="6"/>
                  </a:lnTo>
                  <a:lnTo>
                    <a:pt x="1" y="5"/>
                  </a:lnTo>
                  <a:lnTo>
                    <a:pt x="2" y="4"/>
                  </a:lnTo>
                  <a:lnTo>
                    <a:pt x="2" y="2"/>
                  </a:lnTo>
                  <a:lnTo>
                    <a:pt x="3" y="1"/>
                  </a:lnTo>
                  <a:lnTo>
                    <a:pt x="4" y="0"/>
                  </a:lnTo>
                  <a:lnTo>
                    <a:pt x="3" y="1"/>
                  </a:lnTo>
                  <a:lnTo>
                    <a:pt x="4" y="0"/>
                  </a:lnTo>
                  <a:lnTo>
                    <a:pt x="4"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77" name="Freeform 261"/>
            <p:cNvSpPr>
              <a:spLocks/>
            </p:cNvSpPr>
            <p:nvPr/>
          </p:nvSpPr>
          <p:spPr bwMode="auto">
            <a:xfrm>
              <a:off x="5120" y="1711"/>
              <a:ext cx="104" cy="70"/>
            </a:xfrm>
            <a:custGeom>
              <a:avLst/>
              <a:gdLst>
                <a:gd name="T0" fmla="*/ 101 w 104"/>
                <a:gd name="T1" fmla="*/ 1 h 70"/>
                <a:gd name="T2" fmla="*/ 103 w 104"/>
                <a:gd name="T3" fmla="*/ 1 h 70"/>
                <a:gd name="T4" fmla="*/ 99 w 104"/>
                <a:gd name="T5" fmla="*/ 7 h 70"/>
                <a:gd name="T6" fmla="*/ 95 w 104"/>
                <a:gd name="T7" fmla="*/ 12 h 70"/>
                <a:gd name="T8" fmla="*/ 89 w 104"/>
                <a:gd name="T9" fmla="*/ 17 h 70"/>
                <a:gd name="T10" fmla="*/ 83 w 104"/>
                <a:gd name="T11" fmla="*/ 23 h 70"/>
                <a:gd name="T12" fmla="*/ 77 w 104"/>
                <a:gd name="T13" fmla="*/ 29 h 70"/>
                <a:gd name="T14" fmla="*/ 71 w 104"/>
                <a:gd name="T15" fmla="*/ 35 h 70"/>
                <a:gd name="T16" fmla="*/ 62 w 104"/>
                <a:gd name="T17" fmla="*/ 40 h 70"/>
                <a:gd name="T18" fmla="*/ 55 w 104"/>
                <a:gd name="T19" fmla="*/ 46 h 70"/>
                <a:gd name="T20" fmla="*/ 48 w 104"/>
                <a:gd name="T21" fmla="*/ 51 h 70"/>
                <a:gd name="T22" fmla="*/ 41 w 104"/>
                <a:gd name="T23" fmla="*/ 54 h 70"/>
                <a:gd name="T24" fmla="*/ 32 w 104"/>
                <a:gd name="T25" fmla="*/ 59 h 70"/>
                <a:gd name="T26" fmla="*/ 25 w 104"/>
                <a:gd name="T27" fmla="*/ 62 h 70"/>
                <a:gd name="T28" fmla="*/ 18 w 104"/>
                <a:gd name="T29" fmla="*/ 65 h 70"/>
                <a:gd name="T30" fmla="*/ 11 w 104"/>
                <a:gd name="T31" fmla="*/ 67 h 70"/>
                <a:gd name="T32" fmla="*/ 5 w 104"/>
                <a:gd name="T33" fmla="*/ 69 h 70"/>
                <a:gd name="T34" fmla="*/ 0 w 104"/>
                <a:gd name="T35" fmla="*/ 69 h 70"/>
                <a:gd name="T36" fmla="*/ 0 w 104"/>
                <a:gd name="T37" fmla="*/ 67 h 70"/>
                <a:gd name="T38" fmla="*/ 4 w 104"/>
                <a:gd name="T39" fmla="*/ 67 h 70"/>
                <a:gd name="T40" fmla="*/ 10 w 104"/>
                <a:gd name="T41" fmla="*/ 65 h 70"/>
                <a:gd name="T42" fmla="*/ 18 w 104"/>
                <a:gd name="T43" fmla="*/ 63 h 70"/>
                <a:gd name="T44" fmla="*/ 24 w 104"/>
                <a:gd name="T45" fmla="*/ 60 h 70"/>
                <a:gd name="T46" fmla="*/ 31 w 104"/>
                <a:gd name="T47" fmla="*/ 57 h 70"/>
                <a:gd name="T48" fmla="*/ 40 w 104"/>
                <a:gd name="T49" fmla="*/ 53 h 70"/>
                <a:gd name="T50" fmla="*/ 47 w 104"/>
                <a:gd name="T51" fmla="*/ 49 h 70"/>
                <a:gd name="T52" fmla="*/ 54 w 104"/>
                <a:gd name="T53" fmla="*/ 44 h 70"/>
                <a:gd name="T54" fmla="*/ 61 w 104"/>
                <a:gd name="T55" fmla="*/ 39 h 70"/>
                <a:gd name="T56" fmla="*/ 69 w 104"/>
                <a:gd name="T57" fmla="*/ 33 h 70"/>
                <a:gd name="T58" fmla="*/ 76 w 104"/>
                <a:gd name="T59" fmla="*/ 28 h 70"/>
                <a:gd name="T60" fmla="*/ 82 w 104"/>
                <a:gd name="T61" fmla="*/ 22 h 70"/>
                <a:gd name="T62" fmla="*/ 88 w 104"/>
                <a:gd name="T63" fmla="*/ 17 h 70"/>
                <a:gd name="T64" fmla="*/ 94 w 104"/>
                <a:gd name="T65" fmla="*/ 11 h 70"/>
                <a:gd name="T66" fmla="*/ 98 w 104"/>
                <a:gd name="T67" fmla="*/ 6 h 70"/>
                <a:gd name="T68" fmla="*/ 101 w 104"/>
                <a:gd name="T69" fmla="*/ 0 h 70"/>
                <a:gd name="T70" fmla="*/ 103 w 104"/>
                <a:gd name="T71" fmla="*/ 1 h 70"/>
                <a:gd name="T72" fmla="*/ 101 w 104"/>
                <a:gd name="T73" fmla="*/ 0 h 70"/>
                <a:gd name="T74" fmla="*/ 102 w 104"/>
                <a:gd name="T75" fmla="*/ 0 h 70"/>
                <a:gd name="T76" fmla="*/ 103 w 104"/>
                <a:gd name="T77" fmla="*/ 1 h 70"/>
                <a:gd name="T78" fmla="*/ 101 w 104"/>
                <a:gd name="T79" fmla="*/ 1 h 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4"/>
                <a:gd name="T121" fmla="*/ 0 h 70"/>
                <a:gd name="T122" fmla="*/ 104 w 104"/>
                <a:gd name="T123" fmla="*/ 70 h 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4" h="70">
                  <a:moveTo>
                    <a:pt x="101" y="1"/>
                  </a:moveTo>
                  <a:lnTo>
                    <a:pt x="103" y="1"/>
                  </a:lnTo>
                  <a:lnTo>
                    <a:pt x="99" y="7"/>
                  </a:lnTo>
                  <a:lnTo>
                    <a:pt x="95" y="12"/>
                  </a:lnTo>
                  <a:lnTo>
                    <a:pt x="89" y="17"/>
                  </a:lnTo>
                  <a:lnTo>
                    <a:pt x="83" y="23"/>
                  </a:lnTo>
                  <a:lnTo>
                    <a:pt x="77" y="29"/>
                  </a:lnTo>
                  <a:lnTo>
                    <a:pt x="71" y="35"/>
                  </a:lnTo>
                  <a:lnTo>
                    <a:pt x="62" y="40"/>
                  </a:lnTo>
                  <a:lnTo>
                    <a:pt x="55" y="46"/>
                  </a:lnTo>
                  <a:lnTo>
                    <a:pt x="48" y="51"/>
                  </a:lnTo>
                  <a:lnTo>
                    <a:pt x="41" y="54"/>
                  </a:lnTo>
                  <a:lnTo>
                    <a:pt x="32" y="59"/>
                  </a:lnTo>
                  <a:lnTo>
                    <a:pt x="25" y="62"/>
                  </a:lnTo>
                  <a:lnTo>
                    <a:pt x="18" y="65"/>
                  </a:lnTo>
                  <a:lnTo>
                    <a:pt x="11" y="67"/>
                  </a:lnTo>
                  <a:lnTo>
                    <a:pt x="5" y="69"/>
                  </a:lnTo>
                  <a:lnTo>
                    <a:pt x="0" y="69"/>
                  </a:lnTo>
                  <a:lnTo>
                    <a:pt x="0" y="67"/>
                  </a:lnTo>
                  <a:lnTo>
                    <a:pt x="4" y="67"/>
                  </a:lnTo>
                  <a:lnTo>
                    <a:pt x="10" y="65"/>
                  </a:lnTo>
                  <a:lnTo>
                    <a:pt x="18" y="63"/>
                  </a:lnTo>
                  <a:lnTo>
                    <a:pt x="24" y="60"/>
                  </a:lnTo>
                  <a:lnTo>
                    <a:pt x="31" y="57"/>
                  </a:lnTo>
                  <a:lnTo>
                    <a:pt x="40" y="53"/>
                  </a:lnTo>
                  <a:lnTo>
                    <a:pt x="47" y="49"/>
                  </a:lnTo>
                  <a:lnTo>
                    <a:pt x="54" y="44"/>
                  </a:lnTo>
                  <a:lnTo>
                    <a:pt x="61" y="39"/>
                  </a:lnTo>
                  <a:lnTo>
                    <a:pt x="69" y="33"/>
                  </a:lnTo>
                  <a:lnTo>
                    <a:pt x="76" y="28"/>
                  </a:lnTo>
                  <a:lnTo>
                    <a:pt x="82" y="22"/>
                  </a:lnTo>
                  <a:lnTo>
                    <a:pt x="88" y="17"/>
                  </a:lnTo>
                  <a:lnTo>
                    <a:pt x="94" y="11"/>
                  </a:lnTo>
                  <a:lnTo>
                    <a:pt x="98" y="6"/>
                  </a:lnTo>
                  <a:lnTo>
                    <a:pt x="101" y="0"/>
                  </a:lnTo>
                  <a:lnTo>
                    <a:pt x="103" y="1"/>
                  </a:lnTo>
                  <a:lnTo>
                    <a:pt x="101" y="0"/>
                  </a:lnTo>
                  <a:lnTo>
                    <a:pt x="102" y="0"/>
                  </a:lnTo>
                  <a:lnTo>
                    <a:pt x="103" y="1"/>
                  </a:lnTo>
                  <a:lnTo>
                    <a:pt x="101"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78" name="Freeform 262"/>
            <p:cNvSpPr>
              <a:spLocks/>
            </p:cNvSpPr>
            <p:nvPr/>
          </p:nvSpPr>
          <p:spPr bwMode="auto">
            <a:xfrm>
              <a:off x="4621" y="1680"/>
              <a:ext cx="66" cy="34"/>
            </a:xfrm>
            <a:custGeom>
              <a:avLst/>
              <a:gdLst>
                <a:gd name="T0" fmla="*/ 63 w 66"/>
                <a:gd name="T1" fmla="*/ 1 h 34"/>
                <a:gd name="T2" fmla="*/ 64 w 66"/>
                <a:gd name="T3" fmla="*/ 1 h 34"/>
                <a:gd name="T4" fmla="*/ 60 w 66"/>
                <a:gd name="T5" fmla="*/ 3 h 34"/>
                <a:gd name="T6" fmla="*/ 56 w 66"/>
                <a:gd name="T7" fmla="*/ 5 h 34"/>
                <a:gd name="T8" fmla="*/ 52 w 66"/>
                <a:gd name="T9" fmla="*/ 7 h 34"/>
                <a:gd name="T10" fmla="*/ 48 w 66"/>
                <a:gd name="T11" fmla="*/ 9 h 34"/>
                <a:gd name="T12" fmla="*/ 44 w 66"/>
                <a:gd name="T13" fmla="*/ 12 h 34"/>
                <a:gd name="T14" fmla="*/ 40 w 66"/>
                <a:gd name="T15" fmla="*/ 13 h 34"/>
                <a:gd name="T16" fmla="*/ 36 w 66"/>
                <a:gd name="T17" fmla="*/ 15 h 34"/>
                <a:gd name="T18" fmla="*/ 32 w 66"/>
                <a:gd name="T19" fmla="*/ 17 h 34"/>
                <a:gd name="T20" fmla="*/ 28 w 66"/>
                <a:gd name="T21" fmla="*/ 19 h 34"/>
                <a:gd name="T22" fmla="*/ 24 w 66"/>
                <a:gd name="T23" fmla="*/ 21 h 34"/>
                <a:gd name="T24" fmla="*/ 20 w 66"/>
                <a:gd name="T25" fmla="*/ 22 h 34"/>
                <a:gd name="T26" fmla="*/ 16 w 66"/>
                <a:gd name="T27" fmla="*/ 24 h 34"/>
                <a:gd name="T28" fmla="*/ 13 w 66"/>
                <a:gd name="T29" fmla="*/ 27 h 34"/>
                <a:gd name="T30" fmla="*/ 9 w 66"/>
                <a:gd name="T31" fmla="*/ 29 h 34"/>
                <a:gd name="T32" fmla="*/ 5 w 66"/>
                <a:gd name="T33" fmla="*/ 31 h 34"/>
                <a:gd name="T34" fmla="*/ 1 w 66"/>
                <a:gd name="T35" fmla="*/ 33 h 34"/>
                <a:gd name="T36" fmla="*/ 0 w 66"/>
                <a:gd name="T37" fmla="*/ 32 h 34"/>
                <a:gd name="T38" fmla="*/ 4 w 66"/>
                <a:gd name="T39" fmla="*/ 29 h 34"/>
                <a:gd name="T40" fmla="*/ 8 w 66"/>
                <a:gd name="T41" fmla="*/ 28 h 34"/>
                <a:gd name="T42" fmla="*/ 12 w 66"/>
                <a:gd name="T43" fmla="*/ 25 h 34"/>
                <a:gd name="T44" fmla="*/ 15 w 66"/>
                <a:gd name="T45" fmla="*/ 23 h 34"/>
                <a:gd name="T46" fmla="*/ 19 w 66"/>
                <a:gd name="T47" fmla="*/ 21 h 34"/>
                <a:gd name="T48" fmla="*/ 23 w 66"/>
                <a:gd name="T49" fmla="*/ 20 h 34"/>
                <a:gd name="T50" fmla="*/ 27 w 66"/>
                <a:gd name="T51" fmla="*/ 17 h 34"/>
                <a:gd name="T52" fmla="*/ 31 w 66"/>
                <a:gd name="T53" fmla="*/ 15 h 34"/>
                <a:gd name="T54" fmla="*/ 35 w 66"/>
                <a:gd name="T55" fmla="*/ 13 h 34"/>
                <a:gd name="T56" fmla="*/ 39 w 66"/>
                <a:gd name="T57" fmla="*/ 12 h 34"/>
                <a:gd name="T58" fmla="*/ 43 w 66"/>
                <a:gd name="T59" fmla="*/ 10 h 34"/>
                <a:gd name="T60" fmla="*/ 47 w 66"/>
                <a:gd name="T61" fmla="*/ 7 h 34"/>
                <a:gd name="T62" fmla="*/ 51 w 66"/>
                <a:gd name="T63" fmla="*/ 5 h 34"/>
                <a:gd name="T64" fmla="*/ 55 w 66"/>
                <a:gd name="T65" fmla="*/ 4 h 34"/>
                <a:gd name="T66" fmla="*/ 59 w 66"/>
                <a:gd name="T67" fmla="*/ 2 h 34"/>
                <a:gd name="T68" fmla="*/ 63 w 66"/>
                <a:gd name="T69" fmla="*/ 0 h 34"/>
                <a:gd name="T70" fmla="*/ 65 w 66"/>
                <a:gd name="T71" fmla="*/ 0 h 34"/>
                <a:gd name="T72" fmla="*/ 63 w 66"/>
                <a:gd name="T73" fmla="*/ 0 h 34"/>
                <a:gd name="T74" fmla="*/ 64 w 66"/>
                <a:gd name="T75" fmla="*/ 0 h 34"/>
                <a:gd name="T76" fmla="*/ 65 w 66"/>
                <a:gd name="T77" fmla="*/ 0 h 34"/>
                <a:gd name="T78" fmla="*/ 65 w 66"/>
                <a:gd name="T79" fmla="*/ 1 h 34"/>
                <a:gd name="T80" fmla="*/ 64 w 66"/>
                <a:gd name="T81" fmla="*/ 1 h 34"/>
                <a:gd name="T82" fmla="*/ 63 w 66"/>
                <a:gd name="T83" fmla="*/ 1 h 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
                <a:gd name="T127" fmla="*/ 0 h 34"/>
                <a:gd name="T128" fmla="*/ 66 w 66"/>
                <a:gd name="T129" fmla="*/ 34 h 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 h="34">
                  <a:moveTo>
                    <a:pt x="63" y="1"/>
                  </a:moveTo>
                  <a:lnTo>
                    <a:pt x="64" y="1"/>
                  </a:lnTo>
                  <a:lnTo>
                    <a:pt x="60" y="3"/>
                  </a:lnTo>
                  <a:lnTo>
                    <a:pt x="56" y="5"/>
                  </a:lnTo>
                  <a:lnTo>
                    <a:pt x="52" y="7"/>
                  </a:lnTo>
                  <a:lnTo>
                    <a:pt x="48" y="9"/>
                  </a:lnTo>
                  <a:lnTo>
                    <a:pt x="44" y="12"/>
                  </a:lnTo>
                  <a:lnTo>
                    <a:pt x="40" y="13"/>
                  </a:lnTo>
                  <a:lnTo>
                    <a:pt x="36" y="15"/>
                  </a:lnTo>
                  <a:lnTo>
                    <a:pt x="32" y="17"/>
                  </a:lnTo>
                  <a:lnTo>
                    <a:pt x="28" y="19"/>
                  </a:lnTo>
                  <a:lnTo>
                    <a:pt x="24" y="21"/>
                  </a:lnTo>
                  <a:lnTo>
                    <a:pt x="20" y="22"/>
                  </a:lnTo>
                  <a:lnTo>
                    <a:pt x="16" y="24"/>
                  </a:lnTo>
                  <a:lnTo>
                    <a:pt x="13" y="27"/>
                  </a:lnTo>
                  <a:lnTo>
                    <a:pt x="9" y="29"/>
                  </a:lnTo>
                  <a:lnTo>
                    <a:pt x="5" y="31"/>
                  </a:lnTo>
                  <a:lnTo>
                    <a:pt x="1" y="33"/>
                  </a:lnTo>
                  <a:lnTo>
                    <a:pt x="0" y="32"/>
                  </a:lnTo>
                  <a:lnTo>
                    <a:pt x="4" y="29"/>
                  </a:lnTo>
                  <a:lnTo>
                    <a:pt x="8" y="28"/>
                  </a:lnTo>
                  <a:lnTo>
                    <a:pt x="12" y="25"/>
                  </a:lnTo>
                  <a:lnTo>
                    <a:pt x="15" y="23"/>
                  </a:lnTo>
                  <a:lnTo>
                    <a:pt x="19" y="21"/>
                  </a:lnTo>
                  <a:lnTo>
                    <a:pt x="23" y="20"/>
                  </a:lnTo>
                  <a:lnTo>
                    <a:pt x="27" y="17"/>
                  </a:lnTo>
                  <a:lnTo>
                    <a:pt x="31" y="15"/>
                  </a:lnTo>
                  <a:lnTo>
                    <a:pt x="35" y="13"/>
                  </a:lnTo>
                  <a:lnTo>
                    <a:pt x="39" y="12"/>
                  </a:lnTo>
                  <a:lnTo>
                    <a:pt x="43" y="10"/>
                  </a:lnTo>
                  <a:lnTo>
                    <a:pt x="47" y="7"/>
                  </a:lnTo>
                  <a:lnTo>
                    <a:pt x="51" y="5"/>
                  </a:lnTo>
                  <a:lnTo>
                    <a:pt x="55" y="4"/>
                  </a:lnTo>
                  <a:lnTo>
                    <a:pt x="59" y="2"/>
                  </a:lnTo>
                  <a:lnTo>
                    <a:pt x="63" y="0"/>
                  </a:lnTo>
                  <a:lnTo>
                    <a:pt x="65" y="0"/>
                  </a:lnTo>
                  <a:lnTo>
                    <a:pt x="63" y="0"/>
                  </a:lnTo>
                  <a:lnTo>
                    <a:pt x="64" y="0"/>
                  </a:lnTo>
                  <a:lnTo>
                    <a:pt x="65" y="0"/>
                  </a:lnTo>
                  <a:lnTo>
                    <a:pt x="65" y="1"/>
                  </a:lnTo>
                  <a:lnTo>
                    <a:pt x="64" y="1"/>
                  </a:lnTo>
                  <a:lnTo>
                    <a:pt x="63"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79" name="Freeform 263"/>
            <p:cNvSpPr>
              <a:spLocks/>
            </p:cNvSpPr>
            <p:nvPr/>
          </p:nvSpPr>
          <p:spPr bwMode="auto">
            <a:xfrm>
              <a:off x="4691" y="1680"/>
              <a:ext cx="1" cy="8"/>
            </a:xfrm>
            <a:custGeom>
              <a:avLst/>
              <a:gdLst>
                <a:gd name="T0" fmla="*/ 0 w 1"/>
                <a:gd name="T1" fmla="*/ 6 h 8"/>
                <a:gd name="T2" fmla="*/ 0 w 1"/>
                <a:gd name="T3" fmla="*/ 6 h 8"/>
                <a:gd name="T4" fmla="*/ 0 w 1"/>
                <a:gd name="T5" fmla="*/ 6 h 8"/>
                <a:gd name="T6" fmla="*/ 0 w 1"/>
                <a:gd name="T7" fmla="*/ 5 h 8"/>
                <a:gd name="T8" fmla="*/ 0 w 1"/>
                <a:gd name="T9" fmla="*/ 4 h 8"/>
                <a:gd name="T10" fmla="*/ 0 w 1"/>
                <a:gd name="T11" fmla="*/ 3 h 8"/>
                <a:gd name="T12" fmla="*/ 0 w 1"/>
                <a:gd name="T13" fmla="*/ 3 h 8"/>
                <a:gd name="T14" fmla="*/ 0 w 1"/>
                <a:gd name="T15" fmla="*/ 2 h 8"/>
                <a:gd name="T16" fmla="*/ 0 w 1"/>
                <a:gd name="T17" fmla="*/ 1 h 8"/>
                <a:gd name="T18" fmla="*/ 0 w 1"/>
                <a:gd name="T19" fmla="*/ 1 h 8"/>
                <a:gd name="T20" fmla="*/ 0 w 1"/>
                <a:gd name="T21" fmla="*/ 0 h 8"/>
                <a:gd name="T22" fmla="*/ 0 w 1"/>
                <a:gd name="T23" fmla="*/ 1 h 8"/>
                <a:gd name="T24" fmla="*/ 0 w 1"/>
                <a:gd name="T25" fmla="*/ 2 h 8"/>
                <a:gd name="T26" fmla="*/ 0 w 1"/>
                <a:gd name="T27" fmla="*/ 2 h 8"/>
                <a:gd name="T28" fmla="*/ 0 w 1"/>
                <a:gd name="T29" fmla="*/ 3 h 8"/>
                <a:gd name="T30" fmla="*/ 0 w 1"/>
                <a:gd name="T31" fmla="*/ 4 h 8"/>
                <a:gd name="T32" fmla="*/ 0 w 1"/>
                <a:gd name="T33" fmla="*/ 4 h 8"/>
                <a:gd name="T34" fmla="*/ 0 w 1"/>
                <a:gd name="T35" fmla="*/ 5 h 8"/>
                <a:gd name="T36" fmla="*/ 0 w 1"/>
                <a:gd name="T37" fmla="*/ 6 h 8"/>
                <a:gd name="T38" fmla="*/ 0 w 1"/>
                <a:gd name="T39" fmla="*/ 7 h 8"/>
                <a:gd name="T40" fmla="*/ 0 w 1"/>
                <a:gd name="T41" fmla="*/ 6 h 8"/>
                <a:gd name="T42" fmla="*/ 0 w 1"/>
                <a:gd name="T43" fmla="*/ 7 h 8"/>
                <a:gd name="T44" fmla="*/ 0 w 1"/>
                <a:gd name="T45" fmla="*/ 6 h 8"/>
                <a:gd name="T46" fmla="*/ 0 w 1"/>
                <a:gd name="T47" fmla="*/ 6 h 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
                <a:gd name="T73" fmla="*/ 0 h 8"/>
                <a:gd name="T74" fmla="*/ 1 w 1"/>
                <a:gd name="T75" fmla="*/ 8 h 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 h="8">
                  <a:moveTo>
                    <a:pt x="0" y="6"/>
                  </a:moveTo>
                  <a:lnTo>
                    <a:pt x="0" y="6"/>
                  </a:lnTo>
                  <a:lnTo>
                    <a:pt x="0" y="5"/>
                  </a:lnTo>
                  <a:lnTo>
                    <a:pt x="0" y="4"/>
                  </a:lnTo>
                  <a:lnTo>
                    <a:pt x="0" y="3"/>
                  </a:lnTo>
                  <a:lnTo>
                    <a:pt x="0" y="2"/>
                  </a:lnTo>
                  <a:lnTo>
                    <a:pt x="0" y="1"/>
                  </a:lnTo>
                  <a:lnTo>
                    <a:pt x="0" y="0"/>
                  </a:lnTo>
                  <a:lnTo>
                    <a:pt x="0" y="1"/>
                  </a:lnTo>
                  <a:lnTo>
                    <a:pt x="0" y="2"/>
                  </a:lnTo>
                  <a:lnTo>
                    <a:pt x="0" y="3"/>
                  </a:lnTo>
                  <a:lnTo>
                    <a:pt x="0" y="4"/>
                  </a:lnTo>
                  <a:lnTo>
                    <a:pt x="0" y="5"/>
                  </a:lnTo>
                  <a:lnTo>
                    <a:pt x="0" y="6"/>
                  </a:lnTo>
                  <a:lnTo>
                    <a:pt x="0" y="7"/>
                  </a:lnTo>
                  <a:lnTo>
                    <a:pt x="0" y="6"/>
                  </a:lnTo>
                  <a:lnTo>
                    <a:pt x="0" y="7"/>
                  </a:lnTo>
                  <a:lnTo>
                    <a:pt x="0" y="6"/>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80" name="Freeform 264"/>
            <p:cNvSpPr>
              <a:spLocks/>
            </p:cNvSpPr>
            <p:nvPr/>
          </p:nvSpPr>
          <p:spPr bwMode="auto">
            <a:xfrm>
              <a:off x="4626" y="1692"/>
              <a:ext cx="66" cy="29"/>
            </a:xfrm>
            <a:custGeom>
              <a:avLst/>
              <a:gdLst>
                <a:gd name="T0" fmla="*/ 1 w 66"/>
                <a:gd name="T1" fmla="*/ 27 h 29"/>
                <a:gd name="T2" fmla="*/ 0 w 66"/>
                <a:gd name="T3" fmla="*/ 26 h 29"/>
                <a:gd name="T4" fmla="*/ 5 w 66"/>
                <a:gd name="T5" fmla="*/ 25 h 29"/>
                <a:gd name="T6" fmla="*/ 10 w 66"/>
                <a:gd name="T7" fmla="*/ 24 h 29"/>
                <a:gd name="T8" fmla="*/ 15 w 66"/>
                <a:gd name="T9" fmla="*/ 22 h 29"/>
                <a:gd name="T10" fmla="*/ 19 w 66"/>
                <a:gd name="T11" fmla="*/ 21 h 29"/>
                <a:gd name="T12" fmla="*/ 24 w 66"/>
                <a:gd name="T13" fmla="*/ 19 h 29"/>
                <a:gd name="T14" fmla="*/ 29 w 66"/>
                <a:gd name="T15" fmla="*/ 17 h 29"/>
                <a:gd name="T16" fmla="*/ 35 w 66"/>
                <a:gd name="T17" fmla="*/ 15 h 29"/>
                <a:gd name="T18" fmla="*/ 39 w 66"/>
                <a:gd name="T19" fmla="*/ 13 h 29"/>
                <a:gd name="T20" fmla="*/ 44 w 66"/>
                <a:gd name="T21" fmla="*/ 11 h 29"/>
                <a:gd name="T22" fmla="*/ 48 w 66"/>
                <a:gd name="T23" fmla="*/ 9 h 29"/>
                <a:gd name="T24" fmla="*/ 52 w 66"/>
                <a:gd name="T25" fmla="*/ 7 h 29"/>
                <a:gd name="T26" fmla="*/ 55 w 66"/>
                <a:gd name="T27" fmla="*/ 6 h 29"/>
                <a:gd name="T28" fmla="*/ 58 w 66"/>
                <a:gd name="T29" fmla="*/ 3 h 29"/>
                <a:gd name="T30" fmla="*/ 61 w 66"/>
                <a:gd name="T31" fmla="*/ 3 h 29"/>
                <a:gd name="T32" fmla="*/ 62 w 66"/>
                <a:gd name="T33" fmla="*/ 1 h 29"/>
                <a:gd name="T34" fmla="*/ 63 w 66"/>
                <a:gd name="T35" fmla="*/ 0 h 29"/>
                <a:gd name="T36" fmla="*/ 65 w 66"/>
                <a:gd name="T37" fmla="*/ 2 h 29"/>
                <a:gd name="T38" fmla="*/ 63 w 66"/>
                <a:gd name="T39" fmla="*/ 3 h 29"/>
                <a:gd name="T40" fmla="*/ 62 w 66"/>
                <a:gd name="T41" fmla="*/ 3 h 29"/>
                <a:gd name="T42" fmla="*/ 59 w 66"/>
                <a:gd name="T43" fmla="*/ 5 h 29"/>
                <a:gd name="T44" fmla="*/ 56 w 66"/>
                <a:gd name="T45" fmla="*/ 7 h 29"/>
                <a:gd name="T46" fmla="*/ 53 w 66"/>
                <a:gd name="T47" fmla="*/ 8 h 29"/>
                <a:gd name="T48" fmla="*/ 49 w 66"/>
                <a:gd name="T49" fmla="*/ 10 h 29"/>
                <a:gd name="T50" fmla="*/ 45 w 66"/>
                <a:gd name="T51" fmla="*/ 13 h 29"/>
                <a:gd name="T52" fmla="*/ 40 w 66"/>
                <a:gd name="T53" fmla="*/ 14 h 29"/>
                <a:gd name="T54" fmla="*/ 36 w 66"/>
                <a:gd name="T55" fmla="*/ 17 h 29"/>
                <a:gd name="T56" fmla="*/ 30 w 66"/>
                <a:gd name="T57" fmla="*/ 19 h 29"/>
                <a:gd name="T58" fmla="*/ 25 w 66"/>
                <a:gd name="T59" fmla="*/ 20 h 29"/>
                <a:gd name="T60" fmla="*/ 20 w 66"/>
                <a:gd name="T61" fmla="*/ 22 h 29"/>
                <a:gd name="T62" fmla="*/ 15 w 66"/>
                <a:gd name="T63" fmla="*/ 24 h 29"/>
                <a:gd name="T64" fmla="*/ 10 w 66"/>
                <a:gd name="T65" fmla="*/ 25 h 29"/>
                <a:gd name="T66" fmla="*/ 6 w 66"/>
                <a:gd name="T67" fmla="*/ 27 h 29"/>
                <a:gd name="T68" fmla="*/ 1 w 66"/>
                <a:gd name="T69" fmla="*/ 28 h 29"/>
                <a:gd name="T70" fmla="*/ 0 w 66"/>
                <a:gd name="T71" fmla="*/ 28 h 29"/>
                <a:gd name="T72" fmla="*/ 1 w 66"/>
                <a:gd name="T73" fmla="*/ 28 h 29"/>
                <a:gd name="T74" fmla="*/ 0 w 66"/>
                <a:gd name="T75" fmla="*/ 28 h 29"/>
                <a:gd name="T76" fmla="*/ 0 w 66"/>
                <a:gd name="T77" fmla="*/ 27 h 29"/>
                <a:gd name="T78" fmla="*/ 0 w 66"/>
                <a:gd name="T79" fmla="*/ 26 h 29"/>
                <a:gd name="T80" fmla="*/ 1 w 66"/>
                <a:gd name="T81" fmla="*/ 27 h 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
                <a:gd name="T124" fmla="*/ 0 h 29"/>
                <a:gd name="T125" fmla="*/ 66 w 66"/>
                <a:gd name="T126" fmla="*/ 29 h 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 h="29">
                  <a:moveTo>
                    <a:pt x="1" y="27"/>
                  </a:moveTo>
                  <a:lnTo>
                    <a:pt x="0" y="26"/>
                  </a:lnTo>
                  <a:lnTo>
                    <a:pt x="5" y="25"/>
                  </a:lnTo>
                  <a:lnTo>
                    <a:pt x="10" y="24"/>
                  </a:lnTo>
                  <a:lnTo>
                    <a:pt x="15" y="22"/>
                  </a:lnTo>
                  <a:lnTo>
                    <a:pt x="19" y="21"/>
                  </a:lnTo>
                  <a:lnTo>
                    <a:pt x="24" y="19"/>
                  </a:lnTo>
                  <a:lnTo>
                    <a:pt x="29" y="17"/>
                  </a:lnTo>
                  <a:lnTo>
                    <a:pt x="35" y="15"/>
                  </a:lnTo>
                  <a:lnTo>
                    <a:pt x="39" y="13"/>
                  </a:lnTo>
                  <a:lnTo>
                    <a:pt x="44" y="11"/>
                  </a:lnTo>
                  <a:lnTo>
                    <a:pt x="48" y="9"/>
                  </a:lnTo>
                  <a:lnTo>
                    <a:pt x="52" y="7"/>
                  </a:lnTo>
                  <a:lnTo>
                    <a:pt x="55" y="6"/>
                  </a:lnTo>
                  <a:lnTo>
                    <a:pt x="58" y="3"/>
                  </a:lnTo>
                  <a:lnTo>
                    <a:pt x="61" y="3"/>
                  </a:lnTo>
                  <a:lnTo>
                    <a:pt x="62" y="1"/>
                  </a:lnTo>
                  <a:lnTo>
                    <a:pt x="63" y="0"/>
                  </a:lnTo>
                  <a:lnTo>
                    <a:pt x="65" y="2"/>
                  </a:lnTo>
                  <a:lnTo>
                    <a:pt x="63" y="3"/>
                  </a:lnTo>
                  <a:lnTo>
                    <a:pt x="62" y="3"/>
                  </a:lnTo>
                  <a:lnTo>
                    <a:pt x="59" y="5"/>
                  </a:lnTo>
                  <a:lnTo>
                    <a:pt x="56" y="7"/>
                  </a:lnTo>
                  <a:lnTo>
                    <a:pt x="53" y="8"/>
                  </a:lnTo>
                  <a:lnTo>
                    <a:pt x="49" y="10"/>
                  </a:lnTo>
                  <a:lnTo>
                    <a:pt x="45" y="13"/>
                  </a:lnTo>
                  <a:lnTo>
                    <a:pt x="40" y="14"/>
                  </a:lnTo>
                  <a:lnTo>
                    <a:pt x="36" y="17"/>
                  </a:lnTo>
                  <a:lnTo>
                    <a:pt x="30" y="19"/>
                  </a:lnTo>
                  <a:lnTo>
                    <a:pt x="25" y="20"/>
                  </a:lnTo>
                  <a:lnTo>
                    <a:pt x="20" y="22"/>
                  </a:lnTo>
                  <a:lnTo>
                    <a:pt x="15" y="24"/>
                  </a:lnTo>
                  <a:lnTo>
                    <a:pt x="10" y="25"/>
                  </a:lnTo>
                  <a:lnTo>
                    <a:pt x="6" y="27"/>
                  </a:lnTo>
                  <a:lnTo>
                    <a:pt x="1" y="28"/>
                  </a:lnTo>
                  <a:lnTo>
                    <a:pt x="0" y="28"/>
                  </a:lnTo>
                  <a:lnTo>
                    <a:pt x="1" y="28"/>
                  </a:lnTo>
                  <a:lnTo>
                    <a:pt x="0" y="28"/>
                  </a:lnTo>
                  <a:lnTo>
                    <a:pt x="0" y="27"/>
                  </a:lnTo>
                  <a:lnTo>
                    <a:pt x="0" y="26"/>
                  </a:lnTo>
                  <a:lnTo>
                    <a:pt x="1" y="27"/>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81" name="Freeform 265"/>
            <p:cNvSpPr>
              <a:spLocks/>
            </p:cNvSpPr>
            <p:nvPr/>
          </p:nvSpPr>
          <p:spPr bwMode="auto">
            <a:xfrm>
              <a:off x="4621" y="1717"/>
              <a:ext cx="1" cy="4"/>
            </a:xfrm>
            <a:custGeom>
              <a:avLst/>
              <a:gdLst>
                <a:gd name="T0" fmla="*/ 0 w 1"/>
                <a:gd name="T1" fmla="*/ 1 h 4"/>
                <a:gd name="T2" fmla="*/ 0 w 1"/>
                <a:gd name="T3" fmla="*/ 0 h 4"/>
                <a:gd name="T4" fmla="*/ 0 w 1"/>
                <a:gd name="T5" fmla="*/ 1 h 4"/>
                <a:gd name="T6" fmla="*/ 0 w 1"/>
                <a:gd name="T7" fmla="*/ 1 h 4"/>
                <a:gd name="T8" fmla="*/ 0 w 1"/>
                <a:gd name="T9" fmla="*/ 2 h 4"/>
                <a:gd name="T10" fmla="*/ 0 w 1"/>
                <a:gd name="T11" fmla="*/ 3 h 4"/>
                <a:gd name="T12" fmla="*/ 0 w 1"/>
                <a:gd name="T13" fmla="*/ 3 h 4"/>
                <a:gd name="T14" fmla="*/ 0 w 1"/>
                <a:gd name="T15" fmla="*/ 2 h 4"/>
                <a:gd name="T16" fmla="*/ 0 w 1"/>
                <a:gd name="T17" fmla="*/ 2 h 4"/>
                <a:gd name="T18" fmla="*/ 0 w 1"/>
                <a:gd name="T19" fmla="*/ 1 h 4"/>
                <a:gd name="T20" fmla="*/ 0 w 1"/>
                <a:gd name="T21" fmla="*/ 1 h 4"/>
                <a:gd name="T22" fmla="*/ 0 w 1"/>
                <a:gd name="T23" fmla="*/ 0 h 4"/>
                <a:gd name="T24" fmla="*/ 0 w 1"/>
                <a:gd name="T25" fmla="*/ 1 h 4"/>
                <a:gd name="T26" fmla="*/ 0 w 1"/>
                <a:gd name="T27" fmla="*/ 0 h 4"/>
                <a:gd name="T28" fmla="*/ 0 w 1"/>
                <a:gd name="T29" fmla="*/ 0 h 4"/>
                <a:gd name="T30" fmla="*/ 0 w 1"/>
                <a:gd name="T31" fmla="*/ 0 h 4"/>
                <a:gd name="T32" fmla="*/ 0 w 1"/>
                <a:gd name="T33" fmla="*/ 1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
                <a:gd name="T52" fmla="*/ 0 h 4"/>
                <a:gd name="T53" fmla="*/ 1 w 1"/>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 h="4">
                  <a:moveTo>
                    <a:pt x="0" y="1"/>
                  </a:moveTo>
                  <a:lnTo>
                    <a:pt x="0" y="0"/>
                  </a:lnTo>
                  <a:lnTo>
                    <a:pt x="0" y="1"/>
                  </a:lnTo>
                  <a:lnTo>
                    <a:pt x="0" y="2"/>
                  </a:lnTo>
                  <a:lnTo>
                    <a:pt x="0" y="3"/>
                  </a:lnTo>
                  <a:lnTo>
                    <a:pt x="0" y="2"/>
                  </a:lnTo>
                  <a:lnTo>
                    <a:pt x="0" y="1"/>
                  </a:lnTo>
                  <a:lnTo>
                    <a:pt x="0" y="0"/>
                  </a:lnTo>
                  <a:lnTo>
                    <a:pt x="0" y="1"/>
                  </a:lnTo>
                  <a:lnTo>
                    <a:pt x="0" y="0"/>
                  </a:lnTo>
                  <a:lnTo>
                    <a:pt x="0"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82" name="Freeform 266"/>
            <p:cNvSpPr>
              <a:spLocks/>
            </p:cNvSpPr>
            <p:nvPr/>
          </p:nvSpPr>
          <p:spPr bwMode="auto">
            <a:xfrm>
              <a:off x="4453" y="2012"/>
              <a:ext cx="241" cy="140"/>
            </a:xfrm>
            <a:custGeom>
              <a:avLst/>
              <a:gdLst>
                <a:gd name="T0" fmla="*/ 240 w 241"/>
                <a:gd name="T1" fmla="*/ 137 h 140"/>
                <a:gd name="T2" fmla="*/ 0 w 241"/>
                <a:gd name="T3" fmla="*/ 0 h 140"/>
                <a:gd name="T4" fmla="*/ 228 w 241"/>
                <a:gd name="T5" fmla="*/ 139 h 140"/>
                <a:gd name="T6" fmla="*/ 240 w 241"/>
                <a:gd name="T7" fmla="*/ 137 h 140"/>
                <a:gd name="T8" fmla="*/ 0 60000 65536"/>
                <a:gd name="T9" fmla="*/ 0 60000 65536"/>
                <a:gd name="T10" fmla="*/ 0 60000 65536"/>
                <a:gd name="T11" fmla="*/ 0 60000 65536"/>
                <a:gd name="T12" fmla="*/ 0 w 241"/>
                <a:gd name="T13" fmla="*/ 0 h 140"/>
                <a:gd name="T14" fmla="*/ 241 w 241"/>
                <a:gd name="T15" fmla="*/ 140 h 140"/>
              </a:gdLst>
              <a:ahLst/>
              <a:cxnLst>
                <a:cxn ang="T8">
                  <a:pos x="T0" y="T1"/>
                </a:cxn>
                <a:cxn ang="T9">
                  <a:pos x="T2" y="T3"/>
                </a:cxn>
                <a:cxn ang="T10">
                  <a:pos x="T4" y="T5"/>
                </a:cxn>
                <a:cxn ang="T11">
                  <a:pos x="T6" y="T7"/>
                </a:cxn>
              </a:cxnLst>
              <a:rect l="T12" t="T13" r="T14" b="T15"/>
              <a:pathLst>
                <a:path w="241" h="140">
                  <a:moveTo>
                    <a:pt x="240" y="137"/>
                  </a:moveTo>
                  <a:lnTo>
                    <a:pt x="0" y="0"/>
                  </a:lnTo>
                  <a:lnTo>
                    <a:pt x="228" y="139"/>
                  </a:lnTo>
                  <a:lnTo>
                    <a:pt x="240" y="137"/>
                  </a:lnTo>
                </a:path>
              </a:pathLst>
            </a:custGeom>
            <a:solidFill>
              <a:srgbClr val="000000"/>
            </a:solidFill>
            <a:ln w="12700" cap="rnd">
              <a:solidFill>
                <a:srgbClr val="000000"/>
              </a:solidFill>
              <a:round/>
              <a:headEnd/>
              <a:tailEnd/>
            </a:ln>
          </p:spPr>
          <p:txBody>
            <a:bodyPr/>
            <a:lstStyle/>
            <a:p>
              <a:endParaRPr lang="en-US"/>
            </a:p>
          </p:txBody>
        </p:sp>
        <p:sp>
          <p:nvSpPr>
            <p:cNvPr id="49383" name="Freeform 267"/>
            <p:cNvSpPr>
              <a:spLocks/>
            </p:cNvSpPr>
            <p:nvPr/>
          </p:nvSpPr>
          <p:spPr bwMode="auto">
            <a:xfrm>
              <a:off x="5079" y="1566"/>
              <a:ext cx="16" cy="9"/>
            </a:xfrm>
            <a:custGeom>
              <a:avLst/>
              <a:gdLst>
                <a:gd name="T0" fmla="*/ 15 w 16"/>
                <a:gd name="T1" fmla="*/ 1 h 9"/>
                <a:gd name="T2" fmla="*/ 15 w 16"/>
                <a:gd name="T3" fmla="*/ 8 h 9"/>
                <a:gd name="T4" fmla="*/ 8 w 16"/>
                <a:gd name="T5" fmla="*/ 7 h 9"/>
                <a:gd name="T6" fmla="*/ 0 w 16"/>
                <a:gd name="T7" fmla="*/ 6 h 9"/>
                <a:gd name="T8" fmla="*/ 5 w 16"/>
                <a:gd name="T9" fmla="*/ 3 h 9"/>
                <a:gd name="T10" fmla="*/ 7 w 16"/>
                <a:gd name="T11" fmla="*/ 1 h 9"/>
                <a:gd name="T12" fmla="*/ 10 w 16"/>
                <a:gd name="T13" fmla="*/ 1 h 9"/>
                <a:gd name="T14" fmla="*/ 15 w 16"/>
                <a:gd name="T15" fmla="*/ 0 h 9"/>
                <a:gd name="T16" fmla="*/ 15 w 16"/>
                <a:gd name="T17" fmla="*/ 1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
                <a:gd name="T29" fmla="*/ 16 w 16"/>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
                  <a:moveTo>
                    <a:pt x="15" y="1"/>
                  </a:moveTo>
                  <a:lnTo>
                    <a:pt x="15" y="8"/>
                  </a:lnTo>
                  <a:lnTo>
                    <a:pt x="8" y="7"/>
                  </a:lnTo>
                  <a:lnTo>
                    <a:pt x="0" y="6"/>
                  </a:lnTo>
                  <a:lnTo>
                    <a:pt x="5" y="3"/>
                  </a:lnTo>
                  <a:lnTo>
                    <a:pt x="7" y="1"/>
                  </a:lnTo>
                  <a:lnTo>
                    <a:pt x="10" y="1"/>
                  </a:lnTo>
                  <a:lnTo>
                    <a:pt x="15" y="0"/>
                  </a:lnTo>
                  <a:lnTo>
                    <a:pt x="15"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84" name="Freeform 268"/>
            <p:cNvSpPr>
              <a:spLocks/>
            </p:cNvSpPr>
            <p:nvPr/>
          </p:nvSpPr>
          <p:spPr bwMode="auto">
            <a:xfrm>
              <a:off x="5070" y="1547"/>
              <a:ext cx="25" cy="13"/>
            </a:xfrm>
            <a:custGeom>
              <a:avLst/>
              <a:gdLst>
                <a:gd name="T0" fmla="*/ 24 w 25"/>
                <a:gd name="T1" fmla="*/ 0 h 13"/>
                <a:gd name="T2" fmla="*/ 24 w 25"/>
                <a:gd name="T3" fmla="*/ 4 h 13"/>
                <a:gd name="T4" fmla="*/ 21 w 25"/>
                <a:gd name="T5" fmla="*/ 4 h 13"/>
                <a:gd name="T6" fmla="*/ 15 w 25"/>
                <a:gd name="T7" fmla="*/ 4 h 13"/>
                <a:gd name="T8" fmla="*/ 8 w 25"/>
                <a:gd name="T9" fmla="*/ 6 h 13"/>
                <a:gd name="T10" fmla="*/ 0 w 25"/>
                <a:gd name="T11" fmla="*/ 12 h 13"/>
                <a:gd name="T12" fmla="*/ 7 w 25"/>
                <a:gd name="T13" fmla="*/ 4 h 13"/>
                <a:gd name="T14" fmla="*/ 9 w 25"/>
                <a:gd name="T15" fmla="*/ 2 h 13"/>
                <a:gd name="T16" fmla="*/ 12 w 25"/>
                <a:gd name="T17" fmla="*/ 1 h 13"/>
                <a:gd name="T18" fmla="*/ 19 w 25"/>
                <a:gd name="T19" fmla="*/ 0 h 13"/>
                <a:gd name="T20" fmla="*/ 24 w 2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13"/>
                <a:gd name="T35" fmla="*/ 25 w 2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13">
                  <a:moveTo>
                    <a:pt x="24" y="0"/>
                  </a:moveTo>
                  <a:lnTo>
                    <a:pt x="24" y="4"/>
                  </a:lnTo>
                  <a:lnTo>
                    <a:pt x="21" y="4"/>
                  </a:lnTo>
                  <a:lnTo>
                    <a:pt x="15" y="4"/>
                  </a:lnTo>
                  <a:lnTo>
                    <a:pt x="8" y="6"/>
                  </a:lnTo>
                  <a:lnTo>
                    <a:pt x="0" y="12"/>
                  </a:lnTo>
                  <a:lnTo>
                    <a:pt x="7" y="4"/>
                  </a:lnTo>
                  <a:lnTo>
                    <a:pt x="9" y="2"/>
                  </a:lnTo>
                  <a:lnTo>
                    <a:pt x="12" y="1"/>
                  </a:lnTo>
                  <a:lnTo>
                    <a:pt x="19" y="0"/>
                  </a:lnTo>
                  <a:lnTo>
                    <a:pt x="24"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85" name="Freeform 269"/>
            <p:cNvSpPr>
              <a:spLocks/>
            </p:cNvSpPr>
            <p:nvPr/>
          </p:nvSpPr>
          <p:spPr bwMode="auto">
            <a:xfrm>
              <a:off x="5167" y="1529"/>
              <a:ext cx="46" cy="14"/>
            </a:xfrm>
            <a:custGeom>
              <a:avLst/>
              <a:gdLst>
                <a:gd name="T0" fmla="*/ 0 w 46"/>
                <a:gd name="T1" fmla="*/ 13 h 14"/>
                <a:gd name="T2" fmla="*/ 12 w 46"/>
                <a:gd name="T3" fmla="*/ 6 h 14"/>
                <a:gd name="T4" fmla="*/ 18 w 46"/>
                <a:gd name="T5" fmla="*/ 2 h 14"/>
                <a:gd name="T6" fmla="*/ 24 w 46"/>
                <a:gd name="T7" fmla="*/ 0 h 14"/>
                <a:gd name="T8" fmla="*/ 30 w 46"/>
                <a:gd name="T9" fmla="*/ 0 h 14"/>
                <a:gd name="T10" fmla="*/ 34 w 46"/>
                <a:gd name="T11" fmla="*/ 1 h 14"/>
                <a:gd name="T12" fmla="*/ 39 w 46"/>
                <a:gd name="T13" fmla="*/ 4 h 14"/>
                <a:gd name="T14" fmla="*/ 41 w 46"/>
                <a:gd name="T15" fmla="*/ 7 h 14"/>
                <a:gd name="T16" fmla="*/ 45 w 46"/>
                <a:gd name="T17" fmla="*/ 9 h 14"/>
                <a:gd name="T18" fmla="*/ 44 w 46"/>
                <a:gd name="T19" fmla="*/ 10 h 14"/>
                <a:gd name="T20" fmla="*/ 42 w 46"/>
                <a:gd name="T21" fmla="*/ 10 h 14"/>
                <a:gd name="T22" fmla="*/ 37 w 46"/>
                <a:gd name="T23" fmla="*/ 9 h 14"/>
                <a:gd name="T24" fmla="*/ 26 w 46"/>
                <a:gd name="T25" fmla="*/ 4 h 14"/>
                <a:gd name="T26" fmla="*/ 20 w 46"/>
                <a:gd name="T27" fmla="*/ 6 h 14"/>
                <a:gd name="T28" fmla="*/ 13 w 46"/>
                <a:gd name="T29" fmla="*/ 9 h 14"/>
                <a:gd name="T30" fmla="*/ 7 w 46"/>
                <a:gd name="T31" fmla="*/ 12 h 14"/>
                <a:gd name="T32" fmla="*/ 0 w 46"/>
                <a:gd name="T33" fmla="*/ 13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4"/>
                <a:gd name="T53" fmla="*/ 46 w 46"/>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4">
                  <a:moveTo>
                    <a:pt x="0" y="13"/>
                  </a:moveTo>
                  <a:lnTo>
                    <a:pt x="12" y="6"/>
                  </a:lnTo>
                  <a:lnTo>
                    <a:pt x="18" y="2"/>
                  </a:lnTo>
                  <a:lnTo>
                    <a:pt x="24" y="0"/>
                  </a:lnTo>
                  <a:lnTo>
                    <a:pt x="30" y="0"/>
                  </a:lnTo>
                  <a:lnTo>
                    <a:pt x="34" y="1"/>
                  </a:lnTo>
                  <a:lnTo>
                    <a:pt x="39" y="4"/>
                  </a:lnTo>
                  <a:lnTo>
                    <a:pt x="41" y="7"/>
                  </a:lnTo>
                  <a:lnTo>
                    <a:pt x="45" y="9"/>
                  </a:lnTo>
                  <a:lnTo>
                    <a:pt x="44" y="10"/>
                  </a:lnTo>
                  <a:lnTo>
                    <a:pt x="42" y="10"/>
                  </a:lnTo>
                  <a:lnTo>
                    <a:pt x="37" y="9"/>
                  </a:lnTo>
                  <a:lnTo>
                    <a:pt x="26" y="4"/>
                  </a:lnTo>
                  <a:lnTo>
                    <a:pt x="20" y="6"/>
                  </a:lnTo>
                  <a:lnTo>
                    <a:pt x="13" y="9"/>
                  </a:lnTo>
                  <a:lnTo>
                    <a:pt x="7" y="12"/>
                  </a:lnTo>
                  <a:lnTo>
                    <a:pt x="0" y="13"/>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86" name="Freeform 270"/>
            <p:cNvSpPr>
              <a:spLocks/>
            </p:cNvSpPr>
            <p:nvPr/>
          </p:nvSpPr>
          <p:spPr bwMode="auto">
            <a:xfrm>
              <a:off x="5101" y="1546"/>
              <a:ext cx="22" cy="18"/>
            </a:xfrm>
            <a:custGeom>
              <a:avLst/>
              <a:gdLst>
                <a:gd name="T0" fmla="*/ 0 w 22"/>
                <a:gd name="T1" fmla="*/ 5 h 18"/>
                <a:gd name="T2" fmla="*/ 0 w 22"/>
                <a:gd name="T3" fmla="*/ 1 h 18"/>
                <a:gd name="T4" fmla="*/ 6 w 22"/>
                <a:gd name="T5" fmla="*/ 0 h 18"/>
                <a:gd name="T6" fmla="*/ 8 w 22"/>
                <a:gd name="T7" fmla="*/ 1 h 18"/>
                <a:gd name="T8" fmla="*/ 11 w 22"/>
                <a:gd name="T9" fmla="*/ 2 h 18"/>
                <a:gd name="T10" fmla="*/ 14 w 22"/>
                <a:gd name="T11" fmla="*/ 7 h 18"/>
                <a:gd name="T12" fmla="*/ 18 w 22"/>
                <a:gd name="T13" fmla="*/ 12 h 18"/>
                <a:gd name="T14" fmla="*/ 21 w 22"/>
                <a:gd name="T15" fmla="*/ 17 h 18"/>
                <a:gd name="T16" fmla="*/ 14 w 22"/>
                <a:gd name="T17" fmla="*/ 12 h 18"/>
                <a:gd name="T18" fmla="*/ 8 w 22"/>
                <a:gd name="T19" fmla="*/ 5 h 18"/>
                <a:gd name="T20" fmla="*/ 0 w 22"/>
                <a:gd name="T21" fmla="*/ 5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8"/>
                <a:gd name="T35" fmla="*/ 22 w 22"/>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8">
                  <a:moveTo>
                    <a:pt x="0" y="5"/>
                  </a:moveTo>
                  <a:lnTo>
                    <a:pt x="0" y="1"/>
                  </a:lnTo>
                  <a:lnTo>
                    <a:pt x="6" y="0"/>
                  </a:lnTo>
                  <a:lnTo>
                    <a:pt x="8" y="1"/>
                  </a:lnTo>
                  <a:lnTo>
                    <a:pt x="11" y="2"/>
                  </a:lnTo>
                  <a:lnTo>
                    <a:pt x="14" y="7"/>
                  </a:lnTo>
                  <a:lnTo>
                    <a:pt x="18" y="12"/>
                  </a:lnTo>
                  <a:lnTo>
                    <a:pt x="21" y="17"/>
                  </a:lnTo>
                  <a:lnTo>
                    <a:pt x="14" y="12"/>
                  </a:lnTo>
                  <a:lnTo>
                    <a:pt x="8" y="5"/>
                  </a:lnTo>
                  <a:lnTo>
                    <a:pt x="0" y="5"/>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87" name="Freeform 271"/>
            <p:cNvSpPr>
              <a:spLocks/>
            </p:cNvSpPr>
            <p:nvPr/>
          </p:nvSpPr>
          <p:spPr bwMode="auto">
            <a:xfrm>
              <a:off x="5101" y="1567"/>
              <a:ext cx="16" cy="8"/>
            </a:xfrm>
            <a:custGeom>
              <a:avLst/>
              <a:gdLst>
                <a:gd name="T0" fmla="*/ 0 w 16"/>
                <a:gd name="T1" fmla="*/ 7 h 8"/>
                <a:gd name="T2" fmla="*/ 0 w 16"/>
                <a:gd name="T3" fmla="*/ 0 h 8"/>
                <a:gd name="T4" fmla="*/ 3 w 16"/>
                <a:gd name="T5" fmla="*/ 0 h 8"/>
                <a:gd name="T6" fmla="*/ 6 w 16"/>
                <a:gd name="T7" fmla="*/ 0 h 8"/>
                <a:gd name="T8" fmla="*/ 8 w 16"/>
                <a:gd name="T9" fmla="*/ 1 h 8"/>
                <a:gd name="T10" fmla="*/ 11 w 16"/>
                <a:gd name="T11" fmla="*/ 3 h 8"/>
                <a:gd name="T12" fmla="*/ 15 w 16"/>
                <a:gd name="T13" fmla="*/ 5 h 8"/>
                <a:gd name="T14" fmla="*/ 12 w 16"/>
                <a:gd name="T15" fmla="*/ 6 h 8"/>
                <a:gd name="T16" fmla="*/ 8 w 16"/>
                <a:gd name="T17" fmla="*/ 7 h 8"/>
                <a:gd name="T18" fmla="*/ 1 w 16"/>
                <a:gd name="T19" fmla="*/ 7 h 8"/>
                <a:gd name="T20" fmla="*/ 0 w 16"/>
                <a:gd name="T21" fmla="*/ 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8"/>
                <a:gd name="T35" fmla="*/ 16 w 16"/>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8">
                  <a:moveTo>
                    <a:pt x="0" y="7"/>
                  </a:moveTo>
                  <a:lnTo>
                    <a:pt x="0" y="0"/>
                  </a:lnTo>
                  <a:lnTo>
                    <a:pt x="3" y="0"/>
                  </a:lnTo>
                  <a:lnTo>
                    <a:pt x="6" y="0"/>
                  </a:lnTo>
                  <a:lnTo>
                    <a:pt x="8" y="1"/>
                  </a:lnTo>
                  <a:lnTo>
                    <a:pt x="11" y="3"/>
                  </a:lnTo>
                  <a:lnTo>
                    <a:pt x="15" y="5"/>
                  </a:lnTo>
                  <a:lnTo>
                    <a:pt x="12" y="6"/>
                  </a:lnTo>
                  <a:lnTo>
                    <a:pt x="8" y="7"/>
                  </a:lnTo>
                  <a:lnTo>
                    <a:pt x="1" y="7"/>
                  </a:lnTo>
                  <a:lnTo>
                    <a:pt x="0" y="7"/>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88" name="Freeform 272"/>
            <p:cNvSpPr>
              <a:spLocks/>
            </p:cNvSpPr>
            <p:nvPr/>
          </p:nvSpPr>
          <p:spPr bwMode="auto">
            <a:xfrm>
              <a:off x="5171" y="1555"/>
              <a:ext cx="38" cy="12"/>
            </a:xfrm>
            <a:custGeom>
              <a:avLst/>
              <a:gdLst>
                <a:gd name="T0" fmla="*/ 37 w 38"/>
                <a:gd name="T1" fmla="*/ 8 h 12"/>
                <a:gd name="T2" fmla="*/ 31 w 38"/>
                <a:gd name="T3" fmla="*/ 5 h 12"/>
                <a:gd name="T4" fmla="*/ 27 w 38"/>
                <a:gd name="T5" fmla="*/ 2 h 12"/>
                <a:gd name="T6" fmla="*/ 24 w 38"/>
                <a:gd name="T7" fmla="*/ 1 h 12"/>
                <a:gd name="T8" fmla="*/ 20 w 38"/>
                <a:gd name="T9" fmla="*/ 0 h 12"/>
                <a:gd name="T10" fmla="*/ 17 w 38"/>
                <a:gd name="T11" fmla="*/ 1 h 12"/>
                <a:gd name="T12" fmla="*/ 11 w 38"/>
                <a:gd name="T13" fmla="*/ 1 h 12"/>
                <a:gd name="T14" fmla="*/ 0 w 38"/>
                <a:gd name="T15" fmla="*/ 11 h 12"/>
                <a:gd name="T16" fmla="*/ 10 w 38"/>
                <a:gd name="T17" fmla="*/ 11 h 12"/>
                <a:gd name="T18" fmla="*/ 20 w 38"/>
                <a:gd name="T19" fmla="*/ 10 h 12"/>
                <a:gd name="T20" fmla="*/ 37 w 38"/>
                <a:gd name="T21" fmla="*/ 8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12"/>
                <a:gd name="T35" fmla="*/ 38 w 3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12">
                  <a:moveTo>
                    <a:pt x="37" y="8"/>
                  </a:moveTo>
                  <a:lnTo>
                    <a:pt x="31" y="5"/>
                  </a:lnTo>
                  <a:lnTo>
                    <a:pt x="27" y="2"/>
                  </a:lnTo>
                  <a:lnTo>
                    <a:pt x="24" y="1"/>
                  </a:lnTo>
                  <a:lnTo>
                    <a:pt x="20" y="0"/>
                  </a:lnTo>
                  <a:lnTo>
                    <a:pt x="17" y="1"/>
                  </a:lnTo>
                  <a:lnTo>
                    <a:pt x="11" y="1"/>
                  </a:lnTo>
                  <a:lnTo>
                    <a:pt x="0" y="11"/>
                  </a:lnTo>
                  <a:lnTo>
                    <a:pt x="10" y="11"/>
                  </a:lnTo>
                  <a:lnTo>
                    <a:pt x="20" y="10"/>
                  </a:lnTo>
                  <a:lnTo>
                    <a:pt x="37" y="8"/>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89" name="Freeform 273"/>
            <p:cNvSpPr>
              <a:spLocks/>
            </p:cNvSpPr>
            <p:nvPr/>
          </p:nvSpPr>
          <p:spPr bwMode="auto">
            <a:xfrm>
              <a:off x="5103" y="1633"/>
              <a:ext cx="92" cy="22"/>
            </a:xfrm>
            <a:custGeom>
              <a:avLst/>
              <a:gdLst>
                <a:gd name="T0" fmla="*/ 91 w 92"/>
                <a:gd name="T1" fmla="*/ 1 h 22"/>
                <a:gd name="T2" fmla="*/ 81 w 92"/>
                <a:gd name="T3" fmla="*/ 7 h 22"/>
                <a:gd name="T4" fmla="*/ 70 w 92"/>
                <a:gd name="T5" fmla="*/ 13 h 22"/>
                <a:gd name="T6" fmla="*/ 60 w 92"/>
                <a:gd name="T7" fmla="*/ 17 h 22"/>
                <a:gd name="T8" fmla="*/ 50 w 92"/>
                <a:gd name="T9" fmla="*/ 20 h 22"/>
                <a:gd name="T10" fmla="*/ 38 w 92"/>
                <a:gd name="T11" fmla="*/ 21 h 22"/>
                <a:gd name="T12" fmla="*/ 28 w 92"/>
                <a:gd name="T13" fmla="*/ 20 h 22"/>
                <a:gd name="T14" fmla="*/ 17 w 92"/>
                <a:gd name="T15" fmla="*/ 18 h 22"/>
                <a:gd name="T16" fmla="*/ 5 w 92"/>
                <a:gd name="T17" fmla="*/ 13 h 22"/>
                <a:gd name="T18" fmla="*/ 0 w 92"/>
                <a:gd name="T19" fmla="*/ 13 h 22"/>
                <a:gd name="T20" fmla="*/ 8 w 92"/>
                <a:gd name="T21" fmla="*/ 10 h 22"/>
                <a:gd name="T22" fmla="*/ 19 w 92"/>
                <a:gd name="T23" fmla="*/ 7 h 22"/>
                <a:gd name="T24" fmla="*/ 31 w 92"/>
                <a:gd name="T25" fmla="*/ 5 h 22"/>
                <a:gd name="T26" fmla="*/ 44 w 92"/>
                <a:gd name="T27" fmla="*/ 5 h 22"/>
                <a:gd name="T28" fmla="*/ 51 w 92"/>
                <a:gd name="T29" fmla="*/ 2 h 22"/>
                <a:gd name="T30" fmla="*/ 57 w 92"/>
                <a:gd name="T31" fmla="*/ 1 h 22"/>
                <a:gd name="T32" fmla="*/ 70 w 92"/>
                <a:gd name="T33" fmla="*/ 0 h 22"/>
                <a:gd name="T34" fmla="*/ 91 w 92"/>
                <a:gd name="T35" fmla="*/ 1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22"/>
                <a:gd name="T56" fmla="*/ 92 w 9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22">
                  <a:moveTo>
                    <a:pt x="91" y="1"/>
                  </a:moveTo>
                  <a:lnTo>
                    <a:pt x="81" y="7"/>
                  </a:lnTo>
                  <a:lnTo>
                    <a:pt x="70" y="13"/>
                  </a:lnTo>
                  <a:lnTo>
                    <a:pt x="60" y="17"/>
                  </a:lnTo>
                  <a:lnTo>
                    <a:pt x="50" y="20"/>
                  </a:lnTo>
                  <a:lnTo>
                    <a:pt x="38" y="21"/>
                  </a:lnTo>
                  <a:lnTo>
                    <a:pt x="28" y="20"/>
                  </a:lnTo>
                  <a:lnTo>
                    <a:pt x="17" y="18"/>
                  </a:lnTo>
                  <a:lnTo>
                    <a:pt x="5" y="13"/>
                  </a:lnTo>
                  <a:lnTo>
                    <a:pt x="0" y="13"/>
                  </a:lnTo>
                  <a:lnTo>
                    <a:pt x="8" y="10"/>
                  </a:lnTo>
                  <a:lnTo>
                    <a:pt x="19" y="7"/>
                  </a:lnTo>
                  <a:lnTo>
                    <a:pt x="31" y="5"/>
                  </a:lnTo>
                  <a:lnTo>
                    <a:pt x="44" y="5"/>
                  </a:lnTo>
                  <a:lnTo>
                    <a:pt x="51" y="2"/>
                  </a:lnTo>
                  <a:lnTo>
                    <a:pt x="57" y="1"/>
                  </a:lnTo>
                  <a:lnTo>
                    <a:pt x="70" y="0"/>
                  </a:lnTo>
                  <a:lnTo>
                    <a:pt x="91" y="1"/>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90" name="Freeform 274"/>
            <p:cNvSpPr>
              <a:spLocks/>
            </p:cNvSpPr>
            <p:nvPr/>
          </p:nvSpPr>
          <p:spPr bwMode="auto">
            <a:xfrm>
              <a:off x="5150" y="1621"/>
              <a:ext cx="5" cy="2"/>
            </a:xfrm>
            <a:custGeom>
              <a:avLst/>
              <a:gdLst>
                <a:gd name="T0" fmla="*/ 2 w 5"/>
                <a:gd name="T1" fmla="*/ 0 h 2"/>
                <a:gd name="T2" fmla="*/ 1 w 5"/>
                <a:gd name="T3" fmla="*/ 0 h 2"/>
                <a:gd name="T4" fmla="*/ 0 w 5"/>
                <a:gd name="T5" fmla="*/ 0 h 2"/>
                <a:gd name="T6" fmla="*/ 1 w 5"/>
                <a:gd name="T7" fmla="*/ 1 h 2"/>
                <a:gd name="T8" fmla="*/ 2 w 5"/>
                <a:gd name="T9" fmla="*/ 1 h 2"/>
                <a:gd name="T10" fmla="*/ 3 w 5"/>
                <a:gd name="T11" fmla="*/ 1 h 2"/>
                <a:gd name="T12" fmla="*/ 4 w 5"/>
                <a:gd name="T13" fmla="*/ 0 h 2"/>
                <a:gd name="T14" fmla="*/ 3 w 5"/>
                <a:gd name="T15" fmla="*/ 0 h 2"/>
                <a:gd name="T16" fmla="*/ 2 w 5"/>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2"/>
                <a:gd name="T29" fmla="*/ 5 w 5"/>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2">
                  <a:moveTo>
                    <a:pt x="2" y="0"/>
                  </a:moveTo>
                  <a:lnTo>
                    <a:pt x="1" y="0"/>
                  </a:lnTo>
                  <a:lnTo>
                    <a:pt x="0" y="0"/>
                  </a:lnTo>
                  <a:lnTo>
                    <a:pt x="1" y="1"/>
                  </a:lnTo>
                  <a:lnTo>
                    <a:pt x="2" y="1"/>
                  </a:lnTo>
                  <a:lnTo>
                    <a:pt x="3" y="1"/>
                  </a:lnTo>
                  <a:lnTo>
                    <a:pt x="4" y="0"/>
                  </a:lnTo>
                  <a:lnTo>
                    <a:pt x="3" y="0"/>
                  </a:lnTo>
                  <a:lnTo>
                    <a:pt x="2"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91" name="Freeform 275"/>
            <p:cNvSpPr>
              <a:spLocks/>
            </p:cNvSpPr>
            <p:nvPr/>
          </p:nvSpPr>
          <p:spPr bwMode="auto">
            <a:xfrm>
              <a:off x="5122" y="1621"/>
              <a:ext cx="4" cy="1"/>
            </a:xfrm>
            <a:custGeom>
              <a:avLst/>
              <a:gdLst>
                <a:gd name="T0" fmla="*/ 2 w 4"/>
                <a:gd name="T1" fmla="*/ 0 h 1"/>
                <a:gd name="T2" fmla="*/ 1 w 4"/>
                <a:gd name="T3" fmla="*/ 0 h 1"/>
                <a:gd name="T4" fmla="*/ 0 w 4"/>
                <a:gd name="T5" fmla="*/ 0 h 1"/>
                <a:gd name="T6" fmla="*/ 1 w 4"/>
                <a:gd name="T7" fmla="*/ 0 h 1"/>
                <a:gd name="T8" fmla="*/ 2 w 4"/>
                <a:gd name="T9" fmla="*/ 0 h 1"/>
                <a:gd name="T10" fmla="*/ 2 w 4"/>
                <a:gd name="T11" fmla="*/ 0 h 1"/>
                <a:gd name="T12" fmla="*/ 3 w 4"/>
                <a:gd name="T13" fmla="*/ 0 h 1"/>
                <a:gd name="T14" fmla="*/ 2 w 4"/>
                <a:gd name="T15" fmla="*/ 0 h 1"/>
                <a:gd name="T16" fmla="*/ 2 w 4"/>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
                <a:gd name="T29" fmla="*/ 4 w 4"/>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
                  <a:moveTo>
                    <a:pt x="2" y="0"/>
                  </a:moveTo>
                  <a:lnTo>
                    <a:pt x="1" y="0"/>
                  </a:lnTo>
                  <a:lnTo>
                    <a:pt x="0" y="0"/>
                  </a:lnTo>
                  <a:lnTo>
                    <a:pt x="1" y="0"/>
                  </a:lnTo>
                  <a:lnTo>
                    <a:pt x="2" y="0"/>
                  </a:lnTo>
                  <a:lnTo>
                    <a:pt x="3" y="0"/>
                  </a:lnTo>
                  <a:lnTo>
                    <a:pt x="2" y="0"/>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92" name="Freeform 276"/>
            <p:cNvSpPr>
              <a:spLocks/>
            </p:cNvSpPr>
            <p:nvPr/>
          </p:nvSpPr>
          <p:spPr bwMode="auto">
            <a:xfrm>
              <a:off x="5175" y="1557"/>
              <a:ext cx="6" cy="10"/>
            </a:xfrm>
            <a:custGeom>
              <a:avLst/>
              <a:gdLst>
                <a:gd name="T0" fmla="*/ 4 w 6"/>
                <a:gd name="T1" fmla="*/ 0 h 10"/>
                <a:gd name="T2" fmla="*/ 0 w 6"/>
                <a:gd name="T3" fmla="*/ 6 h 10"/>
                <a:gd name="T4" fmla="*/ 0 w 6"/>
                <a:gd name="T5" fmla="*/ 8 h 10"/>
                <a:gd name="T6" fmla="*/ 1 w 6"/>
                <a:gd name="T7" fmla="*/ 8 h 10"/>
                <a:gd name="T8" fmla="*/ 1 w 6"/>
                <a:gd name="T9" fmla="*/ 8 h 10"/>
                <a:gd name="T10" fmla="*/ 1 w 6"/>
                <a:gd name="T11" fmla="*/ 9 h 10"/>
                <a:gd name="T12" fmla="*/ 5 w 6"/>
                <a:gd name="T13" fmla="*/ 8 h 10"/>
                <a:gd name="T14" fmla="*/ 4 w 6"/>
                <a:gd name="T15" fmla="*/ 7 h 10"/>
                <a:gd name="T16" fmla="*/ 3 w 6"/>
                <a:gd name="T17" fmla="*/ 6 h 10"/>
                <a:gd name="T18" fmla="*/ 3 w 6"/>
                <a:gd name="T19" fmla="*/ 3 h 10"/>
                <a:gd name="T20" fmla="*/ 4 w 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0"/>
                <a:gd name="T35" fmla="*/ 6 w 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0">
                  <a:moveTo>
                    <a:pt x="4" y="0"/>
                  </a:moveTo>
                  <a:lnTo>
                    <a:pt x="0" y="6"/>
                  </a:lnTo>
                  <a:lnTo>
                    <a:pt x="0" y="8"/>
                  </a:lnTo>
                  <a:lnTo>
                    <a:pt x="1" y="8"/>
                  </a:lnTo>
                  <a:lnTo>
                    <a:pt x="1" y="9"/>
                  </a:lnTo>
                  <a:lnTo>
                    <a:pt x="5" y="8"/>
                  </a:lnTo>
                  <a:lnTo>
                    <a:pt x="4" y="7"/>
                  </a:lnTo>
                  <a:lnTo>
                    <a:pt x="3" y="6"/>
                  </a:lnTo>
                  <a:lnTo>
                    <a:pt x="3" y="3"/>
                  </a:lnTo>
                  <a:lnTo>
                    <a:pt x="4"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93" name="Freeform 277"/>
            <p:cNvSpPr>
              <a:spLocks/>
            </p:cNvSpPr>
            <p:nvPr/>
          </p:nvSpPr>
          <p:spPr bwMode="auto">
            <a:xfrm>
              <a:off x="5119" y="1636"/>
              <a:ext cx="63" cy="15"/>
            </a:xfrm>
            <a:custGeom>
              <a:avLst/>
              <a:gdLst>
                <a:gd name="T0" fmla="*/ 62 w 63"/>
                <a:gd name="T1" fmla="*/ 0 h 15"/>
                <a:gd name="T2" fmla="*/ 0 w 63"/>
                <a:gd name="T3" fmla="*/ 7 h 15"/>
                <a:gd name="T4" fmla="*/ 3 w 63"/>
                <a:gd name="T5" fmla="*/ 9 h 15"/>
                <a:gd name="T6" fmla="*/ 7 w 63"/>
                <a:gd name="T7" fmla="*/ 11 h 15"/>
                <a:gd name="T8" fmla="*/ 15 w 63"/>
                <a:gd name="T9" fmla="*/ 13 h 15"/>
                <a:gd name="T10" fmla="*/ 23 w 63"/>
                <a:gd name="T11" fmla="*/ 14 h 15"/>
                <a:gd name="T12" fmla="*/ 30 w 63"/>
                <a:gd name="T13" fmla="*/ 13 h 15"/>
                <a:gd name="T14" fmla="*/ 38 w 63"/>
                <a:gd name="T15" fmla="*/ 12 h 15"/>
                <a:gd name="T16" fmla="*/ 49 w 63"/>
                <a:gd name="T17" fmla="*/ 9 h 15"/>
                <a:gd name="T18" fmla="*/ 59 w 63"/>
                <a:gd name="T19" fmla="*/ 6 h 15"/>
                <a:gd name="T20" fmla="*/ 62 w 63"/>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15"/>
                <a:gd name="T35" fmla="*/ 63 w 63"/>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15">
                  <a:moveTo>
                    <a:pt x="62" y="0"/>
                  </a:moveTo>
                  <a:lnTo>
                    <a:pt x="0" y="7"/>
                  </a:lnTo>
                  <a:lnTo>
                    <a:pt x="3" y="9"/>
                  </a:lnTo>
                  <a:lnTo>
                    <a:pt x="7" y="11"/>
                  </a:lnTo>
                  <a:lnTo>
                    <a:pt x="15" y="13"/>
                  </a:lnTo>
                  <a:lnTo>
                    <a:pt x="23" y="14"/>
                  </a:lnTo>
                  <a:lnTo>
                    <a:pt x="30" y="13"/>
                  </a:lnTo>
                  <a:lnTo>
                    <a:pt x="38" y="12"/>
                  </a:lnTo>
                  <a:lnTo>
                    <a:pt x="49" y="9"/>
                  </a:lnTo>
                  <a:lnTo>
                    <a:pt x="59" y="6"/>
                  </a:lnTo>
                  <a:lnTo>
                    <a:pt x="62"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49394" name="Freeform 278"/>
            <p:cNvSpPr>
              <a:spLocks/>
            </p:cNvSpPr>
            <p:nvPr/>
          </p:nvSpPr>
          <p:spPr bwMode="auto">
            <a:xfrm>
              <a:off x="5081" y="1569"/>
              <a:ext cx="14" cy="5"/>
            </a:xfrm>
            <a:custGeom>
              <a:avLst/>
              <a:gdLst>
                <a:gd name="T0" fmla="*/ 13 w 14"/>
                <a:gd name="T1" fmla="*/ 4 h 5"/>
                <a:gd name="T2" fmla="*/ 8 w 14"/>
                <a:gd name="T3" fmla="*/ 4 h 5"/>
                <a:gd name="T4" fmla="*/ 4 w 14"/>
                <a:gd name="T5" fmla="*/ 3 h 5"/>
                <a:gd name="T6" fmla="*/ 0 w 14"/>
                <a:gd name="T7" fmla="*/ 3 h 5"/>
                <a:gd name="T8" fmla="*/ 4 w 14"/>
                <a:gd name="T9" fmla="*/ 0 h 5"/>
                <a:gd name="T10" fmla="*/ 10 w 14"/>
                <a:gd name="T11" fmla="*/ 0 h 5"/>
                <a:gd name="T12" fmla="*/ 9 w 14"/>
                <a:gd name="T13" fmla="*/ 1 h 5"/>
                <a:gd name="T14" fmla="*/ 9 w 14"/>
                <a:gd name="T15" fmla="*/ 2 h 5"/>
                <a:gd name="T16" fmla="*/ 11 w 14"/>
                <a:gd name="T17" fmla="*/ 3 h 5"/>
                <a:gd name="T18" fmla="*/ 13 w 14"/>
                <a:gd name="T19" fmla="*/ 4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5"/>
                <a:gd name="T32" fmla="*/ 14 w 1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5">
                  <a:moveTo>
                    <a:pt x="13" y="4"/>
                  </a:moveTo>
                  <a:lnTo>
                    <a:pt x="8" y="4"/>
                  </a:lnTo>
                  <a:lnTo>
                    <a:pt x="4" y="3"/>
                  </a:lnTo>
                  <a:lnTo>
                    <a:pt x="0" y="3"/>
                  </a:lnTo>
                  <a:lnTo>
                    <a:pt x="4" y="0"/>
                  </a:lnTo>
                  <a:lnTo>
                    <a:pt x="10" y="0"/>
                  </a:lnTo>
                  <a:lnTo>
                    <a:pt x="9" y="1"/>
                  </a:lnTo>
                  <a:lnTo>
                    <a:pt x="9" y="2"/>
                  </a:lnTo>
                  <a:lnTo>
                    <a:pt x="11" y="3"/>
                  </a:lnTo>
                  <a:lnTo>
                    <a:pt x="13" y="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sp>
        <p:nvSpPr>
          <p:cNvPr id="49164" name="Rectangle 279"/>
          <p:cNvSpPr>
            <a:spLocks noChangeArrowheads="1"/>
          </p:cNvSpPr>
          <p:nvPr/>
        </p:nvSpPr>
        <p:spPr bwMode="auto">
          <a:xfrm>
            <a:off x="6164263" y="2927350"/>
            <a:ext cx="1028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2000">
                <a:solidFill>
                  <a:srgbClr val="000000"/>
                </a:solidFill>
              </a:rPr>
              <a:t>Theory</a:t>
            </a:r>
          </a:p>
          <a:p>
            <a:pPr algn="ctr">
              <a:spcBef>
                <a:spcPct val="0"/>
              </a:spcBef>
              <a:buSzTx/>
              <a:buFontTx/>
              <a:buNone/>
            </a:pPr>
            <a:r>
              <a:rPr lang="en-US" altLang="en-US" sz="2000">
                <a:solidFill>
                  <a:srgbClr val="000000"/>
                </a:solidFill>
              </a:rPr>
              <a:t>B</a:t>
            </a:r>
          </a:p>
        </p:txBody>
      </p:sp>
      <p:graphicFrame>
        <p:nvGraphicFramePr>
          <p:cNvPr id="49165" name="Object 280">
            <a:hlinkClick r:id="" action="ppaction://ole?verb=0"/>
          </p:cNvPr>
          <p:cNvGraphicFramePr>
            <a:graphicFrameLocks/>
          </p:cNvGraphicFramePr>
          <p:nvPr/>
        </p:nvGraphicFramePr>
        <p:xfrm>
          <a:off x="4160838" y="4876800"/>
          <a:ext cx="812800" cy="606425"/>
        </p:xfrm>
        <a:graphic>
          <a:graphicData uri="http://schemas.openxmlformats.org/presentationml/2006/ole">
            <mc:AlternateContent xmlns:mc="http://schemas.openxmlformats.org/markup-compatibility/2006">
              <mc:Choice xmlns:v="urn:schemas-microsoft-com:vml" Requires="v">
                <p:oleObj spid="_x0000_s49463" name="Microsoft ClipArt Gallery" r:id="rId8" imgW="8322945" imgH="6167120" progId="MS_ClipArt_Gallery">
                  <p:embed/>
                </p:oleObj>
              </mc:Choice>
              <mc:Fallback>
                <p:oleObj name="Microsoft ClipArt Gallery" r:id="rId8" imgW="8322945" imgH="6167120" progId="MS_ClipArt_Gallery">
                  <p:embed/>
                  <p:pic>
                    <p:nvPicPr>
                      <p:cNvPr id="0" name="Object 28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60838" y="4876800"/>
                        <a:ext cx="81280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66" name="Object 281">
            <a:hlinkClick r:id="" action="ppaction://ole?verb=0"/>
          </p:cNvPr>
          <p:cNvGraphicFramePr>
            <a:graphicFrameLocks/>
          </p:cNvGraphicFramePr>
          <p:nvPr/>
        </p:nvGraphicFramePr>
        <p:xfrm>
          <a:off x="3627438" y="457200"/>
          <a:ext cx="1728787" cy="1825625"/>
        </p:xfrm>
        <a:graphic>
          <a:graphicData uri="http://schemas.openxmlformats.org/presentationml/2006/ole">
            <mc:AlternateContent xmlns:mc="http://schemas.openxmlformats.org/markup-compatibility/2006">
              <mc:Choice xmlns:v="urn:schemas-microsoft-com:vml" Requires="v">
                <p:oleObj spid="_x0000_s49464" name="Microsoft ClipArt Gallery" r:id="rId10" imgW="7911465" imgH="8322945" progId="MS_ClipArt_Gallery">
                  <p:embed/>
                </p:oleObj>
              </mc:Choice>
              <mc:Fallback>
                <p:oleObj name="Microsoft ClipArt Gallery" r:id="rId10" imgW="7911465" imgH="8322945" progId="MS_ClipArt_Gallery">
                  <p:embed/>
                  <p:pic>
                    <p:nvPicPr>
                      <p:cNvPr id="0" name="Object 28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7438" y="457200"/>
                        <a:ext cx="1728787" cy="182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67" name="Rectangle 282"/>
          <p:cNvSpPr>
            <a:spLocks noChangeArrowheads="1"/>
          </p:cNvSpPr>
          <p:nvPr/>
        </p:nvSpPr>
        <p:spPr bwMode="auto">
          <a:xfrm>
            <a:off x="3109913" y="2347913"/>
            <a:ext cx="2679700"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ctr">
              <a:spcBef>
                <a:spcPct val="0"/>
              </a:spcBef>
              <a:buSzTx/>
              <a:buFontTx/>
              <a:buNone/>
            </a:pPr>
            <a:r>
              <a:rPr lang="en-US" altLang="en-US" sz="3200">
                <a:solidFill>
                  <a:srgbClr val="00279F"/>
                </a:solidFill>
              </a:rPr>
              <a:t>Which is more reasonable?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fade">
                                      <p:cBhvr>
                                        <p:cTn id="7" dur="500"/>
                                        <p:tgtEl>
                                          <p:spTgt spid="71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7"/>
                                        </p:tgtEl>
                                        <p:attrNameLst>
                                          <p:attrName>style.visibility</p:attrName>
                                        </p:attrNameLst>
                                      </p:cBhvr>
                                      <p:to>
                                        <p:strVal val="visible"/>
                                      </p:to>
                                    </p:set>
                                    <p:animEffect transition="in" filter="fade">
                                      <p:cBhvr>
                                        <p:cTn id="12"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7177" grpId="0"/>
    </p:bldLst>
  </p:timing>
</p:sld>
</file>

<file path=ppt/theme/theme1.xml><?xml version="1.0" encoding="utf-8"?>
<a:theme xmlns:a="http://schemas.openxmlformats.org/drawingml/2006/main" name="Creation-Evolution Seminar - 1997">
  <a:themeElements>
    <a:clrScheme name="">
      <a:dk1>
        <a:srgbClr val="000000"/>
      </a:dk1>
      <a:lt1>
        <a:srgbClr val="A2C1FE"/>
      </a:lt1>
      <a:dk2>
        <a:srgbClr val="00279F"/>
      </a:dk2>
      <a:lt2>
        <a:srgbClr val="FAFD00"/>
      </a:lt2>
      <a:accent1>
        <a:srgbClr val="6E0043"/>
      </a:accent1>
      <a:accent2>
        <a:srgbClr val="E5405D"/>
      </a:accent2>
      <a:accent3>
        <a:srgbClr val="CEDDFE"/>
      </a:accent3>
      <a:accent4>
        <a:srgbClr val="000000"/>
      </a:accent4>
      <a:accent5>
        <a:srgbClr val="BAAAB0"/>
      </a:accent5>
      <a:accent6>
        <a:srgbClr val="CF3953"/>
      </a:accent6>
      <a:hlink>
        <a:srgbClr val="FC0128"/>
      </a:hlink>
      <a:folHlink>
        <a:srgbClr val="FE9B03"/>
      </a:folHlink>
    </a:clrScheme>
    <a:fontScheme name="Creation-Evolution Seminar - 19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reation-Evolution Seminar - 19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eation-Evolution Seminar - 19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eation-Evolution Seminar - 19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eation-Evolution Seminar - 19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eation-Evolution Seminar - 19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eation-Evolution Seminar - 19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eation-Evolution Seminar - 19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Creation-Evolution Seminar - 1997">
  <a:themeElements>
    <a:clrScheme name="">
      <a:dk1>
        <a:srgbClr val="000000"/>
      </a:dk1>
      <a:lt1>
        <a:srgbClr val="A2C1FE"/>
      </a:lt1>
      <a:dk2>
        <a:srgbClr val="00279F"/>
      </a:dk2>
      <a:lt2>
        <a:srgbClr val="FAFD00"/>
      </a:lt2>
      <a:accent1>
        <a:srgbClr val="6E0043"/>
      </a:accent1>
      <a:accent2>
        <a:srgbClr val="E5405D"/>
      </a:accent2>
      <a:accent3>
        <a:srgbClr val="CEDDFE"/>
      </a:accent3>
      <a:accent4>
        <a:srgbClr val="000000"/>
      </a:accent4>
      <a:accent5>
        <a:srgbClr val="BAAAB0"/>
      </a:accent5>
      <a:accent6>
        <a:srgbClr val="CF3953"/>
      </a:accent6>
      <a:hlink>
        <a:srgbClr val="FC0128"/>
      </a:hlink>
      <a:folHlink>
        <a:srgbClr val="FE9B03"/>
      </a:folHlink>
    </a:clrScheme>
    <a:fontScheme name="1_Creation-Evolution Seminar - 19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1_Creation-Evolution Seminar - 19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reation-Evolution Seminar - 19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reation-Evolution Seminar - 19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reation-Evolution Seminar - 19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reation-Evolution Seminar - 19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reation-Evolution Seminar - 19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reation-Evolution Seminar - 19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Creation-Evolution Seminar - 1997">
  <a:themeElements>
    <a:clrScheme name="">
      <a:dk1>
        <a:srgbClr val="000000"/>
      </a:dk1>
      <a:lt1>
        <a:srgbClr val="A2C1FE"/>
      </a:lt1>
      <a:dk2>
        <a:srgbClr val="00279F"/>
      </a:dk2>
      <a:lt2>
        <a:srgbClr val="FAFD00"/>
      </a:lt2>
      <a:accent1>
        <a:srgbClr val="6E0043"/>
      </a:accent1>
      <a:accent2>
        <a:srgbClr val="E5405D"/>
      </a:accent2>
      <a:accent3>
        <a:srgbClr val="CEDDFE"/>
      </a:accent3>
      <a:accent4>
        <a:srgbClr val="000000"/>
      </a:accent4>
      <a:accent5>
        <a:srgbClr val="BAAAB0"/>
      </a:accent5>
      <a:accent6>
        <a:srgbClr val="CF3953"/>
      </a:accent6>
      <a:hlink>
        <a:srgbClr val="FC0128"/>
      </a:hlink>
      <a:folHlink>
        <a:srgbClr val="FE9B03"/>
      </a:folHlink>
    </a:clrScheme>
    <a:fontScheme name="1_Creation-Evolution Seminar - 19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1_Creation-Evolution Seminar - 19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reation-Evolution Seminar - 19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reation-Evolution Seminar - 19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reation-Evolution Seminar - 19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reation-Evolution Seminar - 19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reation-Evolution Seminar - 19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reation-Evolution Seminar - 19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reation-Evolution Seminar - 1997">
  <a:themeElements>
    <a:clrScheme name="">
      <a:dk1>
        <a:srgbClr val="000000"/>
      </a:dk1>
      <a:lt1>
        <a:srgbClr val="A2C1FE"/>
      </a:lt1>
      <a:dk2>
        <a:srgbClr val="00279F"/>
      </a:dk2>
      <a:lt2>
        <a:srgbClr val="FAFD00"/>
      </a:lt2>
      <a:accent1>
        <a:srgbClr val="6E0043"/>
      </a:accent1>
      <a:accent2>
        <a:srgbClr val="E5405D"/>
      </a:accent2>
      <a:accent3>
        <a:srgbClr val="CEDDFE"/>
      </a:accent3>
      <a:accent4>
        <a:srgbClr val="000000"/>
      </a:accent4>
      <a:accent5>
        <a:srgbClr val="BAAAB0"/>
      </a:accent5>
      <a:accent6>
        <a:srgbClr val="CF3953"/>
      </a:accent6>
      <a:hlink>
        <a:srgbClr val="FC0128"/>
      </a:hlink>
      <a:folHlink>
        <a:srgbClr val="FE9B03"/>
      </a:folHlink>
    </a:clrScheme>
    <a:fontScheme name="2_Creation-Evolution Seminar - 19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Creation-Evolution Seminar - 19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Creation-Evolution Seminar - 19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Creation-Evolution Seminar - 19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Creation-Evolution Seminar - 19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Creation-Evolution Seminar - 19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Creation-Evolution Seminar - 19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Creation-Evolution Seminar - 19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Creation-Evolution Seminar - 1997">
  <a:themeElements>
    <a:clrScheme name="">
      <a:dk1>
        <a:srgbClr val="000000"/>
      </a:dk1>
      <a:lt1>
        <a:srgbClr val="A2C1FE"/>
      </a:lt1>
      <a:dk2>
        <a:srgbClr val="00279F"/>
      </a:dk2>
      <a:lt2>
        <a:srgbClr val="FAFD00"/>
      </a:lt2>
      <a:accent1>
        <a:srgbClr val="6E0043"/>
      </a:accent1>
      <a:accent2>
        <a:srgbClr val="E5405D"/>
      </a:accent2>
      <a:accent3>
        <a:srgbClr val="CEDDFE"/>
      </a:accent3>
      <a:accent4>
        <a:srgbClr val="000000"/>
      </a:accent4>
      <a:accent5>
        <a:srgbClr val="BAAAB0"/>
      </a:accent5>
      <a:accent6>
        <a:srgbClr val="CF3953"/>
      </a:accent6>
      <a:hlink>
        <a:srgbClr val="FC0128"/>
      </a:hlink>
      <a:folHlink>
        <a:srgbClr val="FE9B03"/>
      </a:folHlink>
    </a:clrScheme>
    <a:fontScheme name="4_Creation-Evolution Seminar - 19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_Creation-Evolution Seminar - 19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Creation-Evolution Seminar - 19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Creation-Evolution Seminar - 19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Creation-Evolution Seminar - 19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Creation-Evolution Seminar - 19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Creation-Evolution Seminar - 19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Creation-Evolution Seminar - 19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Creation-Evolution Seminar - 1997">
  <a:themeElements>
    <a:clrScheme name="">
      <a:dk1>
        <a:srgbClr val="000000"/>
      </a:dk1>
      <a:lt1>
        <a:srgbClr val="A2C1FE"/>
      </a:lt1>
      <a:dk2>
        <a:srgbClr val="00279F"/>
      </a:dk2>
      <a:lt2>
        <a:srgbClr val="FAFD00"/>
      </a:lt2>
      <a:accent1>
        <a:srgbClr val="6E0043"/>
      </a:accent1>
      <a:accent2>
        <a:srgbClr val="E5405D"/>
      </a:accent2>
      <a:accent3>
        <a:srgbClr val="CEDDFE"/>
      </a:accent3>
      <a:accent4>
        <a:srgbClr val="000000"/>
      </a:accent4>
      <a:accent5>
        <a:srgbClr val="BAAAB0"/>
      </a:accent5>
      <a:accent6>
        <a:srgbClr val="CF3953"/>
      </a:accent6>
      <a:hlink>
        <a:srgbClr val="FC0128"/>
      </a:hlink>
      <a:folHlink>
        <a:srgbClr val="FE9B03"/>
      </a:folHlink>
    </a:clrScheme>
    <a:fontScheme name="5_Creation-Evolution Seminar - 19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reation-Evolution Seminar - 19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Creation-Evolution Seminar - 19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Creation-Evolution Seminar - 19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Creation-Evolution Seminar - 19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Creation-Evolution Seminar - 19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Creation-Evolution Seminar - 19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Creation-Evolution Seminar - 19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reation-Evolution Seminar - 1997">
  <a:themeElements>
    <a:clrScheme name="">
      <a:dk1>
        <a:srgbClr val="000000"/>
      </a:dk1>
      <a:lt1>
        <a:srgbClr val="A2C1FE"/>
      </a:lt1>
      <a:dk2>
        <a:srgbClr val="00279F"/>
      </a:dk2>
      <a:lt2>
        <a:srgbClr val="FAFD00"/>
      </a:lt2>
      <a:accent1>
        <a:srgbClr val="6E0043"/>
      </a:accent1>
      <a:accent2>
        <a:srgbClr val="E5405D"/>
      </a:accent2>
      <a:accent3>
        <a:srgbClr val="CEDDFE"/>
      </a:accent3>
      <a:accent4>
        <a:srgbClr val="000000"/>
      </a:accent4>
      <a:accent5>
        <a:srgbClr val="BAAAB0"/>
      </a:accent5>
      <a:accent6>
        <a:srgbClr val="CF3953"/>
      </a:accent6>
      <a:hlink>
        <a:srgbClr val="FC0128"/>
      </a:hlink>
      <a:folHlink>
        <a:srgbClr val="FE9B03"/>
      </a:folHlink>
    </a:clrScheme>
    <a:fontScheme name="2_Creation-Evolution Seminar - 19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2_Creation-Evolution Seminar - 19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Creation-Evolution Seminar - 19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Creation-Evolution Seminar - 19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Creation-Evolution Seminar - 19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Creation-Evolution Seminar - 19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Creation-Evolution Seminar - 19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Creation-Evolution Seminar - 19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Creation-Evolution Seminar - 1997">
  <a:themeElements>
    <a:clrScheme name="">
      <a:dk1>
        <a:srgbClr val="000000"/>
      </a:dk1>
      <a:lt1>
        <a:srgbClr val="A2C1FE"/>
      </a:lt1>
      <a:dk2>
        <a:srgbClr val="00279F"/>
      </a:dk2>
      <a:lt2>
        <a:srgbClr val="FAFD00"/>
      </a:lt2>
      <a:accent1>
        <a:srgbClr val="6E0043"/>
      </a:accent1>
      <a:accent2>
        <a:srgbClr val="E5405D"/>
      </a:accent2>
      <a:accent3>
        <a:srgbClr val="CEDDFE"/>
      </a:accent3>
      <a:accent4>
        <a:srgbClr val="000000"/>
      </a:accent4>
      <a:accent5>
        <a:srgbClr val="BAAAB0"/>
      </a:accent5>
      <a:accent6>
        <a:srgbClr val="CF3953"/>
      </a:accent6>
      <a:hlink>
        <a:srgbClr val="FC0128"/>
      </a:hlink>
      <a:folHlink>
        <a:srgbClr val="FE9B03"/>
      </a:folHlink>
    </a:clrScheme>
    <a:fontScheme name="Creation-Evolution Seminar - 19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reation-Evolution Seminar - 19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eation-Evolution Seminar - 19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eation-Evolution Seminar - 19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eation-Evolution Seminar - 19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eation-Evolution Seminar - 19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eation-Evolution Seminar - 19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eation-Evolution Seminar - 19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reation-Evolution Seminar - 1997">
  <a:themeElements>
    <a:clrScheme name="">
      <a:dk1>
        <a:srgbClr val="000000"/>
      </a:dk1>
      <a:lt1>
        <a:srgbClr val="A2C1FE"/>
      </a:lt1>
      <a:dk2>
        <a:srgbClr val="00279F"/>
      </a:dk2>
      <a:lt2>
        <a:srgbClr val="FAFD00"/>
      </a:lt2>
      <a:accent1>
        <a:srgbClr val="6E0043"/>
      </a:accent1>
      <a:accent2>
        <a:srgbClr val="E5405D"/>
      </a:accent2>
      <a:accent3>
        <a:srgbClr val="CEDDFE"/>
      </a:accent3>
      <a:accent4>
        <a:srgbClr val="000000"/>
      </a:accent4>
      <a:accent5>
        <a:srgbClr val="BAAAB0"/>
      </a:accent5>
      <a:accent6>
        <a:srgbClr val="CF3953"/>
      </a:accent6>
      <a:hlink>
        <a:srgbClr val="FC0128"/>
      </a:hlink>
      <a:folHlink>
        <a:srgbClr val="FE9B03"/>
      </a:folHlink>
    </a:clrScheme>
    <a:fontScheme name="Creation-Evolution Seminar - 19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reation-Evolution Seminar - 19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eation-Evolution Seminar - 19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eation-Evolution Seminar - 19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eation-Evolution Seminar - 19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eation-Evolution Seminar - 19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eation-Evolution Seminar - 19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eation-Evolution Seminar - 19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000000"/>
    </a:lt1>
    <a:dk2>
      <a:srgbClr val="00279F"/>
    </a:dk2>
    <a:lt2>
      <a:srgbClr val="FAFD00"/>
    </a:lt2>
    <a:accent1>
      <a:srgbClr val="6E0043"/>
    </a:accent1>
    <a:accent2>
      <a:srgbClr val="E5405D"/>
    </a:accent2>
    <a:accent3>
      <a:srgbClr val="AAAAAA"/>
    </a:accent3>
    <a:accent4>
      <a:srgbClr val="000000"/>
    </a:accent4>
    <a:accent5>
      <a:srgbClr val="BAAAB0"/>
    </a:accent5>
    <a:accent6>
      <a:srgbClr val="CF3953"/>
    </a:accent6>
    <a:hlink>
      <a:srgbClr val="FC0128"/>
    </a:hlink>
    <a:folHlink>
      <a:srgbClr val="FE9B03"/>
    </a:folHlink>
  </a:clrScheme>
</a:themeOverride>
</file>

<file path=ppt/theme/themeOverride2.xml><?xml version="1.0" encoding="utf-8"?>
<a:themeOverride xmlns:a="http://schemas.openxmlformats.org/drawingml/2006/main">
  <a:clrScheme name="">
    <a:dk1>
      <a:srgbClr val="000000"/>
    </a:dk1>
    <a:lt1>
      <a:srgbClr val="000000"/>
    </a:lt1>
    <a:dk2>
      <a:srgbClr val="00279F"/>
    </a:dk2>
    <a:lt2>
      <a:srgbClr val="FAFD00"/>
    </a:lt2>
    <a:accent1>
      <a:srgbClr val="6E0043"/>
    </a:accent1>
    <a:accent2>
      <a:srgbClr val="E5405D"/>
    </a:accent2>
    <a:accent3>
      <a:srgbClr val="AAAAAA"/>
    </a:accent3>
    <a:accent4>
      <a:srgbClr val="000000"/>
    </a:accent4>
    <a:accent5>
      <a:srgbClr val="BAAAB0"/>
    </a:accent5>
    <a:accent6>
      <a:srgbClr val="CF3953"/>
    </a:accent6>
    <a:hlink>
      <a:srgbClr val="FC0128"/>
    </a:hlink>
    <a:folHlink>
      <a:srgbClr val="FE9B03"/>
    </a:folHlink>
  </a:clrScheme>
</a:themeOverride>
</file>

<file path=ppt/theme/themeOverride3.xml><?xml version="1.0" encoding="utf-8"?>
<a:themeOverride xmlns:a="http://schemas.openxmlformats.org/drawingml/2006/main">
  <a:clrScheme name="">
    <a:dk1>
      <a:srgbClr val="000000"/>
    </a:dk1>
    <a:lt1>
      <a:srgbClr val="000000"/>
    </a:lt1>
    <a:dk2>
      <a:srgbClr val="00279F"/>
    </a:dk2>
    <a:lt2>
      <a:srgbClr val="FAFD00"/>
    </a:lt2>
    <a:accent1>
      <a:srgbClr val="6E0043"/>
    </a:accent1>
    <a:accent2>
      <a:srgbClr val="E5405D"/>
    </a:accent2>
    <a:accent3>
      <a:srgbClr val="AAAAAA"/>
    </a:accent3>
    <a:accent4>
      <a:srgbClr val="000000"/>
    </a:accent4>
    <a:accent5>
      <a:srgbClr val="BAAAB0"/>
    </a:accent5>
    <a:accent6>
      <a:srgbClr val="CF3953"/>
    </a:accent6>
    <a:hlink>
      <a:srgbClr val="FC0128"/>
    </a:hlink>
    <a:folHlink>
      <a:srgbClr val="FE9B03"/>
    </a:folHlink>
  </a:clrScheme>
</a:themeOverride>
</file>

<file path=ppt/theme/themeOverride4.xml><?xml version="1.0" encoding="utf-8"?>
<a:themeOverride xmlns:a="http://schemas.openxmlformats.org/drawingml/2006/main">
  <a:clrScheme name="">
    <a:dk1>
      <a:srgbClr val="FF33CC"/>
    </a:dk1>
    <a:lt1>
      <a:srgbClr val="3333FF"/>
    </a:lt1>
    <a:dk2>
      <a:srgbClr val="000000"/>
    </a:dk2>
    <a:lt2>
      <a:srgbClr val="FF3300"/>
    </a:lt2>
    <a:accent1>
      <a:srgbClr val="3366CC"/>
    </a:accent1>
    <a:accent2>
      <a:srgbClr val="000000"/>
    </a:accent2>
    <a:accent3>
      <a:srgbClr val="AAAAAA"/>
    </a:accent3>
    <a:accent4>
      <a:srgbClr val="2A2ADA"/>
    </a:accent4>
    <a:accent5>
      <a:srgbClr val="ADB8E2"/>
    </a:accent5>
    <a:accent6>
      <a:srgbClr val="000000"/>
    </a:accent6>
    <a:hlink>
      <a:srgbClr val="009900"/>
    </a:hlink>
    <a:folHlink>
      <a:srgbClr val="996633"/>
    </a:folHlink>
  </a:clrScheme>
</a:themeOverride>
</file>

<file path=ppt/theme/themeOverride5.xml><?xml version="1.0" encoding="utf-8"?>
<a:themeOverride xmlns:a="http://schemas.openxmlformats.org/drawingml/2006/main">
  <a:clrScheme name="">
    <a:dk1>
      <a:srgbClr val="000000"/>
    </a:dk1>
    <a:lt1>
      <a:srgbClr val="000000"/>
    </a:lt1>
    <a:dk2>
      <a:srgbClr val="00279F"/>
    </a:dk2>
    <a:lt2>
      <a:srgbClr val="FAFD00"/>
    </a:lt2>
    <a:accent1>
      <a:srgbClr val="6E0043"/>
    </a:accent1>
    <a:accent2>
      <a:srgbClr val="E5405D"/>
    </a:accent2>
    <a:accent3>
      <a:srgbClr val="AAAAAA"/>
    </a:accent3>
    <a:accent4>
      <a:srgbClr val="000000"/>
    </a:accent4>
    <a:accent5>
      <a:srgbClr val="BAAAB0"/>
    </a:accent5>
    <a:accent6>
      <a:srgbClr val="CF3953"/>
    </a:accent6>
    <a:hlink>
      <a:srgbClr val="FC0128"/>
    </a:hlink>
    <a:folHlink>
      <a:srgbClr val="FE9B03"/>
    </a:folHlink>
  </a:clrScheme>
</a:themeOverride>
</file>

<file path=ppt/theme/themeOverride6.xml><?xml version="1.0" encoding="utf-8"?>
<a:themeOverride xmlns:a="http://schemas.openxmlformats.org/drawingml/2006/main">
  <a:clrScheme name="">
    <a:dk1>
      <a:srgbClr val="000000"/>
    </a:dk1>
    <a:lt1>
      <a:srgbClr val="000000"/>
    </a:lt1>
    <a:dk2>
      <a:srgbClr val="00279F"/>
    </a:dk2>
    <a:lt2>
      <a:srgbClr val="FAFD00"/>
    </a:lt2>
    <a:accent1>
      <a:srgbClr val="6E0043"/>
    </a:accent1>
    <a:accent2>
      <a:srgbClr val="E5405D"/>
    </a:accent2>
    <a:accent3>
      <a:srgbClr val="AAAAAA"/>
    </a:accent3>
    <a:accent4>
      <a:srgbClr val="000000"/>
    </a:accent4>
    <a:accent5>
      <a:srgbClr val="BAAAB0"/>
    </a:accent5>
    <a:accent6>
      <a:srgbClr val="CF3953"/>
    </a:accent6>
    <a:hlink>
      <a:srgbClr val="FC0128"/>
    </a:hlink>
    <a:folHlink>
      <a:srgbClr val="FE9B03"/>
    </a:folHlink>
  </a:clrScheme>
</a:themeOverride>
</file>

<file path=ppt/theme/themeOverride7.xml><?xml version="1.0" encoding="utf-8"?>
<a:themeOverride xmlns:a="http://schemas.openxmlformats.org/drawingml/2006/main">
  <a:clrScheme name="">
    <a:dk1>
      <a:srgbClr val="000000"/>
    </a:dk1>
    <a:lt1>
      <a:srgbClr val="000000"/>
    </a:lt1>
    <a:dk2>
      <a:srgbClr val="00279F"/>
    </a:dk2>
    <a:lt2>
      <a:srgbClr val="FAFD00"/>
    </a:lt2>
    <a:accent1>
      <a:srgbClr val="6E0043"/>
    </a:accent1>
    <a:accent2>
      <a:srgbClr val="E5405D"/>
    </a:accent2>
    <a:accent3>
      <a:srgbClr val="AAAAAA"/>
    </a:accent3>
    <a:accent4>
      <a:srgbClr val="000000"/>
    </a:accent4>
    <a:accent5>
      <a:srgbClr val="BAAAB0"/>
    </a:accent5>
    <a:accent6>
      <a:srgbClr val="CF3953"/>
    </a:accent6>
    <a:hlink>
      <a:srgbClr val="FC0128"/>
    </a:hlink>
    <a:folHlink>
      <a:srgbClr val="FE9B03"/>
    </a:folHlink>
  </a:clrScheme>
</a:themeOverride>
</file>

<file path=ppt/theme/themeOverride8.xml><?xml version="1.0" encoding="utf-8"?>
<a:themeOverride xmlns:a="http://schemas.openxmlformats.org/drawingml/2006/main">
  <a:clrScheme name="">
    <a:dk1>
      <a:srgbClr val="000000"/>
    </a:dk1>
    <a:lt1>
      <a:srgbClr val="000000"/>
    </a:lt1>
    <a:dk2>
      <a:srgbClr val="00279F"/>
    </a:dk2>
    <a:lt2>
      <a:srgbClr val="FAFD00"/>
    </a:lt2>
    <a:accent1>
      <a:srgbClr val="6E0043"/>
    </a:accent1>
    <a:accent2>
      <a:srgbClr val="E5405D"/>
    </a:accent2>
    <a:accent3>
      <a:srgbClr val="AAAAAA"/>
    </a:accent3>
    <a:accent4>
      <a:srgbClr val="000000"/>
    </a:accent4>
    <a:accent5>
      <a:srgbClr val="BAAAB0"/>
    </a:accent5>
    <a:accent6>
      <a:srgbClr val="CF3953"/>
    </a:accent6>
    <a:hlink>
      <a:srgbClr val="FC0128"/>
    </a:hlink>
    <a:folHlink>
      <a:srgbClr val="FE9B03"/>
    </a:folHlink>
  </a:clrScheme>
</a:themeOverride>
</file>

<file path=ppt/theme/themeOverride9.xml><?xml version="1.0" encoding="utf-8"?>
<a:themeOverride xmlns:a="http://schemas.openxmlformats.org/drawingml/2006/main">
  <a:clrScheme name="">
    <a:dk1>
      <a:srgbClr val="000000"/>
    </a:dk1>
    <a:lt1>
      <a:srgbClr val="000000"/>
    </a:lt1>
    <a:dk2>
      <a:srgbClr val="00279F"/>
    </a:dk2>
    <a:lt2>
      <a:srgbClr val="FAFD00"/>
    </a:lt2>
    <a:accent1>
      <a:srgbClr val="6E0043"/>
    </a:accent1>
    <a:accent2>
      <a:srgbClr val="E5405D"/>
    </a:accent2>
    <a:accent3>
      <a:srgbClr val="AAAAAA"/>
    </a:accent3>
    <a:accent4>
      <a:srgbClr val="000000"/>
    </a:accent4>
    <a:accent5>
      <a:srgbClr val="BAAAB0"/>
    </a:accent5>
    <a:accent6>
      <a:srgbClr val="CF3953"/>
    </a:accent6>
    <a:hlink>
      <a:srgbClr val="FC0128"/>
    </a:hlink>
    <a:folHlink>
      <a:srgbClr val="FE9B03"/>
    </a:folHlink>
  </a:clrScheme>
</a:themeOverride>
</file>

<file path=docProps/app.xml><?xml version="1.0" encoding="utf-8"?>
<Properties xmlns="http://schemas.openxmlformats.org/officeDocument/2006/extended-properties" xmlns:vt="http://schemas.openxmlformats.org/officeDocument/2006/docPropsVTypes">
  <Template/>
  <TotalTime>1135</TotalTime>
  <Pages>96</Pages>
  <Words>2263</Words>
  <Application>Microsoft Office PowerPoint</Application>
  <PresentationFormat>On-screen Show (4:3)</PresentationFormat>
  <Paragraphs>1110</Paragraphs>
  <Slides>40</Slides>
  <Notes>35</Notes>
  <HiddenSlides>0</HiddenSlides>
  <MMClips>1</MMClips>
  <ScaleCrop>false</ScaleCrop>
  <HeadingPairs>
    <vt:vector size="8" baseType="variant">
      <vt:variant>
        <vt:lpstr>Fonts Used</vt:lpstr>
      </vt:variant>
      <vt:variant>
        <vt:i4>4</vt:i4>
      </vt:variant>
      <vt:variant>
        <vt:lpstr>Theme</vt:lpstr>
      </vt:variant>
      <vt:variant>
        <vt:i4>11</vt:i4>
      </vt:variant>
      <vt:variant>
        <vt:lpstr>Embedded OLE Servers</vt:lpstr>
      </vt:variant>
      <vt:variant>
        <vt:i4>2</vt:i4>
      </vt:variant>
      <vt:variant>
        <vt:lpstr>Slide Titles</vt:lpstr>
      </vt:variant>
      <vt:variant>
        <vt:i4>40</vt:i4>
      </vt:variant>
    </vt:vector>
  </HeadingPairs>
  <TitlesOfParts>
    <vt:vector size="57" baseType="lpstr">
      <vt:lpstr>Arial</vt:lpstr>
      <vt:lpstr>Benguiat Bk BT</vt:lpstr>
      <vt:lpstr>Times New Roman</vt:lpstr>
      <vt:lpstr>Wingdings</vt:lpstr>
      <vt:lpstr>Creation-Evolution Seminar - 1997</vt:lpstr>
      <vt:lpstr>2_Creation-Evolution Seminar - 1997</vt:lpstr>
      <vt:lpstr>4_Creation-Evolution Seminar - 1997</vt:lpstr>
      <vt:lpstr>5_Creation-Evolution Seminar - 1997</vt:lpstr>
      <vt:lpstr>1_Default Design</vt:lpstr>
      <vt:lpstr>6_Creation-Evolution Seminar - 1997</vt:lpstr>
      <vt:lpstr>1_Creation-Evolution Seminar - 1997</vt:lpstr>
      <vt:lpstr>7_Creation-Evolution Seminar - 1997</vt:lpstr>
      <vt:lpstr>2_Default Design</vt:lpstr>
      <vt:lpstr>8_Creation-Evolution Seminar - 1997</vt:lpstr>
      <vt:lpstr>10_Creation-Evolution Seminar - 1997</vt:lpstr>
      <vt:lpstr>Microsoft ClipArt Gallery</vt:lpstr>
      <vt:lpstr>Clip</vt:lpstr>
      <vt:lpstr>Origins: Is It Reasonable To Believe in God in This Scientific Age?</vt:lpstr>
      <vt:lpstr>Design at the  Microscopic Level</vt:lpstr>
      <vt:lpstr>PowerPoint Presentation</vt:lpstr>
      <vt:lpstr>Signal Received from Space</vt:lpstr>
      <vt:lpstr>Signs of Intelligent Design Right Here on Earth</vt:lpstr>
      <vt:lpstr>PowerPoint Presentation</vt:lpstr>
      <vt:lpstr>Signs of Intelligent Design Right Here on Earth</vt:lpstr>
      <vt:lpstr>Signature in the Cell by Dr. Stephen C. Meyer 2009</vt:lpstr>
      <vt:lpstr>PowerPoint Presentation</vt:lpstr>
      <vt:lpstr>Critical Components of Life</vt:lpstr>
      <vt:lpstr>Two Types of Proteins</vt:lpstr>
      <vt:lpstr>The Twenty Common Amino Acids Occurring in Proteins</vt:lpstr>
      <vt:lpstr>The Twenty Common Amino Acids Occurring in Proteins</vt:lpstr>
      <vt:lpstr>The Twenty Common Amino Acids Occurring in Proteins</vt:lpstr>
      <vt:lpstr>Dumb Blondes of  the Biochemical World Dr. Francis Crick in Life Itself</vt:lpstr>
      <vt:lpstr>DNA</vt:lpstr>
      <vt:lpstr>PowerPoint Presentation</vt:lpstr>
      <vt:lpstr>Genetic Code</vt:lpstr>
      <vt:lpstr>Genetic Code</vt:lpstr>
      <vt:lpstr>Genetic Code</vt:lpstr>
      <vt:lpstr>Genetic Code</vt:lpstr>
      <vt:lpstr>Signal Received from Space</vt:lpstr>
      <vt:lpstr>The Genetic Code</vt:lpstr>
      <vt:lpstr>Genetic Code</vt:lpstr>
      <vt:lpstr>Transcription,  Migration,   &amp; Translation  for Protein Building </vt:lpstr>
      <vt:lpstr>PowerPoint Presentation</vt:lpstr>
      <vt:lpstr>PowerPoint Presentation</vt:lpstr>
      <vt:lpstr>PowerPoint Presentation</vt:lpstr>
      <vt:lpstr>The Marvelous Living Cell</vt:lpstr>
      <vt:lpstr>The Marvelous Living Cell</vt:lpstr>
      <vt:lpstr>DNA</vt:lpstr>
      <vt:lpstr>Recent Discoveries About the Supposed “Junk DNA”</vt:lpstr>
      <vt:lpstr>Recent Discoveries About the Supposed “Junk DNA”</vt:lpstr>
      <vt:lpstr>Recent Discoveries About the Supposed “Junk DNA”</vt:lpstr>
      <vt:lpstr>PowerPoint Presentation</vt:lpstr>
      <vt:lpstr>Recent Discoveries About the Supposed “Junk DNA”</vt:lpstr>
      <vt:lpstr>Recent Discoveries About the Supposed “Junk DNA”</vt:lpstr>
      <vt:lpstr>Recent Discoveries About the Cell’s Informational System</vt:lpstr>
      <vt:lpstr>Signal Received from Space</vt:lpstr>
      <vt:lpstr>Intelligent Design or Natural Causes Which is more reasonable?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Tree or a Forest?</dc:title>
  <dc:creator>Ronny Milliner</dc:creator>
  <cp:lastModifiedBy>Marshall Reid</cp:lastModifiedBy>
  <cp:revision>108</cp:revision>
  <cp:lastPrinted>1997-03-15T01:11:20Z</cp:lastPrinted>
  <dcterms:created xsi:type="dcterms:W3CDTF">1996-08-27T10:24:44Z</dcterms:created>
  <dcterms:modified xsi:type="dcterms:W3CDTF">2016-10-01T12:01:54Z</dcterms:modified>
</cp:coreProperties>
</file>