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6" r:id="rId3"/>
    <p:sldId id="276" r:id="rId4"/>
    <p:sldId id="301" r:id="rId5"/>
    <p:sldId id="273" r:id="rId6"/>
    <p:sldId id="281" r:id="rId7"/>
    <p:sldId id="261" r:id="rId8"/>
    <p:sldId id="282" r:id="rId9"/>
    <p:sldId id="283" r:id="rId10"/>
    <p:sldId id="262" r:id="rId11"/>
    <p:sldId id="263" r:id="rId12"/>
    <p:sldId id="264" r:id="rId13"/>
    <p:sldId id="265" r:id="rId14"/>
    <p:sldId id="266" r:id="rId15"/>
    <p:sldId id="267" r:id="rId16"/>
    <p:sldId id="297" r:id="rId17"/>
    <p:sldId id="277" r:id="rId18"/>
    <p:sldId id="284" r:id="rId19"/>
    <p:sldId id="258" r:id="rId20"/>
    <p:sldId id="285" r:id="rId21"/>
    <p:sldId id="269" r:id="rId22"/>
    <p:sldId id="270" r:id="rId23"/>
    <p:sldId id="271" r:id="rId24"/>
    <p:sldId id="286" r:id="rId25"/>
    <p:sldId id="287" r:id="rId26"/>
    <p:sldId id="290" r:id="rId27"/>
    <p:sldId id="289" r:id="rId28"/>
    <p:sldId id="288" r:id="rId29"/>
    <p:sldId id="278" r:id="rId30"/>
    <p:sldId id="291" r:id="rId31"/>
    <p:sldId id="293" r:id="rId32"/>
    <p:sldId id="294"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1202"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A0EEAC-199F-4602-82F1-BD775A1A61EF}"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0EEAC-199F-4602-82F1-BD775A1A61EF}"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0EEAC-199F-4602-82F1-BD775A1A61EF}"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0EEAC-199F-4602-82F1-BD775A1A61EF}"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0EEAC-199F-4602-82F1-BD775A1A61EF}"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A0EEAC-199F-4602-82F1-BD775A1A61EF}"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A0EEAC-199F-4602-82F1-BD775A1A61EF}"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0EEAC-199F-4602-82F1-BD775A1A61EF}"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EEAC-199F-4602-82F1-BD775A1A61EF}"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0EEAC-199F-4602-82F1-BD775A1A61EF}"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0EEAC-199F-4602-82F1-BD775A1A61EF}"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7BFCB-FE1A-4953-8C8E-033E9D4AECC2}"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EEAC-199F-4602-82F1-BD775A1A61EF}" type="datetimeFigureOut">
              <a:rPr lang="en-US" smtClean="0"/>
              <a:pPr/>
              <a:t>8/8/2016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7BFCB-FE1A-4953-8C8E-033E9D4AEC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609600"/>
            <a:ext cx="6096000" cy="2209800"/>
          </a:xfrm>
        </p:spPr>
        <p:txBody>
          <a:bodyPr>
            <a:normAutofit/>
          </a:bodyPr>
          <a:lstStyle/>
          <a:p>
            <a:pPr>
              <a:defRPr/>
            </a:pPr>
            <a:r>
              <a:rPr lang="en-US" sz="11500" dirty="0">
                <a:solidFill>
                  <a:srgbClr val="FFFF00"/>
                </a:solidFill>
                <a:latin typeface="Narkisim" pitchFamily="34" charset="-79"/>
                <a:cs typeface="Narkisim" pitchFamily="34" charset="-79"/>
              </a:rPr>
              <a:t>Exploring</a:t>
            </a:r>
          </a:p>
        </p:txBody>
      </p:sp>
      <p:pic>
        <p:nvPicPr>
          <p:cNvPr id="2052" name="Picture 4" descr="koran stand"/>
          <p:cNvPicPr>
            <a:picLocks noChangeAspect="1" noChangeArrowheads="1"/>
          </p:cNvPicPr>
          <p:nvPr/>
        </p:nvPicPr>
        <p:blipFill>
          <a:blip r:embed="rId2" cstate="print"/>
          <a:srcRect/>
          <a:stretch>
            <a:fillRect/>
          </a:stretch>
        </p:blipFill>
        <p:spPr bwMode="auto">
          <a:xfrm>
            <a:off x="6096000" y="228600"/>
            <a:ext cx="2693988" cy="2895600"/>
          </a:xfrm>
          <a:prstGeom prst="rect">
            <a:avLst/>
          </a:prstGeom>
          <a:noFill/>
          <a:ln w="12700">
            <a:solidFill>
              <a:srgbClr val="006600"/>
            </a:solidFill>
            <a:miter lim="800000"/>
            <a:headEnd/>
            <a:tailEnd/>
          </a:ln>
        </p:spPr>
      </p:pic>
      <p:pic>
        <p:nvPicPr>
          <p:cNvPr id="2053" name="Picture 5" descr="bible"/>
          <p:cNvPicPr>
            <a:picLocks noChangeAspect="1" noChangeArrowheads="1"/>
          </p:cNvPicPr>
          <p:nvPr/>
        </p:nvPicPr>
        <p:blipFill>
          <a:blip r:embed="rId3" cstate="print"/>
          <a:srcRect/>
          <a:stretch>
            <a:fillRect/>
          </a:stretch>
        </p:blipFill>
        <p:spPr bwMode="auto">
          <a:xfrm>
            <a:off x="6096000" y="3505200"/>
            <a:ext cx="2752725" cy="3048000"/>
          </a:xfrm>
          <a:prstGeom prst="rect">
            <a:avLst/>
          </a:prstGeom>
          <a:noFill/>
          <a:ln w="12700">
            <a:solidFill>
              <a:srgbClr val="006600"/>
            </a:solidFill>
            <a:miter lim="800000"/>
            <a:headEnd/>
            <a:tailEnd/>
          </a:ln>
        </p:spPr>
      </p:pic>
      <p:sp>
        <p:nvSpPr>
          <p:cNvPr id="6" name="Rectangle 2"/>
          <p:cNvSpPr txBox="1">
            <a:spLocks noChangeArrowheads="1"/>
          </p:cNvSpPr>
          <p:nvPr/>
        </p:nvSpPr>
        <p:spPr>
          <a:xfrm>
            <a:off x="76200" y="2057400"/>
            <a:ext cx="5943600" cy="3505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uLnTx/>
                <a:uFillTx/>
                <a:latin typeface="+mj-lt"/>
                <a:ea typeface="+mj-ea"/>
                <a:cs typeface="+mj-cs"/>
              </a:rPr>
              <a:t> </a:t>
            </a:r>
            <a:r>
              <a:rPr kumimoji="0" lang="en-US" sz="9600" b="0" i="0" u="none" strike="noStrike" kern="1200" cap="none" spc="0" normalizeH="0" baseline="0" noProof="0" dirty="0">
                <a:ln>
                  <a:noFill/>
                </a:ln>
                <a:solidFill>
                  <a:schemeClr val="bg1"/>
                </a:solidFill>
                <a:uLnTx/>
                <a:uFillTx/>
                <a:latin typeface="Nyala" pitchFamily="2" charset="0"/>
                <a:ea typeface="+mj-ea"/>
                <a:cs typeface="+mj-cs"/>
              </a:rPr>
              <a:t>Islam &amp; Christianity</a:t>
            </a:r>
            <a:endParaRPr kumimoji="0" lang="en-US" sz="5400" b="0" i="0" u="none" strike="noStrike" kern="1200" cap="none" spc="0" normalizeH="0" baseline="0" noProof="0" dirty="0">
              <a:ln>
                <a:noFill/>
              </a:ln>
              <a:solidFill>
                <a:schemeClr val="bg1"/>
              </a:solidFill>
              <a:uLnTx/>
              <a:uFillTx/>
              <a:latin typeface="Nyala" pitchFamily="2" charset="0"/>
              <a:ea typeface="+mj-ea"/>
              <a:cs typeface="+mj-cs"/>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3015" name="WordArt 7"/>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dirty="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3016" name="Text Box 8"/>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dirty="0">
                <a:solidFill>
                  <a:srgbClr val="FFFF00"/>
                </a:solidFill>
                <a:latin typeface="Impact" pitchFamily="34" charset="0"/>
              </a:rPr>
              <a:t>A Popular Book Declared</a:t>
            </a:r>
          </a:p>
        </p:txBody>
      </p:sp>
      <p:sp>
        <p:nvSpPr>
          <p:cNvPr id="43017" name="Text Box 9"/>
          <p:cNvSpPr txBox="1">
            <a:spLocks noChangeArrowheads="1"/>
          </p:cNvSpPr>
          <p:nvPr/>
        </p:nvSpPr>
        <p:spPr bwMode="auto">
          <a:xfrm>
            <a:off x="381000" y="2057400"/>
            <a:ext cx="8458200" cy="4606925"/>
          </a:xfrm>
          <a:prstGeom prst="rect">
            <a:avLst/>
          </a:prstGeom>
          <a:noFill/>
          <a:ln w="9525">
            <a:noFill/>
            <a:miter lim="800000"/>
            <a:headEnd/>
            <a:tailEnd/>
          </a:ln>
          <a:effectLst/>
        </p:spPr>
        <p:txBody>
          <a:bodyPr>
            <a:spAutoFit/>
          </a:bodyPr>
          <a:lstStyle/>
          <a:p>
            <a:pPr marL="342900" indent="-342900" algn="ctr"/>
            <a:r>
              <a:rPr lang="en-US" sz="2800" dirty="0">
                <a:solidFill>
                  <a:srgbClr val="00FFFF"/>
                </a:solidFill>
                <a:latin typeface="Arial" pitchFamily="34" charset="0"/>
                <a:cs typeface="Arial" pitchFamily="34" charset="0"/>
              </a:rPr>
              <a:t>“Muslims are the worst of creatures”</a:t>
            </a:r>
          </a:p>
          <a:p>
            <a:pPr marL="342900" indent="-342900" algn="ctr"/>
            <a:endParaRPr lang="en-US" dirty="0">
              <a:solidFill>
                <a:srgbClr val="00FFFF"/>
              </a:solidFill>
              <a:latin typeface="Arial" pitchFamily="34" charset="0"/>
              <a:cs typeface="Arial" pitchFamily="34" charset="0"/>
            </a:endParaRPr>
          </a:p>
          <a:p>
            <a:pPr marL="342900" indent="-342900" algn="ctr"/>
            <a:r>
              <a:rPr lang="en-US" sz="2800" dirty="0">
                <a:solidFill>
                  <a:srgbClr val="00FFFF"/>
                </a:solidFill>
                <a:latin typeface="Arial" pitchFamily="34" charset="0"/>
                <a:cs typeface="Arial" pitchFamily="34" charset="0"/>
              </a:rPr>
              <a:t>“Show compassion to one another but be severe to Muslims” </a:t>
            </a:r>
          </a:p>
          <a:p>
            <a:pPr marL="342900" indent="-342900" algn="ctr"/>
            <a:endParaRPr lang="en-US" dirty="0">
              <a:solidFill>
                <a:srgbClr val="00FFFF"/>
              </a:solidFill>
              <a:latin typeface="Arial" pitchFamily="34" charset="0"/>
              <a:cs typeface="Arial" pitchFamily="34" charset="0"/>
            </a:endParaRPr>
          </a:p>
          <a:p>
            <a:pPr marL="342900" indent="-342900" algn="ctr"/>
            <a:r>
              <a:rPr lang="en-US" sz="2800" dirty="0">
                <a:solidFill>
                  <a:srgbClr val="00FFFF"/>
                </a:solidFill>
                <a:latin typeface="Arial" pitchFamily="34" charset="0"/>
                <a:cs typeface="Arial" pitchFamily="34" charset="0"/>
              </a:rPr>
              <a:t>“Muslims are perverse”</a:t>
            </a:r>
          </a:p>
          <a:p>
            <a:pPr marL="342900" indent="-342900" algn="ctr"/>
            <a:endParaRPr lang="en-US" dirty="0">
              <a:solidFill>
                <a:srgbClr val="00FFFF"/>
              </a:solidFill>
              <a:latin typeface="Arial" pitchFamily="34" charset="0"/>
              <a:cs typeface="Arial" pitchFamily="34" charset="0"/>
            </a:endParaRPr>
          </a:p>
          <a:p>
            <a:pPr marL="342900" indent="-342900" algn="ctr"/>
            <a:r>
              <a:rPr lang="en-US" sz="2800" dirty="0">
                <a:solidFill>
                  <a:srgbClr val="00FFFF"/>
                </a:solidFill>
                <a:latin typeface="Arial" pitchFamily="34" charset="0"/>
                <a:cs typeface="Arial" pitchFamily="34" charset="0"/>
              </a:rPr>
              <a:t>“Fight the Muslims around you” </a:t>
            </a:r>
          </a:p>
          <a:p>
            <a:pPr marL="342900" indent="-342900" algn="ctr"/>
            <a:endParaRPr lang="en-US" dirty="0">
              <a:solidFill>
                <a:srgbClr val="00FFFF"/>
              </a:solidFill>
              <a:latin typeface="Arial" pitchFamily="34" charset="0"/>
              <a:cs typeface="Arial" pitchFamily="34" charset="0"/>
            </a:endParaRPr>
          </a:p>
          <a:p>
            <a:pPr marL="342900" indent="-342900" algn="ctr"/>
            <a:r>
              <a:rPr lang="en-US" sz="2800" dirty="0">
                <a:solidFill>
                  <a:srgbClr val="00FFFF"/>
                </a:solidFill>
                <a:latin typeface="Arial" pitchFamily="34" charset="0"/>
                <a:cs typeface="Arial" pitchFamily="34" charset="0"/>
              </a:rPr>
              <a:t>“The punishment for Muslims is to kill or hang them, or have a hand on one side and a foot on the other cut off” </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4035" name="WordArt 3"/>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4036" name="Text Box 4"/>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a:solidFill>
                  <a:srgbClr val="FFFF00"/>
                </a:solidFill>
                <a:latin typeface="Impact" pitchFamily="34" charset="0"/>
              </a:rPr>
              <a:t>A Popular Book Declared</a:t>
            </a:r>
          </a:p>
        </p:txBody>
      </p:sp>
      <p:sp>
        <p:nvSpPr>
          <p:cNvPr id="44037" name="Text Box 5"/>
          <p:cNvSpPr txBox="1">
            <a:spLocks noChangeArrowheads="1"/>
          </p:cNvSpPr>
          <p:nvPr/>
        </p:nvSpPr>
        <p:spPr bwMode="auto">
          <a:xfrm>
            <a:off x="381000" y="2057400"/>
            <a:ext cx="8458200" cy="793750"/>
          </a:xfrm>
          <a:prstGeom prst="rect">
            <a:avLst/>
          </a:prstGeom>
          <a:noFill/>
          <a:ln w="9525">
            <a:noFill/>
            <a:miter lim="800000"/>
            <a:headEnd/>
            <a:tailEnd/>
          </a:ln>
          <a:effectLst/>
        </p:spPr>
        <p:txBody>
          <a:bodyPr>
            <a:spAutoFit/>
          </a:bodyPr>
          <a:lstStyle/>
          <a:p>
            <a:pPr marL="342900" indent="-342900" algn="ctr"/>
            <a:r>
              <a:rPr lang="en-US" sz="2800" dirty="0">
                <a:solidFill>
                  <a:srgbClr val="00FFFF"/>
                </a:solidFill>
                <a:latin typeface="Arial" pitchFamily="34" charset="0"/>
                <a:cs typeface="Arial" pitchFamily="34" charset="0"/>
              </a:rPr>
              <a:t>“</a:t>
            </a:r>
            <a:r>
              <a:rPr lang="en-US" sz="2800" i="1" dirty="0">
                <a:solidFill>
                  <a:srgbClr val="00FFFF"/>
                </a:solidFill>
                <a:latin typeface="Arial" pitchFamily="34" charset="0"/>
                <a:cs typeface="Arial" pitchFamily="34" charset="0"/>
              </a:rPr>
              <a:t>Muslims</a:t>
            </a:r>
            <a:r>
              <a:rPr lang="en-US" sz="2800" dirty="0">
                <a:solidFill>
                  <a:srgbClr val="00FFFF"/>
                </a:solidFill>
                <a:latin typeface="Arial" pitchFamily="34" charset="0"/>
                <a:cs typeface="Arial" pitchFamily="34" charset="0"/>
              </a:rPr>
              <a:t> are the worst of creatures”</a:t>
            </a:r>
          </a:p>
          <a:p>
            <a:pPr marL="342900" indent="-342900" algn="ctr"/>
            <a:r>
              <a:rPr lang="en-US" dirty="0">
                <a:solidFill>
                  <a:srgbClr val="00FFFF"/>
                </a:solidFill>
                <a:latin typeface="Arial" pitchFamily="34" charset="0"/>
                <a:cs typeface="Arial" pitchFamily="34" charset="0"/>
              </a:rPr>
              <a:t>COMPARE</a:t>
            </a:r>
          </a:p>
        </p:txBody>
      </p:sp>
      <p:sp>
        <p:nvSpPr>
          <p:cNvPr id="44038" name="Text Box 6"/>
          <p:cNvSpPr txBox="1">
            <a:spLocks noChangeArrowheads="1"/>
          </p:cNvSpPr>
          <p:nvPr/>
        </p:nvSpPr>
        <p:spPr bwMode="auto">
          <a:xfrm>
            <a:off x="381000" y="3048000"/>
            <a:ext cx="8458200" cy="946150"/>
          </a:xfrm>
          <a:prstGeom prst="rect">
            <a:avLst/>
          </a:prstGeom>
          <a:noFill/>
          <a:ln w="9525">
            <a:noFill/>
            <a:miter lim="800000"/>
            <a:headEnd/>
            <a:tailEnd/>
          </a:ln>
          <a:effectLst/>
        </p:spPr>
        <p:txBody>
          <a:bodyPr>
            <a:spAutoFit/>
          </a:bodyPr>
          <a:lstStyle/>
          <a:p>
            <a:pPr>
              <a:spcBef>
                <a:spcPct val="50000"/>
              </a:spcBef>
            </a:pPr>
            <a:r>
              <a:rPr lang="en-US" sz="2800" u="sng">
                <a:solidFill>
                  <a:srgbClr val="00FFFF"/>
                </a:solidFill>
                <a:latin typeface="Times New Roman" pitchFamily="18" charset="0"/>
              </a:rPr>
              <a:t>Surah 8:55</a:t>
            </a:r>
            <a:r>
              <a:rPr lang="en-US" sz="2800">
                <a:solidFill>
                  <a:srgbClr val="00FFFF"/>
                </a:solidFill>
                <a:latin typeface="Times New Roman" pitchFamily="18" charset="0"/>
              </a:rPr>
              <a:t>,</a:t>
            </a:r>
            <a:r>
              <a:rPr lang="en-US" sz="2800">
                <a:latin typeface="Times New Roman" pitchFamily="18" charset="0"/>
              </a:rPr>
              <a:t> </a:t>
            </a:r>
            <a:r>
              <a:rPr lang="en-US" sz="2800">
                <a:solidFill>
                  <a:schemeClr val="bg1"/>
                </a:solidFill>
                <a:latin typeface="Times New Roman" pitchFamily="18" charset="0"/>
              </a:rPr>
              <a:t>“Verily the worst of creatures in the sight of God are those who deny (the truth), and will not believe”</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5059" name="WordArt 3"/>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5060" name="Text Box 4"/>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a:solidFill>
                  <a:srgbClr val="FFFF00"/>
                </a:solidFill>
                <a:latin typeface="Impact" pitchFamily="34" charset="0"/>
              </a:rPr>
              <a:t>A Popular Book Declared</a:t>
            </a:r>
          </a:p>
        </p:txBody>
      </p:sp>
      <p:sp>
        <p:nvSpPr>
          <p:cNvPr id="45061" name="Text Box 5"/>
          <p:cNvSpPr txBox="1">
            <a:spLocks noChangeArrowheads="1"/>
          </p:cNvSpPr>
          <p:nvPr/>
        </p:nvSpPr>
        <p:spPr bwMode="auto">
          <a:xfrm>
            <a:off x="381000" y="2057400"/>
            <a:ext cx="8458200" cy="1220788"/>
          </a:xfrm>
          <a:prstGeom prst="rect">
            <a:avLst/>
          </a:prstGeom>
          <a:noFill/>
          <a:ln w="9525">
            <a:noFill/>
            <a:miter lim="800000"/>
            <a:headEnd/>
            <a:tailEnd/>
          </a:ln>
          <a:effectLst/>
        </p:spPr>
        <p:txBody>
          <a:bodyPr>
            <a:spAutoFit/>
          </a:bodyPr>
          <a:lstStyle/>
          <a:p>
            <a:pPr marL="342900" indent="-342900" algn="ctr"/>
            <a:r>
              <a:rPr lang="en-US" sz="2800" dirty="0">
                <a:solidFill>
                  <a:srgbClr val="00FFFF"/>
                </a:solidFill>
                <a:latin typeface="Arial" pitchFamily="34" charset="0"/>
                <a:cs typeface="Arial" pitchFamily="34" charset="0"/>
              </a:rPr>
              <a:t>“Show compassion to one another but be severe to </a:t>
            </a:r>
            <a:r>
              <a:rPr lang="en-US" sz="2800" i="1" dirty="0">
                <a:solidFill>
                  <a:srgbClr val="00FFFF"/>
                </a:solidFill>
                <a:latin typeface="Arial" pitchFamily="34" charset="0"/>
                <a:cs typeface="Arial" pitchFamily="34" charset="0"/>
              </a:rPr>
              <a:t>Muslims</a:t>
            </a:r>
            <a:r>
              <a:rPr lang="en-US" sz="2800" dirty="0">
                <a:solidFill>
                  <a:srgbClr val="00FFFF"/>
                </a:solidFill>
                <a:latin typeface="Arial" pitchFamily="34" charset="0"/>
                <a:cs typeface="Arial" pitchFamily="34" charset="0"/>
              </a:rPr>
              <a:t>” </a:t>
            </a:r>
          </a:p>
          <a:p>
            <a:pPr marL="342900" indent="-342900" algn="ctr"/>
            <a:r>
              <a:rPr lang="en-US" dirty="0">
                <a:solidFill>
                  <a:srgbClr val="00FFFF"/>
                </a:solidFill>
                <a:latin typeface="Arial" pitchFamily="34" charset="0"/>
                <a:cs typeface="Arial" pitchFamily="34" charset="0"/>
              </a:rPr>
              <a:t>COMPARE</a:t>
            </a:r>
          </a:p>
        </p:txBody>
      </p:sp>
      <p:sp>
        <p:nvSpPr>
          <p:cNvPr id="45063" name="Text Box 7"/>
          <p:cNvSpPr txBox="1">
            <a:spLocks noChangeArrowheads="1"/>
          </p:cNvSpPr>
          <p:nvPr/>
        </p:nvSpPr>
        <p:spPr bwMode="auto">
          <a:xfrm>
            <a:off x="381000" y="3276600"/>
            <a:ext cx="8458200" cy="1373188"/>
          </a:xfrm>
          <a:prstGeom prst="rect">
            <a:avLst/>
          </a:prstGeom>
          <a:noFill/>
          <a:ln w="9525">
            <a:noFill/>
            <a:miter lim="800000"/>
            <a:headEnd/>
            <a:tailEnd/>
          </a:ln>
          <a:effectLst/>
        </p:spPr>
        <p:txBody>
          <a:bodyPr>
            <a:spAutoFit/>
          </a:bodyPr>
          <a:lstStyle/>
          <a:p>
            <a:pPr>
              <a:spcBef>
                <a:spcPct val="50000"/>
              </a:spcBef>
            </a:pPr>
            <a:r>
              <a:rPr lang="en-US" sz="2800" u="sng">
                <a:solidFill>
                  <a:srgbClr val="00FFFF"/>
                </a:solidFill>
                <a:latin typeface="Times New Roman" pitchFamily="18" charset="0"/>
              </a:rPr>
              <a:t>Surah 48:29</a:t>
            </a:r>
            <a:r>
              <a:rPr lang="en-US" sz="2800">
                <a:solidFill>
                  <a:srgbClr val="00FFFF"/>
                </a:solidFill>
                <a:latin typeface="Times New Roman" pitchFamily="18" charset="0"/>
              </a:rPr>
              <a:t>,</a:t>
            </a:r>
            <a:r>
              <a:rPr lang="en-US" sz="2800">
                <a:latin typeface="Times New Roman" pitchFamily="18" charset="0"/>
              </a:rPr>
              <a:t> </a:t>
            </a:r>
            <a:r>
              <a:rPr lang="en-US" sz="2800">
                <a:solidFill>
                  <a:schemeClr val="bg1"/>
                </a:solidFill>
                <a:latin typeface="Times New Roman" pitchFamily="18" charset="0"/>
              </a:rPr>
              <a:t>“Muhammad is the Prophet of God; and those who are with him are severe with infidels but compassionate among themselves.”</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6083" name="WordArt 3"/>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6084" name="Text Box 4"/>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a:solidFill>
                  <a:srgbClr val="FFFF00"/>
                </a:solidFill>
                <a:latin typeface="Impact" pitchFamily="34" charset="0"/>
              </a:rPr>
              <a:t>A Popular Book Declared</a:t>
            </a:r>
          </a:p>
        </p:txBody>
      </p:sp>
      <p:sp>
        <p:nvSpPr>
          <p:cNvPr id="46085" name="Text Box 5"/>
          <p:cNvSpPr txBox="1">
            <a:spLocks noChangeArrowheads="1"/>
          </p:cNvSpPr>
          <p:nvPr/>
        </p:nvSpPr>
        <p:spPr bwMode="auto">
          <a:xfrm>
            <a:off x="381000" y="2057400"/>
            <a:ext cx="8458200" cy="793750"/>
          </a:xfrm>
          <a:prstGeom prst="rect">
            <a:avLst/>
          </a:prstGeom>
          <a:noFill/>
          <a:ln w="9525">
            <a:noFill/>
            <a:miter lim="800000"/>
            <a:headEnd/>
            <a:tailEnd/>
          </a:ln>
          <a:effectLst/>
        </p:spPr>
        <p:txBody>
          <a:bodyPr>
            <a:spAutoFit/>
          </a:bodyPr>
          <a:lstStyle/>
          <a:p>
            <a:pPr marL="342900" indent="-342900" algn="ctr"/>
            <a:r>
              <a:rPr lang="en-US" sz="2800" dirty="0">
                <a:solidFill>
                  <a:srgbClr val="00FFFF"/>
                </a:solidFill>
                <a:latin typeface="Arial" pitchFamily="34" charset="0"/>
                <a:cs typeface="Arial" pitchFamily="34" charset="0"/>
              </a:rPr>
              <a:t>“</a:t>
            </a:r>
            <a:r>
              <a:rPr lang="en-US" sz="2800" i="1" dirty="0">
                <a:solidFill>
                  <a:srgbClr val="00FFFF"/>
                </a:solidFill>
                <a:latin typeface="Arial" pitchFamily="34" charset="0"/>
                <a:cs typeface="Arial" pitchFamily="34" charset="0"/>
              </a:rPr>
              <a:t>Muslims</a:t>
            </a:r>
            <a:r>
              <a:rPr lang="en-US" sz="2800" dirty="0">
                <a:solidFill>
                  <a:srgbClr val="00FFFF"/>
                </a:solidFill>
                <a:latin typeface="Arial" pitchFamily="34" charset="0"/>
                <a:cs typeface="Arial" pitchFamily="34" charset="0"/>
              </a:rPr>
              <a:t> are perverse”</a:t>
            </a:r>
          </a:p>
          <a:p>
            <a:pPr marL="342900" indent="-342900" algn="ctr"/>
            <a:r>
              <a:rPr lang="en-US" dirty="0">
                <a:solidFill>
                  <a:srgbClr val="00FFFF"/>
                </a:solidFill>
                <a:latin typeface="Arial" pitchFamily="34" charset="0"/>
                <a:cs typeface="Arial" pitchFamily="34" charset="0"/>
              </a:rPr>
              <a:t>COMPARE</a:t>
            </a:r>
          </a:p>
        </p:txBody>
      </p:sp>
      <p:sp>
        <p:nvSpPr>
          <p:cNvPr id="46086" name="Text Box 6"/>
          <p:cNvSpPr txBox="1">
            <a:spLocks noChangeArrowheads="1"/>
          </p:cNvSpPr>
          <p:nvPr/>
        </p:nvSpPr>
        <p:spPr bwMode="auto">
          <a:xfrm>
            <a:off x="381000" y="3276600"/>
            <a:ext cx="8458200" cy="1800225"/>
          </a:xfrm>
          <a:prstGeom prst="rect">
            <a:avLst/>
          </a:prstGeom>
          <a:noFill/>
          <a:ln w="9525">
            <a:noFill/>
            <a:miter lim="800000"/>
            <a:headEnd/>
            <a:tailEnd/>
          </a:ln>
          <a:effectLst/>
        </p:spPr>
        <p:txBody>
          <a:bodyPr>
            <a:spAutoFit/>
          </a:bodyPr>
          <a:lstStyle/>
          <a:p>
            <a:pPr>
              <a:spcBef>
                <a:spcPct val="50000"/>
              </a:spcBef>
            </a:pPr>
            <a:r>
              <a:rPr lang="en-US" sz="2800" u="sng">
                <a:solidFill>
                  <a:srgbClr val="00FFFF"/>
                </a:solidFill>
                <a:latin typeface="Times New Roman" pitchFamily="18" charset="0"/>
              </a:rPr>
              <a:t>Surah 9:30</a:t>
            </a:r>
            <a:r>
              <a:rPr lang="en-US" sz="2800">
                <a:solidFill>
                  <a:srgbClr val="00FFFF"/>
                </a:solidFill>
                <a:latin typeface="Times New Roman" pitchFamily="18" charset="0"/>
              </a:rPr>
              <a:t>,</a:t>
            </a:r>
            <a:r>
              <a:rPr lang="en-US" sz="2800">
                <a:latin typeface="Times New Roman" pitchFamily="18" charset="0"/>
              </a:rPr>
              <a:t> </a:t>
            </a:r>
            <a:r>
              <a:rPr lang="en-US" sz="2800">
                <a:solidFill>
                  <a:schemeClr val="bg1"/>
                </a:solidFill>
                <a:latin typeface="Times New Roman" pitchFamily="18" charset="0"/>
              </a:rPr>
              <a:t>“…The Christians say: “Christ is the son of God.” That is what they say with their tongues following assertions made by unbelievers before them. May they be damned by God: How perverse are they!”</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7107" name="WordArt 3"/>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7108" name="Text Box 4"/>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a:solidFill>
                  <a:srgbClr val="FFFF00"/>
                </a:solidFill>
                <a:latin typeface="Impact" pitchFamily="34" charset="0"/>
              </a:rPr>
              <a:t>A Popular Book Declared</a:t>
            </a:r>
          </a:p>
        </p:txBody>
      </p:sp>
      <p:sp>
        <p:nvSpPr>
          <p:cNvPr id="47109" name="Text Box 5"/>
          <p:cNvSpPr txBox="1">
            <a:spLocks noChangeArrowheads="1"/>
          </p:cNvSpPr>
          <p:nvPr/>
        </p:nvSpPr>
        <p:spPr bwMode="auto">
          <a:xfrm>
            <a:off x="381000" y="2057400"/>
            <a:ext cx="8458200" cy="793750"/>
          </a:xfrm>
          <a:prstGeom prst="rect">
            <a:avLst/>
          </a:prstGeom>
          <a:noFill/>
          <a:ln w="9525">
            <a:noFill/>
            <a:miter lim="800000"/>
            <a:headEnd/>
            <a:tailEnd/>
          </a:ln>
          <a:effectLst/>
        </p:spPr>
        <p:txBody>
          <a:bodyPr>
            <a:spAutoFit/>
          </a:bodyPr>
          <a:lstStyle/>
          <a:p>
            <a:pPr marL="342900" indent="-342900" algn="ctr"/>
            <a:r>
              <a:rPr lang="en-US" sz="2800" dirty="0">
                <a:solidFill>
                  <a:srgbClr val="00FFFF"/>
                </a:solidFill>
                <a:latin typeface="Arial" pitchFamily="34" charset="0"/>
                <a:cs typeface="Arial" pitchFamily="34" charset="0"/>
              </a:rPr>
              <a:t>“Fight the </a:t>
            </a:r>
            <a:r>
              <a:rPr lang="en-US" sz="2800" i="1" dirty="0">
                <a:solidFill>
                  <a:srgbClr val="00FFFF"/>
                </a:solidFill>
                <a:latin typeface="Arial" pitchFamily="34" charset="0"/>
                <a:cs typeface="Arial" pitchFamily="34" charset="0"/>
              </a:rPr>
              <a:t>Muslims</a:t>
            </a:r>
            <a:r>
              <a:rPr lang="en-US" sz="2800" dirty="0">
                <a:solidFill>
                  <a:srgbClr val="00FFFF"/>
                </a:solidFill>
                <a:latin typeface="Arial" pitchFamily="34" charset="0"/>
                <a:cs typeface="Arial" pitchFamily="34" charset="0"/>
              </a:rPr>
              <a:t> around you” </a:t>
            </a:r>
          </a:p>
          <a:p>
            <a:pPr marL="342900" indent="-342900" algn="ctr"/>
            <a:r>
              <a:rPr lang="en-US" dirty="0">
                <a:solidFill>
                  <a:srgbClr val="00FFFF"/>
                </a:solidFill>
                <a:latin typeface="Arial" pitchFamily="34" charset="0"/>
                <a:cs typeface="Arial" pitchFamily="34" charset="0"/>
              </a:rPr>
              <a:t>COMPARE</a:t>
            </a:r>
          </a:p>
        </p:txBody>
      </p:sp>
      <p:sp>
        <p:nvSpPr>
          <p:cNvPr id="47110" name="Text Box 6"/>
          <p:cNvSpPr txBox="1">
            <a:spLocks noChangeArrowheads="1"/>
          </p:cNvSpPr>
          <p:nvPr/>
        </p:nvSpPr>
        <p:spPr bwMode="auto">
          <a:xfrm>
            <a:off x="381000" y="3276600"/>
            <a:ext cx="8458200" cy="946150"/>
          </a:xfrm>
          <a:prstGeom prst="rect">
            <a:avLst/>
          </a:prstGeom>
          <a:noFill/>
          <a:ln w="9525">
            <a:noFill/>
            <a:miter lim="800000"/>
            <a:headEnd/>
            <a:tailEnd/>
          </a:ln>
          <a:effectLst/>
        </p:spPr>
        <p:txBody>
          <a:bodyPr>
            <a:spAutoFit/>
          </a:bodyPr>
          <a:lstStyle/>
          <a:p>
            <a:pPr>
              <a:spcBef>
                <a:spcPct val="50000"/>
              </a:spcBef>
            </a:pPr>
            <a:r>
              <a:rPr lang="en-US" sz="2800" u="sng">
                <a:solidFill>
                  <a:srgbClr val="00FFFF"/>
                </a:solidFill>
                <a:latin typeface="Times New Roman" pitchFamily="18" charset="0"/>
              </a:rPr>
              <a:t>Surah 9:123</a:t>
            </a:r>
            <a:r>
              <a:rPr lang="en-US" sz="2800">
                <a:solidFill>
                  <a:srgbClr val="00FFFF"/>
                </a:solidFill>
                <a:latin typeface="Times New Roman" pitchFamily="18" charset="0"/>
              </a:rPr>
              <a:t>,</a:t>
            </a:r>
            <a:r>
              <a:rPr lang="en-US" sz="2800">
                <a:latin typeface="Times New Roman" pitchFamily="18" charset="0"/>
              </a:rPr>
              <a:t> </a:t>
            </a:r>
            <a:r>
              <a:rPr lang="en-US" sz="2800">
                <a:solidFill>
                  <a:schemeClr val="bg1"/>
                </a:solidFill>
                <a:latin typeface="Times New Roman" pitchFamily="18" charset="0"/>
              </a:rPr>
              <a:t>“O believers, fight the unbelievers around you, and let them realize that you are firm…”</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228600" y="228600"/>
            <a:ext cx="8763000" cy="6477000"/>
          </a:xfrm>
          <a:prstGeom prst="roundRect">
            <a:avLst>
              <a:gd name="adj" fmla="val 16667"/>
            </a:avLst>
          </a:prstGeom>
          <a:noFill/>
          <a:ln w="28575">
            <a:solidFill>
              <a:srgbClr val="FF6600"/>
            </a:solidFill>
            <a:round/>
            <a:headEnd/>
            <a:tailEnd/>
          </a:ln>
          <a:effectLst/>
        </p:spPr>
        <p:txBody>
          <a:bodyPr wrap="none" anchor="ctr"/>
          <a:lstStyle/>
          <a:p>
            <a:endParaRPr lang="en-US"/>
          </a:p>
        </p:txBody>
      </p:sp>
      <p:sp>
        <p:nvSpPr>
          <p:cNvPr id="48131" name="WordArt 3"/>
          <p:cNvSpPr>
            <a:spLocks noChangeArrowheads="1" noChangeShapeType="1" noTextEdit="1"/>
          </p:cNvSpPr>
          <p:nvPr/>
        </p:nvSpPr>
        <p:spPr bwMode="auto">
          <a:xfrm>
            <a:off x="457200" y="228600"/>
            <a:ext cx="3810000" cy="1828800"/>
          </a:xfrm>
          <a:prstGeom prst="rect">
            <a:avLst/>
          </a:prstGeom>
        </p:spPr>
        <p:txBody>
          <a:bodyPr wrap="none" fromWordArt="1">
            <a:prstTxWarp prst="textSlantUp">
              <a:avLst>
                <a:gd name="adj" fmla="val 55556"/>
              </a:avLst>
            </a:prstTxWarp>
          </a:bodyPr>
          <a:lstStyle/>
          <a:p>
            <a:pPr algn="ctr"/>
            <a:r>
              <a:rPr lang="en-US" sz="3600" kern="10">
                <a:ln w="9525">
                  <a:solidFill>
                    <a:srgbClr val="FFCC00"/>
                  </a:solidFill>
                  <a:round/>
                  <a:headEnd/>
                  <a:tailEnd/>
                </a:ln>
                <a:gradFill rotWithShape="1">
                  <a:gsLst>
                    <a:gs pos="0">
                      <a:srgbClr val="FFF200"/>
                    </a:gs>
                    <a:gs pos="45000">
                      <a:srgbClr val="FF7A00"/>
                    </a:gs>
                    <a:gs pos="70000">
                      <a:srgbClr val="FF0300"/>
                    </a:gs>
                    <a:gs pos="100000">
                      <a:srgbClr val="4D0808"/>
                    </a:gs>
                  </a:gsLst>
                  <a:lin ang="5400000" scaled="1"/>
                </a:gradFill>
                <a:latin typeface="Impact"/>
              </a:rPr>
              <a:t>What If...</a:t>
            </a:r>
          </a:p>
        </p:txBody>
      </p:sp>
      <p:sp>
        <p:nvSpPr>
          <p:cNvPr id="48132" name="Text Box 4"/>
          <p:cNvSpPr txBox="1">
            <a:spLocks noChangeArrowheads="1"/>
          </p:cNvSpPr>
          <p:nvPr/>
        </p:nvSpPr>
        <p:spPr bwMode="auto">
          <a:xfrm>
            <a:off x="3048000" y="1295400"/>
            <a:ext cx="5867400" cy="701675"/>
          </a:xfrm>
          <a:prstGeom prst="rect">
            <a:avLst/>
          </a:prstGeom>
          <a:noFill/>
          <a:ln w="9525">
            <a:noFill/>
            <a:miter lim="800000"/>
            <a:headEnd/>
            <a:tailEnd/>
          </a:ln>
          <a:effectLst/>
        </p:spPr>
        <p:txBody>
          <a:bodyPr>
            <a:spAutoFit/>
          </a:bodyPr>
          <a:lstStyle/>
          <a:p>
            <a:pPr algn="ctr">
              <a:spcBef>
                <a:spcPct val="50000"/>
              </a:spcBef>
            </a:pPr>
            <a:r>
              <a:rPr lang="en-US" sz="4000" u="sng">
                <a:solidFill>
                  <a:srgbClr val="FFFF00"/>
                </a:solidFill>
                <a:latin typeface="Impact" pitchFamily="34" charset="0"/>
              </a:rPr>
              <a:t>A Popular Book Declared</a:t>
            </a:r>
          </a:p>
        </p:txBody>
      </p:sp>
      <p:sp>
        <p:nvSpPr>
          <p:cNvPr id="48133" name="Text Box 5"/>
          <p:cNvSpPr txBox="1">
            <a:spLocks noChangeArrowheads="1"/>
          </p:cNvSpPr>
          <p:nvPr/>
        </p:nvSpPr>
        <p:spPr bwMode="auto">
          <a:xfrm>
            <a:off x="381000" y="2057400"/>
            <a:ext cx="8458200" cy="1261884"/>
          </a:xfrm>
          <a:prstGeom prst="rect">
            <a:avLst/>
          </a:prstGeom>
          <a:noFill/>
          <a:ln w="9525">
            <a:noFill/>
            <a:miter lim="800000"/>
            <a:headEnd/>
            <a:tailEnd/>
          </a:ln>
          <a:effectLst/>
        </p:spPr>
        <p:txBody>
          <a:bodyPr>
            <a:spAutoFit/>
          </a:bodyPr>
          <a:lstStyle/>
          <a:p>
            <a:pPr marL="342900" indent="-342900" algn="ctr"/>
            <a:r>
              <a:rPr lang="en-US" sz="2400" dirty="0">
                <a:solidFill>
                  <a:srgbClr val="00FFFF"/>
                </a:solidFill>
                <a:latin typeface="Arial" pitchFamily="34" charset="0"/>
                <a:cs typeface="Arial" pitchFamily="34" charset="0"/>
              </a:rPr>
              <a:t>“The punishment for </a:t>
            </a:r>
            <a:r>
              <a:rPr lang="en-US" sz="2400" i="1" dirty="0">
                <a:solidFill>
                  <a:srgbClr val="00FFFF"/>
                </a:solidFill>
                <a:latin typeface="Arial" pitchFamily="34" charset="0"/>
                <a:cs typeface="Arial" pitchFamily="34" charset="0"/>
              </a:rPr>
              <a:t>Muslims</a:t>
            </a:r>
            <a:r>
              <a:rPr lang="en-US" sz="2400" dirty="0">
                <a:solidFill>
                  <a:srgbClr val="00FFFF"/>
                </a:solidFill>
                <a:latin typeface="Arial" pitchFamily="34" charset="0"/>
                <a:cs typeface="Arial" pitchFamily="34" charset="0"/>
              </a:rPr>
              <a:t> is to kill or hang them, or have a hand on one side and a foot on the other cut off”</a:t>
            </a:r>
          </a:p>
          <a:p>
            <a:pPr marL="342900" indent="-342900" algn="ctr"/>
            <a:r>
              <a:rPr lang="en-US" dirty="0">
                <a:solidFill>
                  <a:srgbClr val="00FFFF"/>
                </a:solidFill>
                <a:latin typeface="Arial" pitchFamily="34" charset="0"/>
                <a:cs typeface="Arial" pitchFamily="34" charset="0"/>
              </a:rPr>
              <a:t>COMPARE</a:t>
            </a:r>
            <a:r>
              <a:rPr lang="en-US" sz="2800" dirty="0">
                <a:solidFill>
                  <a:srgbClr val="00FFFF"/>
                </a:solidFill>
                <a:latin typeface="Arial" pitchFamily="34" charset="0"/>
                <a:cs typeface="Arial" pitchFamily="34" charset="0"/>
              </a:rPr>
              <a:t> </a:t>
            </a:r>
          </a:p>
        </p:txBody>
      </p:sp>
      <p:sp>
        <p:nvSpPr>
          <p:cNvPr id="48134" name="Text Box 6"/>
          <p:cNvSpPr txBox="1">
            <a:spLocks noChangeArrowheads="1"/>
          </p:cNvSpPr>
          <p:nvPr/>
        </p:nvSpPr>
        <p:spPr bwMode="auto">
          <a:xfrm>
            <a:off x="381000" y="3352800"/>
            <a:ext cx="8458200" cy="2227263"/>
          </a:xfrm>
          <a:prstGeom prst="rect">
            <a:avLst/>
          </a:prstGeom>
          <a:noFill/>
          <a:ln w="9525">
            <a:noFill/>
            <a:miter lim="800000"/>
            <a:headEnd/>
            <a:tailEnd/>
          </a:ln>
          <a:effectLst/>
        </p:spPr>
        <p:txBody>
          <a:bodyPr>
            <a:spAutoFit/>
          </a:bodyPr>
          <a:lstStyle/>
          <a:p>
            <a:pPr>
              <a:spcBef>
                <a:spcPct val="50000"/>
              </a:spcBef>
            </a:pPr>
            <a:r>
              <a:rPr lang="en-US" sz="2800" u="sng">
                <a:solidFill>
                  <a:srgbClr val="00FFFF"/>
                </a:solidFill>
                <a:latin typeface="Times New Roman" pitchFamily="18" charset="0"/>
              </a:rPr>
              <a:t>Surah 5:33</a:t>
            </a:r>
            <a:r>
              <a:rPr lang="en-US" sz="2800">
                <a:solidFill>
                  <a:srgbClr val="00FFFF"/>
                </a:solidFill>
                <a:latin typeface="Times New Roman" pitchFamily="18" charset="0"/>
              </a:rPr>
              <a:t>,</a:t>
            </a:r>
            <a:r>
              <a:rPr lang="en-US" sz="2800">
                <a:latin typeface="Times New Roman" pitchFamily="18" charset="0"/>
              </a:rPr>
              <a:t> </a:t>
            </a:r>
            <a:r>
              <a:rPr lang="en-US" sz="2800">
                <a:solidFill>
                  <a:schemeClr val="bg1"/>
                </a:solidFill>
                <a:latin typeface="Times New Roman" pitchFamily="18" charset="0"/>
              </a:rPr>
              <a:t>“The punishment for those who wage war against God and His Prophet, and perpetrate disorders in the land, is to kill or hang them, or have a hand on one side and a foot on the other cut off, or banish them from the land.”</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066800"/>
            <a:ext cx="8763000" cy="4154984"/>
          </a:xfrm>
          <a:prstGeom prst="rect">
            <a:avLst/>
          </a:prstGeom>
          <a:noFill/>
        </p:spPr>
        <p:txBody>
          <a:bodyPr wrap="square" rtlCol="0">
            <a:spAutoFit/>
          </a:bodyPr>
          <a:lstStyle/>
          <a:p>
            <a:pPr algn="ctr"/>
            <a:r>
              <a:rPr lang="en-US" sz="6600" b="1" dirty="0">
                <a:solidFill>
                  <a:srgbClr val="360100"/>
                </a:solidFill>
                <a:effectLst>
                  <a:outerShdw blurRad="38100" dist="38100" dir="2700000" algn="tl">
                    <a:srgbClr val="000000">
                      <a:alpha val="43137"/>
                    </a:srgbClr>
                  </a:outerShdw>
                </a:effectLst>
                <a:latin typeface="Papyrus" pitchFamily="66" charset="0"/>
              </a:rPr>
              <a:t>Let’s Answer 			The Threat of Islam As Christians, 		Not Americans</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066800"/>
            <a:ext cx="8763000" cy="4154984"/>
          </a:xfrm>
          <a:prstGeom prst="rect">
            <a:avLst/>
          </a:prstGeom>
          <a:noFill/>
        </p:spPr>
        <p:txBody>
          <a:bodyPr wrap="square" rtlCol="0">
            <a:spAutoFit/>
          </a:bodyPr>
          <a:lstStyle/>
          <a:p>
            <a:pPr algn="ctr"/>
            <a:r>
              <a:rPr lang="en-US" sz="6600" b="1" dirty="0">
                <a:solidFill>
                  <a:srgbClr val="360100"/>
                </a:solidFill>
                <a:effectLst>
                  <a:outerShdw blurRad="38100" dist="38100" dir="2700000" algn="tl">
                    <a:srgbClr val="000000">
                      <a:alpha val="43137"/>
                    </a:srgbClr>
                  </a:outerShdw>
                </a:effectLst>
                <a:latin typeface="Papyrus" pitchFamily="66" charset="0"/>
              </a:rPr>
              <a:t>Let’s Answer 			The Threat of Islam As Evangelists, 		Not Bystanders</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635889.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4038600"/>
            <a:ext cx="9144000" cy="1143000"/>
          </a:xfrm>
        </p:spPr>
        <p:txBody>
          <a:bodyPr>
            <a:normAutofit/>
          </a:bodyPr>
          <a:lstStyle/>
          <a:p>
            <a:r>
              <a:rPr lang="en-US" sz="6600" spc="300" dirty="0">
                <a:latin typeface="Impact" pitchFamily="34" charset="0"/>
              </a:rPr>
              <a:t>Evangelize Americans</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pic>
        <p:nvPicPr>
          <p:cNvPr id="13314" name="Picture 5" descr="story"/>
          <p:cNvPicPr>
            <a:picLocks noChangeAspect="1" noChangeArrowheads="1"/>
          </p:cNvPicPr>
          <p:nvPr/>
        </p:nvPicPr>
        <p:blipFill>
          <a:blip r:embed="rId3" cstate="print"/>
          <a:srcRect r="5000"/>
          <a:stretch>
            <a:fillRect/>
          </a:stretch>
        </p:blipFill>
        <p:spPr bwMode="auto">
          <a:xfrm>
            <a:off x="381000" y="3886200"/>
            <a:ext cx="2667000" cy="2145005"/>
          </a:xfrm>
          <a:prstGeom prst="rect">
            <a:avLst/>
          </a:prstGeom>
          <a:noFill/>
          <a:ln w="9525">
            <a:noFill/>
            <a:miter lim="800000"/>
            <a:headEnd/>
            <a:tailEnd/>
          </a:ln>
        </p:spPr>
      </p:pic>
      <p:pic>
        <p:nvPicPr>
          <p:cNvPr id="13315" name="Picture 6" descr="John_Walker_Lindh"/>
          <p:cNvPicPr>
            <a:picLocks noChangeAspect="1" noChangeArrowheads="1"/>
          </p:cNvPicPr>
          <p:nvPr/>
        </p:nvPicPr>
        <p:blipFill>
          <a:blip r:embed="rId4" cstate="print"/>
          <a:srcRect/>
          <a:stretch>
            <a:fillRect/>
          </a:stretch>
        </p:blipFill>
        <p:spPr bwMode="auto">
          <a:xfrm>
            <a:off x="381000" y="457200"/>
            <a:ext cx="2642487" cy="2962570"/>
          </a:xfrm>
          <a:prstGeom prst="rect">
            <a:avLst/>
          </a:prstGeom>
          <a:noFill/>
          <a:ln w="9525">
            <a:noFill/>
            <a:miter lim="800000"/>
            <a:headEnd/>
            <a:tailEnd/>
          </a:ln>
        </p:spPr>
      </p:pic>
      <p:sp>
        <p:nvSpPr>
          <p:cNvPr id="5127" name="Rectangle 7"/>
          <p:cNvSpPr>
            <a:spLocks noGrp="1" noChangeArrowheads="1"/>
          </p:cNvSpPr>
          <p:nvPr>
            <p:ph type="title"/>
          </p:nvPr>
        </p:nvSpPr>
        <p:spPr>
          <a:xfrm>
            <a:off x="3276600" y="228600"/>
            <a:ext cx="5867400" cy="1600200"/>
          </a:xfrm>
        </p:spPr>
        <p:txBody>
          <a:bodyPr/>
          <a:lstStyle/>
          <a:p>
            <a:pPr eaLnBrk="1" hangingPunct="1">
              <a:defRPr/>
            </a:pPr>
            <a:r>
              <a:rPr lang="en-US" b="1" dirty="0">
                <a:solidFill>
                  <a:srgbClr val="360100"/>
                </a:solidFill>
                <a:effectLst>
                  <a:outerShdw blurRad="38100" dist="38100" dir="2700000" algn="tl">
                    <a:srgbClr val="000000"/>
                  </a:outerShdw>
                </a:effectLst>
              </a:rPr>
              <a:t>The Case of</a:t>
            </a:r>
            <a:br>
              <a:rPr lang="en-US" b="1" dirty="0">
                <a:solidFill>
                  <a:srgbClr val="360100"/>
                </a:solidFill>
                <a:effectLst>
                  <a:outerShdw blurRad="38100" dist="38100" dir="2700000" algn="tl">
                    <a:srgbClr val="000000"/>
                  </a:outerShdw>
                </a:effectLst>
              </a:rPr>
            </a:br>
            <a:r>
              <a:rPr lang="en-US" b="1" dirty="0">
                <a:solidFill>
                  <a:srgbClr val="360100"/>
                </a:solidFill>
                <a:effectLst>
                  <a:outerShdw blurRad="38100" dist="38100" dir="2700000" algn="tl">
                    <a:srgbClr val="000000"/>
                  </a:outerShdw>
                </a:effectLst>
              </a:rPr>
              <a:t>John Walker </a:t>
            </a:r>
            <a:r>
              <a:rPr lang="en-US" b="1" dirty="0" err="1">
                <a:solidFill>
                  <a:srgbClr val="360100"/>
                </a:solidFill>
                <a:effectLst>
                  <a:outerShdw blurRad="38100" dist="38100" dir="2700000" algn="tl">
                    <a:srgbClr val="000000"/>
                  </a:outerShdw>
                </a:effectLst>
              </a:rPr>
              <a:t>Lindh</a:t>
            </a:r>
            <a:endParaRPr lang="en-US" b="1" dirty="0">
              <a:solidFill>
                <a:srgbClr val="360100"/>
              </a:solidFill>
              <a:effectLst>
                <a:outerShdw blurRad="38100" dist="38100" dir="2700000" algn="tl">
                  <a:srgbClr val="000000"/>
                </a:outerShdw>
              </a:effectLst>
            </a:endParaRPr>
          </a:p>
        </p:txBody>
      </p:sp>
      <p:sp>
        <p:nvSpPr>
          <p:cNvPr id="5128" name="Rectangle 8"/>
          <p:cNvSpPr>
            <a:spLocks noGrp="1" noChangeArrowheads="1"/>
          </p:cNvSpPr>
          <p:nvPr>
            <p:ph type="body" idx="1"/>
          </p:nvPr>
        </p:nvSpPr>
        <p:spPr>
          <a:xfrm>
            <a:off x="3200400" y="2057400"/>
            <a:ext cx="5943600" cy="3962400"/>
          </a:xfrm>
        </p:spPr>
        <p:txBody>
          <a:bodyPr/>
          <a:lstStyle/>
          <a:p>
            <a:pPr eaLnBrk="1" hangingPunct="1">
              <a:defRPr/>
            </a:pPr>
            <a:r>
              <a:rPr lang="en-US" dirty="0">
                <a:effectLst>
                  <a:outerShdw blurRad="38100" dist="38100" dir="2700000" algn="tl">
                    <a:srgbClr val="FFFFFF"/>
                  </a:outerShdw>
                </a:effectLst>
                <a:latin typeface="Times New Roman" pitchFamily="18" charset="0"/>
              </a:rPr>
              <a:t>U.S. citizen Captured in Afghanistan (2001)</a:t>
            </a:r>
          </a:p>
          <a:p>
            <a:pPr eaLnBrk="1" hangingPunct="1">
              <a:defRPr/>
            </a:pPr>
            <a:r>
              <a:rPr lang="en-US" dirty="0">
                <a:effectLst>
                  <a:outerShdw blurRad="38100" dist="38100" dir="2700000" algn="tl">
                    <a:srgbClr val="FFFFFF"/>
                  </a:outerShdw>
                </a:effectLst>
                <a:latin typeface="Times New Roman" pitchFamily="18" charset="0"/>
              </a:rPr>
              <a:t>Raised in Marin County, CA</a:t>
            </a:r>
          </a:p>
          <a:p>
            <a:pPr eaLnBrk="1" hangingPunct="1">
              <a:defRPr/>
            </a:pPr>
            <a:r>
              <a:rPr lang="en-US" dirty="0">
                <a:effectLst>
                  <a:outerShdw blurRad="38100" dist="38100" dir="2700000" algn="tl">
                    <a:srgbClr val="FFFFFF"/>
                  </a:outerShdw>
                </a:effectLst>
                <a:latin typeface="Times New Roman" pitchFamily="18" charset="0"/>
              </a:rPr>
              <a:t>Father is Catholic, Mother is Buddhist &amp; Kids should make their own choice on religion</a:t>
            </a:r>
          </a:p>
          <a:p>
            <a:pPr eaLnBrk="1" hangingPunct="1">
              <a:defRPr/>
            </a:pPr>
            <a:r>
              <a:rPr lang="en-US" dirty="0">
                <a:effectLst>
                  <a:outerShdw blurRad="38100" dist="38100" dir="2700000" algn="tl">
                    <a:srgbClr val="FFFFFF"/>
                  </a:outerShdw>
                </a:effectLst>
                <a:latin typeface="Times New Roman" pitchFamily="18" charset="0"/>
              </a:rPr>
              <a:t>U.S. to Yemen to Taliban to Jail</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1947952"/>
            <a:ext cx="8686800" cy="1862048"/>
          </a:xfrm>
          <a:prstGeom prst="rect">
            <a:avLst/>
          </a:prstGeom>
          <a:noFill/>
        </p:spPr>
        <p:txBody>
          <a:bodyPr wrap="square" rtlCol="0">
            <a:spAutoFit/>
          </a:bodyPr>
          <a:lstStyle/>
          <a:p>
            <a:pPr algn="ctr"/>
            <a:r>
              <a:rPr lang="en-US" sz="11500" spc="600" dirty="0">
                <a:solidFill>
                  <a:srgbClr val="360100"/>
                </a:solidFill>
                <a:latin typeface="Impact" pitchFamily="34" charset="0"/>
              </a:rPr>
              <a:t>Christianity</a:t>
            </a:r>
            <a:endParaRPr lang="en-US" sz="6000" dirty="0">
              <a:solidFill>
                <a:srgbClr val="360100"/>
              </a:solidFill>
              <a:latin typeface="Impact" pitchFamily="34" charset="0"/>
            </a:endParaRPr>
          </a:p>
        </p:txBody>
      </p:sp>
      <p:sp>
        <p:nvSpPr>
          <p:cNvPr id="7" name="TextBox 6"/>
          <p:cNvSpPr txBox="1"/>
          <p:nvPr/>
        </p:nvSpPr>
        <p:spPr>
          <a:xfrm rot="382772">
            <a:off x="76319" y="3600471"/>
            <a:ext cx="8763000" cy="1862048"/>
          </a:xfrm>
          <a:prstGeom prst="rect">
            <a:avLst/>
          </a:prstGeom>
          <a:noFill/>
        </p:spPr>
        <p:txBody>
          <a:bodyPr wrap="square" rtlCol="0">
            <a:spAutoFit/>
          </a:bodyPr>
          <a:lstStyle/>
          <a:p>
            <a:pPr algn="r"/>
            <a:r>
              <a:rPr lang="en-US" sz="11500" spc="600" dirty="0">
                <a:solidFill>
                  <a:srgbClr val="C00000"/>
                </a:solidFill>
                <a:effectLst>
                  <a:outerShdw blurRad="38100" dist="38100" dir="2700000" algn="tl">
                    <a:srgbClr val="000000">
                      <a:alpha val="43137"/>
                    </a:srgbClr>
                  </a:outerShdw>
                </a:effectLst>
                <a:latin typeface="I Still Know" pitchFamily="2" charset="0"/>
              </a:rPr>
              <a:t>Survive</a:t>
            </a:r>
          </a:p>
        </p:txBody>
      </p:sp>
      <p:sp>
        <p:nvSpPr>
          <p:cNvPr id="10" name="TextBox 9"/>
          <p:cNvSpPr txBox="1"/>
          <p:nvPr/>
        </p:nvSpPr>
        <p:spPr>
          <a:xfrm>
            <a:off x="304800" y="990600"/>
            <a:ext cx="1828800" cy="923330"/>
          </a:xfrm>
          <a:prstGeom prst="rect">
            <a:avLst/>
          </a:prstGeom>
          <a:noFill/>
        </p:spPr>
        <p:txBody>
          <a:bodyPr wrap="square" rtlCol="0">
            <a:spAutoFit/>
          </a:bodyPr>
          <a:lstStyle/>
          <a:p>
            <a:pPr algn="ctr"/>
            <a:r>
              <a:rPr lang="en-US" sz="5400" dirty="0">
                <a:latin typeface="Impact" pitchFamily="34" charset="0"/>
              </a:rPr>
              <a:t>Can</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914400"/>
            <a:ext cx="8686800" cy="1295400"/>
          </a:xfrm>
        </p:spPr>
        <p:txBody>
          <a:bodyPr>
            <a:noAutofit/>
          </a:bodyPr>
          <a:lstStyle/>
          <a:p>
            <a:r>
              <a:rPr lang="en-US" dirty="0">
                <a:solidFill>
                  <a:srgbClr val="360100"/>
                </a:solidFill>
                <a:effectLst>
                  <a:outerShdw blurRad="38100" dist="38100" dir="2700000" algn="tl">
                    <a:srgbClr val="000000">
                      <a:alpha val="43137"/>
                    </a:srgbClr>
                  </a:outerShdw>
                </a:effectLst>
                <a:latin typeface="Impact" pitchFamily="34" charset="0"/>
              </a:rPr>
              <a:t>Did You Know That Muslims Have No Savior?</a:t>
            </a:r>
          </a:p>
        </p:txBody>
      </p:sp>
      <p:sp>
        <p:nvSpPr>
          <p:cNvPr id="5" name="Content Placeholder 4"/>
          <p:cNvSpPr>
            <a:spLocks noGrp="1"/>
          </p:cNvSpPr>
          <p:nvPr>
            <p:ph idx="1"/>
          </p:nvPr>
        </p:nvSpPr>
        <p:spPr>
          <a:xfrm>
            <a:off x="228600" y="2362200"/>
            <a:ext cx="8686800" cy="3916363"/>
          </a:xfrm>
        </p:spPr>
        <p:txBody>
          <a:bodyPr>
            <a:normAutofit/>
          </a:bodyPr>
          <a:lstStyle/>
          <a:p>
            <a:r>
              <a:rPr lang="en-US" sz="3600" dirty="0">
                <a:solidFill>
                  <a:srgbClr val="360100"/>
                </a:solidFill>
                <a:effectLst>
                  <a:outerShdw blurRad="38100" dist="38100" dir="2700000" algn="tl">
                    <a:srgbClr val="000000">
                      <a:alpha val="43137"/>
                    </a:srgbClr>
                  </a:outerShdw>
                </a:effectLst>
              </a:rPr>
              <a:t>Allah’s not the savior</a:t>
            </a:r>
          </a:p>
          <a:p>
            <a:r>
              <a:rPr lang="en-US" sz="3600" dirty="0">
                <a:solidFill>
                  <a:srgbClr val="360100"/>
                </a:solidFill>
                <a:effectLst>
                  <a:outerShdw blurRad="38100" dist="38100" dir="2700000" algn="tl">
                    <a:srgbClr val="000000">
                      <a:alpha val="43137"/>
                    </a:srgbClr>
                  </a:outerShdw>
                </a:effectLst>
              </a:rPr>
              <a:t>The prophet Muhammad is not the savior</a:t>
            </a:r>
          </a:p>
          <a:p>
            <a:r>
              <a:rPr lang="en-US" sz="3600" dirty="0">
                <a:solidFill>
                  <a:srgbClr val="360100"/>
                </a:solidFill>
                <a:effectLst>
                  <a:outerShdw blurRad="38100" dist="38100" dir="2700000" algn="tl">
                    <a:srgbClr val="000000">
                      <a:alpha val="43137"/>
                    </a:srgbClr>
                  </a:outerShdw>
                </a:effectLst>
              </a:rPr>
              <a:t>Muslims have to save themselves!</a:t>
            </a:r>
          </a:p>
          <a:p>
            <a:pPr lvl="1"/>
            <a:r>
              <a:rPr lang="en-US" sz="3200" dirty="0">
                <a:effectLst>
                  <a:outerShdw blurRad="38100" dist="38100" dir="2700000" algn="tl">
                    <a:srgbClr val="000000">
                      <a:alpha val="43137"/>
                    </a:srgbClr>
                  </a:outerShdw>
                </a:effectLst>
              </a:rPr>
              <a:t>“Remember that good deeds nullify the bad” (</a:t>
            </a:r>
            <a:r>
              <a:rPr lang="en-US" sz="3200" dirty="0" err="1">
                <a:effectLst>
                  <a:outerShdw blurRad="38100" dist="38100" dir="2700000" algn="tl">
                    <a:srgbClr val="000000">
                      <a:alpha val="43137"/>
                    </a:srgbClr>
                  </a:outerShdw>
                </a:effectLst>
              </a:rPr>
              <a:t>Surah</a:t>
            </a:r>
            <a:r>
              <a:rPr lang="en-US" sz="3200" dirty="0">
                <a:effectLst>
                  <a:outerShdw blurRad="38100" dist="38100" dir="2700000" algn="tl">
                    <a:srgbClr val="000000">
                      <a:alpha val="43137"/>
                    </a:srgbClr>
                  </a:outerShdw>
                </a:effectLst>
              </a:rPr>
              <a:t> 11:114)</a:t>
            </a:r>
            <a:endParaRPr lang="en-US" sz="3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7170" name="Rectangle 2"/>
          <p:cNvSpPr>
            <a:spLocks noGrp="1" noChangeArrowheads="1"/>
          </p:cNvSpPr>
          <p:nvPr>
            <p:ph type="title"/>
          </p:nvPr>
        </p:nvSpPr>
        <p:spPr>
          <a:xfrm>
            <a:off x="304800" y="533400"/>
            <a:ext cx="6781800" cy="1143000"/>
          </a:xfrm>
        </p:spPr>
        <p:txBody>
          <a:bodyPr/>
          <a:lstStyle/>
          <a:p>
            <a:pPr algn="l" eaLnBrk="1" hangingPunct="1">
              <a:defRPr/>
            </a:pPr>
            <a:r>
              <a:rPr lang="en-US" sz="5400" dirty="0">
                <a:solidFill>
                  <a:srgbClr val="360100"/>
                </a:solidFill>
                <a:latin typeface="Impact" pitchFamily="34" charset="0"/>
              </a:rPr>
              <a:t>The Hope of Suicide</a:t>
            </a:r>
          </a:p>
        </p:txBody>
      </p:sp>
      <p:sp>
        <p:nvSpPr>
          <p:cNvPr id="7171" name="Text Box 3"/>
          <p:cNvSpPr txBox="1">
            <a:spLocks noChangeArrowheads="1"/>
          </p:cNvSpPr>
          <p:nvPr/>
        </p:nvSpPr>
        <p:spPr bwMode="auto">
          <a:xfrm>
            <a:off x="304800" y="1524000"/>
            <a:ext cx="5867400" cy="830997"/>
          </a:xfrm>
          <a:prstGeom prst="rect">
            <a:avLst/>
          </a:prstGeom>
          <a:noFill/>
          <a:ln w="9525">
            <a:noFill/>
            <a:miter lim="800000"/>
            <a:headEnd/>
            <a:tailEnd/>
          </a:ln>
          <a:effectLst/>
        </p:spPr>
        <p:txBody>
          <a:bodyPr wrap="square">
            <a:spAutoFit/>
          </a:bodyPr>
          <a:lstStyle/>
          <a:p>
            <a:pPr algn="ctr">
              <a:spcBef>
                <a:spcPct val="50000"/>
              </a:spcBef>
              <a:defRPr/>
            </a:pPr>
            <a:r>
              <a:rPr lang="en-US" sz="2400" b="1" i="1" dirty="0">
                <a:effectLst>
                  <a:outerShdw blurRad="38100" dist="38100" dir="2700000" algn="tl">
                    <a:srgbClr val="FFFFFF"/>
                  </a:outerShdw>
                </a:effectLst>
              </a:rPr>
              <a:t>The only way the Qur’an assures Paradise: Death in Jihad!</a:t>
            </a:r>
          </a:p>
        </p:txBody>
      </p:sp>
      <p:pic>
        <p:nvPicPr>
          <p:cNvPr id="16388" name="Picture 4" descr="suicide_bomber"/>
          <p:cNvPicPr>
            <a:picLocks noGrp="1" noChangeAspect="1" noChangeArrowheads="1"/>
          </p:cNvPicPr>
          <p:nvPr>
            <p:ph idx="1"/>
          </p:nvPr>
        </p:nvPicPr>
        <p:blipFill>
          <a:blip r:embed="rId3" cstate="print"/>
          <a:srcRect r="2310" b="2000"/>
          <a:stretch>
            <a:fillRect/>
          </a:stretch>
        </p:blipFill>
        <p:spPr>
          <a:xfrm>
            <a:off x="7129464" y="381000"/>
            <a:ext cx="1726746" cy="2286000"/>
          </a:xfrm>
          <a:noFill/>
        </p:spPr>
      </p:pic>
      <p:sp>
        <p:nvSpPr>
          <p:cNvPr id="7173" name="Text Box 5"/>
          <p:cNvSpPr txBox="1">
            <a:spLocks noChangeArrowheads="1"/>
          </p:cNvSpPr>
          <p:nvPr/>
        </p:nvSpPr>
        <p:spPr bwMode="auto">
          <a:xfrm>
            <a:off x="304800" y="2895600"/>
            <a:ext cx="8610600" cy="3416320"/>
          </a:xfrm>
          <a:prstGeom prst="rect">
            <a:avLst/>
          </a:prstGeom>
          <a:solidFill>
            <a:srgbClr val="FFFF99"/>
          </a:solidFill>
          <a:ln w="9525">
            <a:noFill/>
            <a:miter lim="800000"/>
            <a:headEnd/>
            <a:tailEnd/>
          </a:ln>
        </p:spPr>
        <p:txBody>
          <a:bodyPr wrap="square">
            <a:spAutoFit/>
          </a:bodyPr>
          <a:lstStyle/>
          <a:p>
            <a:pPr>
              <a:spcBef>
                <a:spcPct val="50000"/>
              </a:spcBef>
            </a:pPr>
            <a:r>
              <a:rPr lang="en-US" sz="2400" b="1" u="sng" dirty="0" err="1">
                <a:solidFill>
                  <a:srgbClr val="002060"/>
                </a:solidFill>
              </a:rPr>
              <a:t>Surah</a:t>
            </a:r>
            <a:r>
              <a:rPr lang="en-US" sz="2400" b="1" u="sng" dirty="0">
                <a:solidFill>
                  <a:srgbClr val="002060"/>
                </a:solidFill>
              </a:rPr>
              <a:t> 47:4-6</a:t>
            </a:r>
            <a:r>
              <a:rPr lang="en-US" sz="2400" dirty="0">
                <a:solidFill>
                  <a:srgbClr val="002060"/>
                </a:solidFill>
              </a:rPr>
              <a:t>, </a:t>
            </a:r>
            <a:r>
              <a:rPr lang="en-US" sz="2400" dirty="0"/>
              <a:t>“So, when you clash with the unbelievers, smite their necks until you overpower them, then hold them in bondage. Then either free them graciously or after taking a ransom, until war shall have come to end. If God had pleased He could have punished them (Himself), but He wills to test some of you through some others. He will not allow the deeds of those who are killed in the cause of God to go to waste. He will show them the way, and better their state, And will admit them into gardens with which he has acquainted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pic>
        <p:nvPicPr>
          <p:cNvPr id="17412" name="Picture 4" descr="suicide_bomber"/>
          <p:cNvPicPr>
            <a:picLocks noGrp="1" noChangeAspect="1" noChangeArrowheads="1"/>
          </p:cNvPicPr>
          <p:nvPr>
            <p:ph idx="1"/>
          </p:nvPr>
        </p:nvPicPr>
        <p:blipFill>
          <a:blip r:embed="rId3" cstate="print"/>
          <a:srcRect r="2310" b="2000"/>
          <a:stretch>
            <a:fillRect/>
          </a:stretch>
        </p:blipFill>
        <p:spPr>
          <a:xfrm>
            <a:off x="7129464" y="381000"/>
            <a:ext cx="1726746" cy="2286000"/>
          </a:xfrm>
          <a:noFill/>
        </p:spPr>
      </p:pic>
      <p:sp>
        <p:nvSpPr>
          <p:cNvPr id="17413" name="Text Box 5"/>
          <p:cNvSpPr txBox="1">
            <a:spLocks noChangeArrowheads="1"/>
          </p:cNvSpPr>
          <p:nvPr/>
        </p:nvSpPr>
        <p:spPr bwMode="auto">
          <a:xfrm>
            <a:off x="228600" y="2895600"/>
            <a:ext cx="8686800" cy="1200329"/>
          </a:xfrm>
          <a:prstGeom prst="rect">
            <a:avLst/>
          </a:prstGeom>
          <a:solidFill>
            <a:srgbClr val="FFFF99"/>
          </a:solidFill>
          <a:ln w="9525">
            <a:noFill/>
            <a:miter lim="800000"/>
            <a:headEnd/>
            <a:tailEnd/>
          </a:ln>
        </p:spPr>
        <p:txBody>
          <a:bodyPr wrap="square">
            <a:spAutoFit/>
          </a:bodyPr>
          <a:lstStyle/>
          <a:p>
            <a:pPr>
              <a:spcBef>
                <a:spcPct val="50000"/>
              </a:spcBef>
            </a:pPr>
            <a:r>
              <a:rPr lang="en-US" sz="2400" b="1" u="sng" dirty="0" err="1">
                <a:solidFill>
                  <a:srgbClr val="002060"/>
                </a:solidFill>
              </a:rPr>
              <a:t>Surah</a:t>
            </a:r>
            <a:r>
              <a:rPr lang="en-US" sz="2400" b="1" u="sng" dirty="0">
                <a:solidFill>
                  <a:srgbClr val="002060"/>
                </a:solidFill>
              </a:rPr>
              <a:t> 3:157-158</a:t>
            </a:r>
            <a:r>
              <a:rPr lang="en-US" sz="2400" dirty="0"/>
              <a:t>, “If you are killed in the cause of God or you die, the forgiveness and mercy of God are better than all that you amass. And if you die or are killed, even so it is to God that you will return.”</a:t>
            </a:r>
          </a:p>
        </p:txBody>
      </p:sp>
      <p:sp>
        <p:nvSpPr>
          <p:cNvPr id="7" name="Rectangle 2"/>
          <p:cNvSpPr txBox="1">
            <a:spLocks noChangeArrowheads="1"/>
          </p:cNvSpPr>
          <p:nvPr/>
        </p:nvSpPr>
        <p:spPr>
          <a:xfrm>
            <a:off x="304800" y="533400"/>
            <a:ext cx="67818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60100"/>
                </a:solidFill>
                <a:uLnTx/>
                <a:uFillTx/>
                <a:latin typeface="Impact" pitchFamily="34" charset="0"/>
                <a:ea typeface="+mj-ea"/>
                <a:cs typeface="+mj-cs"/>
              </a:rPr>
              <a:t>The Hope of Suicide</a:t>
            </a:r>
          </a:p>
        </p:txBody>
      </p:sp>
      <p:sp>
        <p:nvSpPr>
          <p:cNvPr id="8" name="Text Box 3"/>
          <p:cNvSpPr txBox="1">
            <a:spLocks noChangeArrowheads="1"/>
          </p:cNvSpPr>
          <p:nvPr/>
        </p:nvSpPr>
        <p:spPr bwMode="auto">
          <a:xfrm>
            <a:off x="304800" y="1524000"/>
            <a:ext cx="5867400" cy="830997"/>
          </a:xfrm>
          <a:prstGeom prst="rect">
            <a:avLst/>
          </a:prstGeom>
          <a:noFill/>
          <a:ln w="9525">
            <a:noFill/>
            <a:miter lim="800000"/>
            <a:headEnd/>
            <a:tailEnd/>
          </a:ln>
          <a:effectLst/>
        </p:spPr>
        <p:txBody>
          <a:bodyPr wrap="square">
            <a:spAutoFit/>
          </a:bodyPr>
          <a:lstStyle/>
          <a:p>
            <a:pPr algn="ctr">
              <a:spcBef>
                <a:spcPct val="50000"/>
              </a:spcBef>
              <a:defRPr/>
            </a:pPr>
            <a:r>
              <a:rPr lang="en-US" sz="2400" b="1" i="1" dirty="0">
                <a:effectLst>
                  <a:outerShdw blurRad="38100" dist="38100" dir="2700000" algn="tl">
                    <a:srgbClr val="FFFFFF"/>
                  </a:outerShdw>
                </a:effectLst>
              </a:rPr>
              <a:t>The only way the Qur’an assures Paradise: Death in Jihad!</a:t>
            </a:r>
          </a:p>
        </p:txBody>
      </p:sp>
      <p:sp>
        <p:nvSpPr>
          <p:cNvPr id="9" name="Title 8"/>
          <p:cNvSpPr>
            <a:spLocks noGrp="1"/>
          </p:cNvSpPr>
          <p:nvPr>
            <p:ph type="title"/>
          </p:nvPr>
        </p:nvSpPr>
        <p:spPr>
          <a:xfrm>
            <a:off x="457200" y="274638"/>
            <a:ext cx="8229600" cy="334962"/>
          </a:xfrm>
        </p:spPr>
        <p:txBody>
          <a:bodyPr>
            <a:normAutofit fontScale="90000"/>
          </a:bodyPr>
          <a:lstStyle/>
          <a:p>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pic>
        <p:nvPicPr>
          <p:cNvPr id="18436" name="Picture 4" descr="suicide_bomber"/>
          <p:cNvPicPr>
            <a:picLocks noGrp="1" noChangeAspect="1" noChangeArrowheads="1"/>
          </p:cNvPicPr>
          <p:nvPr>
            <p:ph idx="1"/>
          </p:nvPr>
        </p:nvPicPr>
        <p:blipFill>
          <a:blip r:embed="rId3" cstate="print"/>
          <a:srcRect r="2310" b="2000"/>
          <a:stretch>
            <a:fillRect/>
          </a:stretch>
        </p:blipFill>
        <p:spPr>
          <a:xfrm>
            <a:off x="7129464" y="381000"/>
            <a:ext cx="1726746" cy="2286000"/>
          </a:xfrm>
          <a:noFill/>
        </p:spPr>
      </p:pic>
      <p:sp>
        <p:nvSpPr>
          <p:cNvPr id="18437" name="Text Box 5"/>
          <p:cNvSpPr txBox="1">
            <a:spLocks noChangeArrowheads="1"/>
          </p:cNvSpPr>
          <p:nvPr/>
        </p:nvSpPr>
        <p:spPr bwMode="auto">
          <a:xfrm>
            <a:off x="228600" y="2895600"/>
            <a:ext cx="8686800" cy="1569660"/>
          </a:xfrm>
          <a:prstGeom prst="rect">
            <a:avLst/>
          </a:prstGeom>
          <a:solidFill>
            <a:srgbClr val="FFFF99"/>
          </a:solidFill>
          <a:ln w="9525">
            <a:noFill/>
            <a:miter lim="800000"/>
            <a:headEnd/>
            <a:tailEnd/>
          </a:ln>
        </p:spPr>
        <p:txBody>
          <a:bodyPr wrap="square">
            <a:spAutoFit/>
          </a:bodyPr>
          <a:lstStyle/>
          <a:p>
            <a:pPr>
              <a:spcBef>
                <a:spcPct val="50000"/>
              </a:spcBef>
            </a:pPr>
            <a:r>
              <a:rPr lang="en-US" sz="2400" b="1" u="sng" dirty="0" err="1">
                <a:solidFill>
                  <a:srgbClr val="002060"/>
                </a:solidFill>
              </a:rPr>
              <a:t>Surah</a:t>
            </a:r>
            <a:r>
              <a:rPr lang="en-US" sz="2400" b="1" u="sng" dirty="0">
                <a:solidFill>
                  <a:srgbClr val="002060"/>
                </a:solidFill>
              </a:rPr>
              <a:t> 3:195</a:t>
            </a:r>
            <a:r>
              <a:rPr lang="en-US" sz="2400" dirty="0"/>
              <a:t>, “And those who were deprived of their homes or banished in My cause, and who fought and were killed, I shall blot out their sins and admit them indeed into gardens with rippling streams.”</a:t>
            </a:r>
          </a:p>
        </p:txBody>
      </p:sp>
      <p:sp>
        <p:nvSpPr>
          <p:cNvPr id="7" name="Rectangle 2"/>
          <p:cNvSpPr txBox="1">
            <a:spLocks noChangeArrowheads="1"/>
          </p:cNvSpPr>
          <p:nvPr/>
        </p:nvSpPr>
        <p:spPr>
          <a:xfrm>
            <a:off x="304800" y="533400"/>
            <a:ext cx="67818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60100"/>
                </a:solidFill>
                <a:uLnTx/>
                <a:uFillTx/>
                <a:latin typeface="Impact" pitchFamily="34" charset="0"/>
                <a:ea typeface="+mj-ea"/>
                <a:cs typeface="+mj-cs"/>
              </a:rPr>
              <a:t>The Hope of Suicide</a:t>
            </a:r>
          </a:p>
        </p:txBody>
      </p:sp>
      <p:sp>
        <p:nvSpPr>
          <p:cNvPr id="8" name="Text Box 3"/>
          <p:cNvSpPr txBox="1">
            <a:spLocks noChangeArrowheads="1"/>
          </p:cNvSpPr>
          <p:nvPr/>
        </p:nvSpPr>
        <p:spPr bwMode="auto">
          <a:xfrm>
            <a:off x="304800" y="1524000"/>
            <a:ext cx="5867400" cy="830997"/>
          </a:xfrm>
          <a:prstGeom prst="rect">
            <a:avLst/>
          </a:prstGeom>
          <a:noFill/>
          <a:ln w="9525">
            <a:noFill/>
            <a:miter lim="800000"/>
            <a:headEnd/>
            <a:tailEnd/>
          </a:ln>
          <a:effectLst/>
        </p:spPr>
        <p:txBody>
          <a:bodyPr wrap="square">
            <a:spAutoFit/>
          </a:bodyPr>
          <a:lstStyle/>
          <a:p>
            <a:pPr algn="ctr">
              <a:spcBef>
                <a:spcPct val="50000"/>
              </a:spcBef>
              <a:defRPr/>
            </a:pPr>
            <a:r>
              <a:rPr lang="en-US" sz="2400" b="1" i="1" dirty="0">
                <a:effectLst>
                  <a:outerShdw blurRad="38100" dist="38100" dir="2700000" algn="tl">
                    <a:srgbClr val="FFFFFF"/>
                  </a:outerShdw>
                </a:effectLst>
              </a:rPr>
              <a:t>The only way the Qur’an assures Paradise: Death in Jihad!</a:t>
            </a:r>
          </a:p>
        </p:txBody>
      </p:sp>
      <p:sp>
        <p:nvSpPr>
          <p:cNvPr id="9" name="Title 8"/>
          <p:cNvSpPr>
            <a:spLocks noGrp="1"/>
          </p:cNvSpPr>
          <p:nvPr>
            <p:ph type="title"/>
          </p:nvPr>
        </p:nvSpPr>
        <p:spPr>
          <a:xfrm>
            <a:off x="457200" y="274638"/>
            <a:ext cx="8229600" cy="411162"/>
          </a:xfrm>
        </p:spPr>
        <p:txBody>
          <a:bodyPr>
            <a:normAutofit fontScale="90000"/>
          </a:bodyPr>
          <a:lstStyle/>
          <a:p>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447800"/>
          </a:xfrm>
        </p:spPr>
        <p:txBody>
          <a:bodyPr>
            <a:noAutofit/>
          </a:bodyPr>
          <a:lstStyle/>
          <a:p>
            <a:r>
              <a:rPr lang="en-US" dirty="0">
                <a:solidFill>
                  <a:srgbClr val="360100"/>
                </a:solidFill>
                <a:effectLst>
                  <a:outerShdw blurRad="38100" dist="38100" dir="2700000" algn="tl">
                    <a:srgbClr val="000000">
                      <a:alpha val="43137"/>
                    </a:srgbClr>
                  </a:outerShdw>
                </a:effectLst>
                <a:latin typeface="Impact" pitchFamily="34" charset="0"/>
              </a:rPr>
              <a:t>What Can Local Churches Do?</a:t>
            </a:r>
            <a:br>
              <a:rPr lang="en-US" dirty="0">
                <a:solidFill>
                  <a:srgbClr val="360100"/>
                </a:solidFill>
                <a:effectLst>
                  <a:outerShdw blurRad="38100" dist="38100" dir="2700000" algn="tl">
                    <a:srgbClr val="000000">
                      <a:alpha val="43137"/>
                    </a:srgbClr>
                  </a:outerShdw>
                </a:effectLst>
                <a:latin typeface="Impact" pitchFamily="34" charset="0"/>
              </a:rPr>
            </a:br>
            <a:r>
              <a:rPr lang="en-US" dirty="0">
                <a:solidFill>
                  <a:srgbClr val="360100"/>
                </a:solidFill>
                <a:effectLst>
                  <a:outerShdw blurRad="38100" dist="38100" dir="2700000" algn="tl">
                    <a:srgbClr val="000000">
                      <a:alpha val="43137"/>
                    </a:srgbClr>
                  </a:outerShdw>
                </a:effectLst>
                <a:latin typeface="Impact" pitchFamily="34" charset="0"/>
              </a:rPr>
              <a:t>Be Evangelistic!</a:t>
            </a:r>
          </a:p>
        </p:txBody>
      </p:sp>
      <p:sp>
        <p:nvSpPr>
          <p:cNvPr id="5" name="Content Placeholder 4"/>
          <p:cNvSpPr>
            <a:spLocks noGrp="1"/>
          </p:cNvSpPr>
          <p:nvPr>
            <p:ph idx="1"/>
          </p:nvPr>
        </p:nvSpPr>
        <p:spPr>
          <a:xfrm>
            <a:off x="228600" y="4495800"/>
            <a:ext cx="8686800" cy="1782763"/>
          </a:xfrm>
        </p:spPr>
        <p:txBody>
          <a:bodyPr>
            <a:normAutofit/>
          </a:bodyPr>
          <a:lstStyle/>
          <a:p>
            <a:pPr marL="742950" indent="-742950">
              <a:buFont typeface="+mj-lt"/>
              <a:buAutoNum type="arabicParenR"/>
            </a:pPr>
            <a:r>
              <a:rPr lang="en-US" sz="3600" dirty="0">
                <a:solidFill>
                  <a:srgbClr val="360100"/>
                </a:solidFill>
                <a:effectLst>
                  <a:outerShdw blurRad="38100" dist="38100" dir="2700000" algn="tl">
                    <a:srgbClr val="000000">
                      <a:alpha val="43137"/>
                    </a:srgbClr>
                  </a:outerShdw>
                </a:effectLst>
              </a:rPr>
              <a:t>Preach Jesus Christ, His death &amp; resurrection (1 Cor. 15:1-3).</a:t>
            </a:r>
            <a:endParaRPr lang="en-US" sz="3200" dirty="0"/>
          </a:p>
        </p:txBody>
      </p:sp>
      <p:sp>
        <p:nvSpPr>
          <p:cNvPr id="6" name="TextBox 5"/>
          <p:cNvSpPr txBox="1"/>
          <p:nvPr/>
        </p:nvSpPr>
        <p:spPr>
          <a:xfrm>
            <a:off x="228600" y="2133600"/>
            <a:ext cx="8686800" cy="2062103"/>
          </a:xfrm>
          <a:prstGeom prst="rect">
            <a:avLst/>
          </a:prstGeom>
          <a:noFill/>
        </p:spPr>
        <p:txBody>
          <a:bodyPr wrap="square" rtlCol="0">
            <a:spAutoFit/>
          </a:bodyPr>
          <a:lstStyle/>
          <a:p>
            <a:pPr algn="ctr"/>
            <a:r>
              <a:rPr lang="en-US" sz="3200" dirty="0"/>
              <a:t>“but if I am delayed, [I write] so that you may know how you ought to conduct yourself in the house of God, which is the church of the living God, the pillar and ground of the truth.” (1 Tim. 3:15)</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600200"/>
          </a:xfrm>
        </p:spPr>
        <p:txBody>
          <a:bodyPr>
            <a:noAutofit/>
          </a:bodyPr>
          <a:lstStyle/>
          <a:p>
            <a:r>
              <a:rPr lang="en-US" dirty="0">
                <a:effectLst>
                  <a:outerShdw blurRad="38100" dist="38100" dir="2700000" algn="tl">
                    <a:srgbClr val="000000">
                      <a:alpha val="43137"/>
                    </a:srgbClr>
                  </a:outerShdw>
                </a:effectLst>
                <a:latin typeface="Impact" pitchFamily="34" charset="0"/>
              </a:rPr>
              <a:t>Qur’an denies Deity of Jesus Christ</a:t>
            </a:r>
          </a:p>
        </p:txBody>
      </p:sp>
      <p:sp>
        <p:nvSpPr>
          <p:cNvPr id="5" name="Content Placeholder 4"/>
          <p:cNvSpPr>
            <a:spLocks noGrp="1"/>
          </p:cNvSpPr>
          <p:nvPr>
            <p:ph idx="1"/>
          </p:nvPr>
        </p:nvSpPr>
        <p:spPr>
          <a:xfrm>
            <a:off x="228600" y="2362200"/>
            <a:ext cx="8686800" cy="3916363"/>
          </a:xfrm>
        </p:spPr>
        <p:txBody>
          <a:bodyPr>
            <a:normAutofit/>
          </a:bodyPr>
          <a:lstStyle/>
          <a:p>
            <a:r>
              <a:rPr lang="en-US" sz="3200" dirty="0"/>
              <a:t>“</a:t>
            </a:r>
            <a:r>
              <a:rPr lang="en-US" b="1" dirty="0"/>
              <a:t>For God the likeness of Jesus is as that of Adam whom He fashioned out of dust and said “Be” and he was.” (</a:t>
            </a:r>
            <a:r>
              <a:rPr lang="en-US" b="1" dirty="0" err="1"/>
              <a:t>Surah</a:t>
            </a:r>
            <a:r>
              <a:rPr lang="en-US" b="1" dirty="0"/>
              <a:t> 3:59)</a:t>
            </a:r>
          </a:p>
          <a:p>
            <a:endParaRPr lang="en-US" sz="3200"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600200"/>
          </a:xfrm>
        </p:spPr>
        <p:txBody>
          <a:bodyPr>
            <a:noAutofit/>
          </a:bodyPr>
          <a:lstStyle/>
          <a:p>
            <a:r>
              <a:rPr lang="en-US" dirty="0">
                <a:effectLst>
                  <a:outerShdw blurRad="38100" dist="38100" dir="2700000" algn="tl">
                    <a:srgbClr val="000000">
                      <a:alpha val="43137"/>
                    </a:srgbClr>
                  </a:outerShdw>
                </a:effectLst>
                <a:latin typeface="Impact" pitchFamily="34" charset="0"/>
              </a:rPr>
              <a:t>Qur’an denies Crucifixion of Jesus</a:t>
            </a:r>
          </a:p>
        </p:txBody>
      </p:sp>
      <p:sp>
        <p:nvSpPr>
          <p:cNvPr id="5" name="Content Placeholder 4"/>
          <p:cNvSpPr>
            <a:spLocks noGrp="1"/>
          </p:cNvSpPr>
          <p:nvPr>
            <p:ph idx="1"/>
          </p:nvPr>
        </p:nvSpPr>
        <p:spPr>
          <a:xfrm>
            <a:off x="228600" y="2362200"/>
            <a:ext cx="8686800" cy="3916363"/>
          </a:xfrm>
        </p:spPr>
        <p:txBody>
          <a:bodyPr>
            <a:normAutofit/>
          </a:bodyPr>
          <a:lstStyle/>
          <a:p>
            <a:r>
              <a:rPr lang="en-US" sz="3200" dirty="0"/>
              <a:t>“</a:t>
            </a:r>
            <a:r>
              <a:rPr lang="en-US" b="1" dirty="0"/>
              <a:t>And because they denied and spoke dreadful calumnies of Mary; And for saying: ‘We killed the Christ, Jesus, son of Mary, who was an apostle of God;” but they neither killed nor crucified him, though it so appeared to them.” (</a:t>
            </a:r>
            <a:r>
              <a:rPr lang="en-US" b="1" dirty="0" err="1"/>
              <a:t>Surah</a:t>
            </a:r>
            <a:r>
              <a:rPr lang="en-US" b="1" dirty="0"/>
              <a:t> 4:156-157)</a:t>
            </a:r>
          </a:p>
          <a:p>
            <a:endParaRPr lang="en-US" sz="3200"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600200"/>
          </a:xfrm>
        </p:spPr>
        <p:txBody>
          <a:bodyPr>
            <a:noAutofit/>
          </a:bodyPr>
          <a:lstStyle/>
          <a:p>
            <a:r>
              <a:rPr lang="en-US" dirty="0">
                <a:effectLst>
                  <a:outerShdw blurRad="38100" dist="38100" dir="2700000" algn="tl">
                    <a:srgbClr val="000000">
                      <a:alpha val="43137"/>
                    </a:srgbClr>
                  </a:outerShdw>
                </a:effectLst>
                <a:latin typeface="Impact" pitchFamily="34" charset="0"/>
              </a:rPr>
              <a:t>Qur’an condemns Christians for “Good Confession”</a:t>
            </a:r>
          </a:p>
        </p:txBody>
      </p:sp>
      <p:sp>
        <p:nvSpPr>
          <p:cNvPr id="5" name="Content Placeholder 4"/>
          <p:cNvSpPr>
            <a:spLocks noGrp="1"/>
          </p:cNvSpPr>
          <p:nvPr>
            <p:ph idx="1"/>
          </p:nvPr>
        </p:nvSpPr>
        <p:spPr>
          <a:xfrm>
            <a:off x="228600" y="2362200"/>
            <a:ext cx="8686800" cy="3916363"/>
          </a:xfrm>
        </p:spPr>
        <p:txBody>
          <a:bodyPr>
            <a:normAutofit/>
          </a:bodyPr>
          <a:lstStyle/>
          <a:p>
            <a:r>
              <a:rPr lang="en-US" sz="3200" dirty="0"/>
              <a:t>“</a:t>
            </a:r>
            <a:r>
              <a:rPr lang="en-US" b="1" dirty="0"/>
              <a:t>The Christians say: “Christ is the son of God.” That is what they say with their tongues following assertions made by unbelievers before them. May they be damned by God: How perverse are they!” (</a:t>
            </a:r>
            <a:r>
              <a:rPr lang="en-US" b="1" dirty="0" err="1"/>
              <a:t>Surah</a:t>
            </a:r>
            <a:r>
              <a:rPr lang="en-US" b="1" dirty="0"/>
              <a:t> 9:30)</a:t>
            </a:r>
          </a:p>
          <a:p>
            <a:endParaRPr lang="en-US" sz="3200"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295400"/>
          </a:xfrm>
        </p:spPr>
        <p:txBody>
          <a:bodyPr>
            <a:noAutofit/>
          </a:bodyPr>
          <a:lstStyle/>
          <a:p>
            <a:r>
              <a:rPr lang="en-US" dirty="0">
                <a:solidFill>
                  <a:srgbClr val="360100"/>
                </a:solidFill>
                <a:effectLst>
                  <a:outerShdw blurRad="38100" dist="38100" dir="2700000" algn="tl">
                    <a:srgbClr val="000000">
                      <a:alpha val="43137"/>
                    </a:srgbClr>
                  </a:outerShdw>
                </a:effectLst>
                <a:latin typeface="Impact" pitchFamily="34" charset="0"/>
              </a:rPr>
              <a:t>What Can Local Churches Do?</a:t>
            </a:r>
            <a:br>
              <a:rPr lang="en-US" dirty="0">
                <a:solidFill>
                  <a:srgbClr val="360100"/>
                </a:solidFill>
                <a:effectLst>
                  <a:outerShdw blurRad="38100" dist="38100" dir="2700000" algn="tl">
                    <a:srgbClr val="000000">
                      <a:alpha val="43137"/>
                    </a:srgbClr>
                  </a:outerShdw>
                </a:effectLst>
                <a:latin typeface="Impact" pitchFamily="34" charset="0"/>
              </a:rPr>
            </a:br>
            <a:r>
              <a:rPr lang="en-US" dirty="0">
                <a:solidFill>
                  <a:srgbClr val="360100"/>
                </a:solidFill>
                <a:effectLst>
                  <a:outerShdw blurRad="38100" dist="38100" dir="2700000" algn="tl">
                    <a:srgbClr val="000000">
                      <a:alpha val="43137"/>
                    </a:srgbClr>
                  </a:outerShdw>
                </a:effectLst>
                <a:latin typeface="Impact" pitchFamily="34" charset="0"/>
              </a:rPr>
              <a:t>Be Evangelistic!</a:t>
            </a:r>
          </a:p>
        </p:txBody>
      </p:sp>
      <p:sp>
        <p:nvSpPr>
          <p:cNvPr id="5" name="Content Placeholder 4"/>
          <p:cNvSpPr>
            <a:spLocks noGrp="1"/>
          </p:cNvSpPr>
          <p:nvPr>
            <p:ph idx="1"/>
          </p:nvPr>
        </p:nvSpPr>
        <p:spPr>
          <a:xfrm>
            <a:off x="228600" y="1981200"/>
            <a:ext cx="8686800" cy="4144963"/>
          </a:xfrm>
        </p:spPr>
        <p:txBody>
          <a:bodyPr>
            <a:normAutofit/>
          </a:bodyPr>
          <a:lstStyle/>
          <a:p>
            <a:pPr marL="742950" indent="-742950">
              <a:buFont typeface="+mj-lt"/>
              <a:buAutoNum type="arabicParenR"/>
            </a:pPr>
            <a:r>
              <a:rPr lang="en-US" sz="3600" dirty="0">
                <a:solidFill>
                  <a:srgbClr val="360100"/>
                </a:solidFill>
                <a:effectLst>
                  <a:outerShdw blurRad="38100" dist="38100" dir="2700000" algn="tl">
                    <a:srgbClr val="000000">
                      <a:alpha val="43137"/>
                    </a:srgbClr>
                  </a:outerShdw>
                </a:effectLst>
              </a:rPr>
              <a:t>Preach Jesus Christ</a:t>
            </a:r>
          </a:p>
          <a:p>
            <a:pPr marL="742950" indent="-742950">
              <a:buFont typeface="+mj-lt"/>
              <a:buAutoNum type="arabicParenR"/>
            </a:pPr>
            <a:r>
              <a:rPr lang="en-US" sz="3600" dirty="0">
                <a:solidFill>
                  <a:srgbClr val="360100"/>
                </a:solidFill>
                <a:effectLst>
                  <a:outerShdw blurRad="38100" dist="38100" dir="2700000" algn="tl">
                    <a:srgbClr val="000000">
                      <a:alpha val="43137"/>
                    </a:srgbClr>
                  </a:outerShdw>
                </a:effectLst>
              </a:rPr>
              <a:t>Dispel misinformation</a:t>
            </a:r>
          </a:p>
          <a:p>
            <a:pPr marL="971550" lvl="1" indent="-514350">
              <a:buFont typeface="Arial" pitchFamily="34" charset="0"/>
              <a:buChar char="•"/>
            </a:pPr>
            <a:r>
              <a:rPr lang="en-US" dirty="0">
                <a:effectLst>
                  <a:outerShdw blurRad="38100" dist="38100" dir="2700000" algn="tl">
                    <a:srgbClr val="000000">
                      <a:alpha val="43137"/>
                    </a:srgbClr>
                  </a:outerShdw>
                </a:effectLst>
              </a:rPr>
              <a:t>It’s not the same God</a:t>
            </a:r>
          </a:p>
          <a:p>
            <a:pPr marL="971550" lvl="1" indent="-514350">
              <a:buFont typeface="Arial" pitchFamily="34" charset="0"/>
              <a:buChar char="•"/>
            </a:pPr>
            <a:r>
              <a:rPr lang="en-US" dirty="0">
                <a:effectLst>
                  <a:outerShdw blurRad="38100" dist="38100" dir="2700000" algn="tl">
                    <a:srgbClr val="000000">
                      <a:alpha val="43137"/>
                    </a:srgbClr>
                  </a:outerShdw>
                </a:effectLst>
              </a:rPr>
              <a:t>It’s not the same Jesus</a:t>
            </a:r>
          </a:p>
          <a:p>
            <a:pPr marL="742950" indent="-742950">
              <a:buFont typeface="+mj-lt"/>
              <a:buAutoNum type="arabicParenR"/>
            </a:pPr>
            <a:r>
              <a:rPr lang="en-US" sz="3600" dirty="0">
                <a:solidFill>
                  <a:srgbClr val="360100"/>
                </a:solidFill>
                <a:effectLst>
                  <a:outerShdw blurRad="38100" dist="38100" dir="2700000" algn="tl">
                    <a:srgbClr val="000000">
                      <a:alpha val="43137"/>
                    </a:srgbClr>
                  </a:outerShdw>
                </a:effectLst>
              </a:rPr>
              <a:t>Work with Families – prepare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066800"/>
            <a:ext cx="8763000" cy="4154984"/>
          </a:xfrm>
          <a:prstGeom prst="rect">
            <a:avLst/>
          </a:prstGeom>
          <a:noFill/>
        </p:spPr>
        <p:txBody>
          <a:bodyPr wrap="square" rtlCol="0">
            <a:spAutoFit/>
          </a:bodyPr>
          <a:lstStyle/>
          <a:p>
            <a:pPr algn="ctr"/>
            <a:r>
              <a:rPr lang="en-US" sz="6600" b="1" dirty="0">
                <a:solidFill>
                  <a:srgbClr val="360100"/>
                </a:solidFill>
                <a:effectLst>
                  <a:outerShdw blurRad="38100" dist="38100" dir="2700000" algn="tl">
                    <a:srgbClr val="000000">
                      <a:alpha val="43137"/>
                    </a:srgbClr>
                  </a:outerShdw>
                </a:effectLst>
                <a:latin typeface="Papyrus" pitchFamily="66" charset="0"/>
              </a:rPr>
              <a:t>Let’s Answer 			The Threat of Islam As Victors, 				Not Victims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usa-today.jpg"/>
          <p:cNvPicPr>
            <a:picLocks noChangeAspect="1"/>
          </p:cNvPicPr>
          <p:nvPr/>
        </p:nvPicPr>
        <p:blipFill>
          <a:blip r:embed="rId2" cstate="print"/>
          <a:stretch>
            <a:fillRect/>
          </a:stretch>
        </p:blipFill>
        <p:spPr>
          <a:xfrm>
            <a:off x="152401" y="250556"/>
            <a:ext cx="2057400" cy="1290234"/>
          </a:xfrm>
          <a:prstGeom prst="rect">
            <a:avLst/>
          </a:prstGeom>
          <a:effectLst>
            <a:reflection blurRad="6350" stA="50000" endA="300" endPos="38500" dist="50800" dir="5400000" sy="-100000" algn="bl" rotWithShape="0"/>
          </a:effectLst>
          <a:scene3d>
            <a:camera prst="perspectiveRight"/>
            <a:lightRig rig="threePt" dir="t"/>
          </a:scene3d>
        </p:spPr>
      </p:pic>
      <p:sp>
        <p:nvSpPr>
          <p:cNvPr id="3" name="TextBox 2"/>
          <p:cNvSpPr txBox="1"/>
          <p:nvPr/>
        </p:nvSpPr>
        <p:spPr>
          <a:xfrm>
            <a:off x="76200" y="2286000"/>
            <a:ext cx="3352800" cy="461665"/>
          </a:xfrm>
          <a:prstGeom prst="rect">
            <a:avLst/>
          </a:prstGeom>
          <a:noFill/>
        </p:spPr>
        <p:txBody>
          <a:bodyPr wrap="square" rtlCol="0">
            <a:spAutoFit/>
          </a:bodyPr>
          <a:lstStyle/>
          <a:p>
            <a:r>
              <a:rPr lang="en-US" sz="2400" dirty="0"/>
              <a:t>U.S. Muslim Population:</a:t>
            </a:r>
          </a:p>
        </p:txBody>
      </p:sp>
      <p:sp>
        <p:nvSpPr>
          <p:cNvPr id="4" name="TextBox 3"/>
          <p:cNvSpPr txBox="1"/>
          <p:nvPr/>
        </p:nvSpPr>
        <p:spPr>
          <a:xfrm>
            <a:off x="3810000" y="1524000"/>
            <a:ext cx="2057400" cy="584775"/>
          </a:xfrm>
          <a:prstGeom prst="rect">
            <a:avLst/>
          </a:prstGeom>
          <a:noFill/>
        </p:spPr>
        <p:txBody>
          <a:bodyPr wrap="square" rtlCol="0">
            <a:spAutoFit/>
          </a:bodyPr>
          <a:lstStyle/>
          <a:p>
            <a:pPr algn="ctr"/>
            <a:r>
              <a:rPr lang="en-US" sz="3200" u="sng" dirty="0">
                <a:solidFill>
                  <a:schemeClr val="accent1">
                    <a:lumMod val="75000"/>
                  </a:schemeClr>
                </a:solidFill>
              </a:rPr>
              <a:t>CURRENT</a:t>
            </a:r>
          </a:p>
        </p:txBody>
      </p:sp>
      <p:sp>
        <p:nvSpPr>
          <p:cNvPr id="5" name="TextBox 4"/>
          <p:cNvSpPr txBox="1"/>
          <p:nvPr/>
        </p:nvSpPr>
        <p:spPr>
          <a:xfrm>
            <a:off x="6324600" y="1524000"/>
            <a:ext cx="2743200" cy="584775"/>
          </a:xfrm>
          <a:prstGeom prst="rect">
            <a:avLst/>
          </a:prstGeom>
          <a:noFill/>
        </p:spPr>
        <p:txBody>
          <a:bodyPr wrap="square" rtlCol="0">
            <a:spAutoFit/>
          </a:bodyPr>
          <a:lstStyle/>
          <a:p>
            <a:pPr algn="ctr"/>
            <a:r>
              <a:rPr lang="en-US" sz="3200" u="sng" dirty="0">
                <a:solidFill>
                  <a:schemeClr val="accent1">
                    <a:lumMod val="75000"/>
                  </a:schemeClr>
                </a:solidFill>
              </a:rPr>
              <a:t>Projected 2030</a:t>
            </a:r>
          </a:p>
        </p:txBody>
      </p:sp>
      <p:sp>
        <p:nvSpPr>
          <p:cNvPr id="6" name="TextBox 5"/>
          <p:cNvSpPr txBox="1"/>
          <p:nvPr/>
        </p:nvSpPr>
        <p:spPr>
          <a:xfrm>
            <a:off x="76200" y="2971800"/>
            <a:ext cx="3352800" cy="461665"/>
          </a:xfrm>
          <a:prstGeom prst="rect">
            <a:avLst/>
          </a:prstGeom>
          <a:noFill/>
        </p:spPr>
        <p:txBody>
          <a:bodyPr wrap="square" rtlCol="0">
            <a:spAutoFit/>
          </a:bodyPr>
          <a:lstStyle/>
          <a:p>
            <a:r>
              <a:rPr lang="en-US" sz="2400" dirty="0">
                <a:solidFill>
                  <a:srgbClr val="C00000"/>
                </a:solidFill>
              </a:rPr>
              <a:t>Total U.S. Population:</a:t>
            </a:r>
          </a:p>
        </p:txBody>
      </p:sp>
      <p:sp>
        <p:nvSpPr>
          <p:cNvPr id="7" name="TextBox 6"/>
          <p:cNvSpPr txBox="1"/>
          <p:nvPr/>
        </p:nvSpPr>
        <p:spPr>
          <a:xfrm>
            <a:off x="76200" y="3733800"/>
            <a:ext cx="3505200" cy="461665"/>
          </a:xfrm>
          <a:prstGeom prst="rect">
            <a:avLst/>
          </a:prstGeom>
          <a:noFill/>
        </p:spPr>
        <p:txBody>
          <a:bodyPr wrap="square" rtlCol="0">
            <a:spAutoFit/>
          </a:bodyPr>
          <a:lstStyle/>
          <a:p>
            <a:r>
              <a:rPr lang="en-US" sz="2400" dirty="0"/>
              <a:t>U.S. Muslims born abroad:</a:t>
            </a:r>
          </a:p>
        </p:txBody>
      </p:sp>
      <p:sp>
        <p:nvSpPr>
          <p:cNvPr id="8" name="TextBox 7"/>
          <p:cNvSpPr txBox="1"/>
          <p:nvPr/>
        </p:nvSpPr>
        <p:spPr>
          <a:xfrm>
            <a:off x="76200" y="4419600"/>
            <a:ext cx="3352800" cy="461665"/>
          </a:xfrm>
          <a:prstGeom prst="rect">
            <a:avLst/>
          </a:prstGeom>
          <a:noFill/>
        </p:spPr>
        <p:txBody>
          <a:bodyPr wrap="square" rtlCol="0">
            <a:spAutoFit/>
          </a:bodyPr>
          <a:lstStyle/>
          <a:p>
            <a:r>
              <a:rPr lang="en-US" sz="2400" dirty="0"/>
              <a:t>Muslim people on earth:</a:t>
            </a:r>
          </a:p>
        </p:txBody>
      </p:sp>
      <p:sp>
        <p:nvSpPr>
          <p:cNvPr id="9" name="TextBox 8"/>
          <p:cNvSpPr txBox="1"/>
          <p:nvPr/>
        </p:nvSpPr>
        <p:spPr>
          <a:xfrm>
            <a:off x="3657600" y="2286000"/>
            <a:ext cx="2209800" cy="461665"/>
          </a:xfrm>
          <a:prstGeom prst="rect">
            <a:avLst/>
          </a:prstGeom>
          <a:noFill/>
        </p:spPr>
        <p:txBody>
          <a:bodyPr wrap="square" rtlCol="0">
            <a:spAutoFit/>
          </a:bodyPr>
          <a:lstStyle/>
          <a:p>
            <a:pPr algn="ctr"/>
            <a:r>
              <a:rPr lang="en-US" sz="2400" dirty="0"/>
              <a:t>2.6 Million</a:t>
            </a:r>
          </a:p>
        </p:txBody>
      </p:sp>
      <p:sp>
        <p:nvSpPr>
          <p:cNvPr id="10" name="TextBox 9"/>
          <p:cNvSpPr txBox="1"/>
          <p:nvPr/>
        </p:nvSpPr>
        <p:spPr>
          <a:xfrm>
            <a:off x="6629400" y="2286000"/>
            <a:ext cx="2209800" cy="461665"/>
          </a:xfrm>
          <a:prstGeom prst="rect">
            <a:avLst/>
          </a:prstGeom>
          <a:noFill/>
        </p:spPr>
        <p:txBody>
          <a:bodyPr wrap="square" rtlCol="0">
            <a:spAutoFit/>
          </a:bodyPr>
          <a:lstStyle/>
          <a:p>
            <a:pPr algn="ctr"/>
            <a:r>
              <a:rPr lang="en-US" sz="2400" dirty="0"/>
              <a:t>6.2 Million</a:t>
            </a:r>
          </a:p>
        </p:txBody>
      </p:sp>
      <p:sp>
        <p:nvSpPr>
          <p:cNvPr id="11" name="TextBox 10"/>
          <p:cNvSpPr txBox="1"/>
          <p:nvPr/>
        </p:nvSpPr>
        <p:spPr>
          <a:xfrm>
            <a:off x="3657600" y="2967335"/>
            <a:ext cx="2209800" cy="461665"/>
          </a:xfrm>
          <a:prstGeom prst="rect">
            <a:avLst/>
          </a:prstGeom>
          <a:noFill/>
        </p:spPr>
        <p:txBody>
          <a:bodyPr wrap="square" rtlCol="0">
            <a:spAutoFit/>
          </a:bodyPr>
          <a:lstStyle/>
          <a:p>
            <a:pPr algn="ctr"/>
            <a:r>
              <a:rPr lang="en-US" sz="2400" dirty="0">
                <a:solidFill>
                  <a:srgbClr val="C00000"/>
                </a:solidFill>
              </a:rPr>
              <a:t>320 Million</a:t>
            </a:r>
          </a:p>
        </p:txBody>
      </p:sp>
      <p:sp>
        <p:nvSpPr>
          <p:cNvPr id="12" name="TextBox 11"/>
          <p:cNvSpPr txBox="1"/>
          <p:nvPr/>
        </p:nvSpPr>
        <p:spPr>
          <a:xfrm>
            <a:off x="6629400" y="2967335"/>
            <a:ext cx="2209800" cy="461665"/>
          </a:xfrm>
          <a:prstGeom prst="rect">
            <a:avLst/>
          </a:prstGeom>
          <a:noFill/>
        </p:spPr>
        <p:txBody>
          <a:bodyPr wrap="square" rtlCol="0">
            <a:spAutoFit/>
          </a:bodyPr>
          <a:lstStyle/>
          <a:p>
            <a:pPr algn="ctr"/>
            <a:r>
              <a:rPr lang="en-US" sz="2400" dirty="0">
                <a:solidFill>
                  <a:srgbClr val="C00000"/>
                </a:solidFill>
              </a:rPr>
              <a:t>363 Million</a:t>
            </a:r>
          </a:p>
        </p:txBody>
      </p:sp>
      <p:sp>
        <p:nvSpPr>
          <p:cNvPr id="13" name="TextBox 12"/>
          <p:cNvSpPr txBox="1"/>
          <p:nvPr/>
        </p:nvSpPr>
        <p:spPr>
          <a:xfrm>
            <a:off x="3581400" y="3729335"/>
            <a:ext cx="2209800" cy="461665"/>
          </a:xfrm>
          <a:prstGeom prst="rect">
            <a:avLst/>
          </a:prstGeom>
          <a:noFill/>
        </p:spPr>
        <p:txBody>
          <a:bodyPr wrap="square" rtlCol="0">
            <a:spAutoFit/>
          </a:bodyPr>
          <a:lstStyle/>
          <a:p>
            <a:pPr algn="ctr"/>
            <a:r>
              <a:rPr lang="en-US" sz="2400" dirty="0"/>
              <a:t>64.5%</a:t>
            </a:r>
          </a:p>
        </p:txBody>
      </p:sp>
      <p:sp>
        <p:nvSpPr>
          <p:cNvPr id="14" name="TextBox 13"/>
          <p:cNvSpPr txBox="1"/>
          <p:nvPr/>
        </p:nvSpPr>
        <p:spPr>
          <a:xfrm>
            <a:off x="6553200" y="3733800"/>
            <a:ext cx="2209800" cy="461665"/>
          </a:xfrm>
          <a:prstGeom prst="rect">
            <a:avLst/>
          </a:prstGeom>
          <a:noFill/>
        </p:spPr>
        <p:txBody>
          <a:bodyPr wrap="square" rtlCol="0">
            <a:spAutoFit/>
          </a:bodyPr>
          <a:lstStyle/>
          <a:p>
            <a:pPr algn="ctr"/>
            <a:r>
              <a:rPr lang="en-US" sz="2400" dirty="0"/>
              <a:t>55%</a:t>
            </a:r>
          </a:p>
        </p:txBody>
      </p:sp>
      <p:sp>
        <p:nvSpPr>
          <p:cNvPr id="15" name="TextBox 14"/>
          <p:cNvSpPr txBox="1"/>
          <p:nvPr/>
        </p:nvSpPr>
        <p:spPr>
          <a:xfrm>
            <a:off x="3657600" y="4419600"/>
            <a:ext cx="2209800" cy="461665"/>
          </a:xfrm>
          <a:prstGeom prst="rect">
            <a:avLst/>
          </a:prstGeom>
          <a:noFill/>
        </p:spPr>
        <p:txBody>
          <a:bodyPr wrap="square" rtlCol="0">
            <a:spAutoFit/>
          </a:bodyPr>
          <a:lstStyle/>
          <a:p>
            <a:pPr algn="ctr"/>
            <a:r>
              <a:rPr lang="en-US" sz="2400" dirty="0"/>
              <a:t>1 out of 6</a:t>
            </a:r>
          </a:p>
        </p:txBody>
      </p:sp>
      <p:sp>
        <p:nvSpPr>
          <p:cNvPr id="16" name="TextBox 15"/>
          <p:cNvSpPr txBox="1"/>
          <p:nvPr/>
        </p:nvSpPr>
        <p:spPr>
          <a:xfrm>
            <a:off x="6629400" y="4419600"/>
            <a:ext cx="2209800" cy="461665"/>
          </a:xfrm>
          <a:prstGeom prst="rect">
            <a:avLst/>
          </a:prstGeom>
          <a:noFill/>
        </p:spPr>
        <p:txBody>
          <a:bodyPr wrap="square" rtlCol="0">
            <a:spAutoFit/>
          </a:bodyPr>
          <a:lstStyle/>
          <a:p>
            <a:pPr algn="ctr"/>
            <a:r>
              <a:rPr lang="en-US" sz="2400" dirty="0"/>
              <a:t>1 out of 4</a:t>
            </a:r>
          </a:p>
        </p:txBody>
      </p:sp>
      <p:sp>
        <p:nvSpPr>
          <p:cNvPr id="17" name="Rectangle 16"/>
          <p:cNvSpPr/>
          <p:nvPr/>
        </p:nvSpPr>
        <p:spPr>
          <a:xfrm>
            <a:off x="0" y="5181600"/>
            <a:ext cx="9144000" cy="1676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5191780"/>
            <a:ext cx="9144000" cy="523220"/>
          </a:xfrm>
          <a:prstGeom prst="rect">
            <a:avLst/>
          </a:prstGeom>
          <a:noFill/>
        </p:spPr>
        <p:txBody>
          <a:bodyPr wrap="square" rtlCol="0">
            <a:spAutoFit/>
          </a:bodyPr>
          <a:lstStyle/>
          <a:p>
            <a:pPr algn="ctr"/>
            <a:r>
              <a:rPr lang="en-US" sz="2800" b="1" i="1" dirty="0"/>
              <a:t>Islam’s Dynamic Growth in U.S.</a:t>
            </a:r>
          </a:p>
        </p:txBody>
      </p:sp>
      <p:sp>
        <p:nvSpPr>
          <p:cNvPr id="19" name="TextBox 18"/>
          <p:cNvSpPr txBox="1"/>
          <p:nvPr/>
        </p:nvSpPr>
        <p:spPr>
          <a:xfrm>
            <a:off x="533400" y="5791200"/>
            <a:ext cx="3657600"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1. Immigration Patterns</a:t>
            </a:r>
          </a:p>
        </p:txBody>
      </p:sp>
      <p:sp>
        <p:nvSpPr>
          <p:cNvPr id="20" name="TextBox 19"/>
          <p:cNvSpPr txBox="1"/>
          <p:nvPr/>
        </p:nvSpPr>
        <p:spPr>
          <a:xfrm>
            <a:off x="5181600" y="5791200"/>
            <a:ext cx="3657600"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2. Higher Birth Rates</a:t>
            </a:r>
          </a:p>
        </p:txBody>
      </p:sp>
      <p:sp>
        <p:nvSpPr>
          <p:cNvPr id="21" name="TextBox 20"/>
          <p:cNvSpPr txBox="1"/>
          <p:nvPr/>
        </p:nvSpPr>
        <p:spPr>
          <a:xfrm>
            <a:off x="2286000" y="533400"/>
            <a:ext cx="6858000" cy="584775"/>
          </a:xfrm>
          <a:prstGeom prst="rect">
            <a:avLst/>
          </a:prstGeom>
          <a:noFill/>
        </p:spPr>
        <p:txBody>
          <a:bodyPr wrap="square" rtlCol="0">
            <a:spAutoFit/>
          </a:bodyPr>
          <a:lstStyle/>
          <a:p>
            <a:pPr algn="ctr"/>
            <a:r>
              <a:rPr lang="en-US" sz="3200" b="1" dirty="0"/>
              <a:t>“Number of U.S. Muslims To Double”</a:t>
            </a:r>
          </a:p>
        </p:txBody>
      </p:sp>
      <p:sp>
        <p:nvSpPr>
          <p:cNvPr id="22" name="Oval 21"/>
          <p:cNvSpPr/>
          <p:nvPr/>
        </p:nvSpPr>
        <p:spPr>
          <a:xfrm rot="361567">
            <a:off x="272178" y="5572895"/>
            <a:ext cx="4103843" cy="104621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361567">
            <a:off x="4920379" y="5546524"/>
            <a:ext cx="4103843" cy="104621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825408">
            <a:off x="3163668" y="2614206"/>
            <a:ext cx="1143000" cy="461665"/>
          </a:xfrm>
          <a:prstGeom prst="rect">
            <a:avLst/>
          </a:prstGeom>
          <a:noFill/>
        </p:spPr>
        <p:txBody>
          <a:bodyPr wrap="square" rtlCol="0">
            <a:spAutoFit/>
          </a:bodyPr>
          <a:lstStyle/>
          <a:p>
            <a:r>
              <a:rPr lang="en-US" sz="2400" dirty="0">
                <a:solidFill>
                  <a:srgbClr val="360100"/>
                </a:solidFill>
              </a:rPr>
              <a:t>317 M.</a:t>
            </a:r>
          </a:p>
        </p:txBody>
      </p:sp>
      <p:sp>
        <p:nvSpPr>
          <p:cNvPr id="25" name="TextBox 24"/>
          <p:cNvSpPr txBox="1"/>
          <p:nvPr/>
        </p:nvSpPr>
        <p:spPr>
          <a:xfrm rot="19825408">
            <a:off x="6059268" y="2538007"/>
            <a:ext cx="1143000" cy="461665"/>
          </a:xfrm>
          <a:prstGeom prst="rect">
            <a:avLst/>
          </a:prstGeom>
          <a:noFill/>
        </p:spPr>
        <p:txBody>
          <a:bodyPr wrap="square" rtlCol="0">
            <a:spAutoFit/>
          </a:bodyPr>
          <a:lstStyle/>
          <a:p>
            <a:r>
              <a:rPr lang="en-US" sz="2400" dirty="0">
                <a:solidFill>
                  <a:srgbClr val="360100"/>
                </a:solidFill>
              </a:rPr>
              <a:t>357 M.</a:t>
            </a:r>
          </a:p>
        </p:txBody>
      </p:sp>
      <p:sp>
        <p:nvSpPr>
          <p:cNvPr id="26" name="Oval 25"/>
          <p:cNvSpPr/>
          <p:nvPr/>
        </p:nvSpPr>
        <p:spPr>
          <a:xfrm>
            <a:off x="3124200" y="2133600"/>
            <a:ext cx="2743200" cy="1524000"/>
          </a:xfrm>
          <a:prstGeom prst="ellipse">
            <a:avLst/>
          </a:prstGeom>
          <a:noFill/>
          <a:ln w="38100">
            <a:solidFill>
              <a:srgbClr val="36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19800" y="2133600"/>
            <a:ext cx="2743200" cy="1524000"/>
          </a:xfrm>
          <a:prstGeom prst="ellipse">
            <a:avLst/>
          </a:prstGeom>
          <a:noFill/>
          <a:ln w="38100">
            <a:solidFill>
              <a:srgbClr val="36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up)">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animBg="1"/>
      <p:bldP spid="18" grpId="0"/>
      <p:bldP spid="19" grpId="0"/>
      <p:bldP spid="20" grpId="0"/>
      <p:bldP spid="22" grpId="0" animBg="1"/>
      <p:bldP spid="23" grpId="0" animBg="1"/>
      <p:bldP spid="24" grpId="0"/>
      <p:bldP spid="25"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066800"/>
            <a:ext cx="8763000" cy="5078313"/>
          </a:xfrm>
          <a:prstGeom prst="rect">
            <a:avLst/>
          </a:prstGeom>
          <a:noFill/>
        </p:spPr>
        <p:txBody>
          <a:bodyPr wrap="square" rtlCol="0">
            <a:spAutoFit/>
          </a:bodyPr>
          <a:lstStyle/>
          <a:p>
            <a:pPr algn="ctr"/>
            <a:r>
              <a:rPr lang="en-US" sz="5400" dirty="0">
                <a:solidFill>
                  <a:srgbClr val="360100"/>
                </a:solidFill>
                <a:effectLst>
                  <a:outerShdw blurRad="38100" dist="38100" dir="2700000" algn="tl">
                    <a:srgbClr val="000000">
                      <a:alpha val="43137"/>
                    </a:srgbClr>
                  </a:outerShdw>
                </a:effectLst>
                <a:latin typeface="Papyrus" pitchFamily="66" charset="0"/>
              </a:rPr>
              <a:t>“For everyone to whom much is given, from him much will be required; and to whom much has been committed, of him they will ask the more.”</a:t>
            </a:r>
          </a:p>
          <a:p>
            <a:pPr algn="ctr"/>
            <a:r>
              <a:rPr lang="en-US" sz="5400" b="1" dirty="0">
                <a:effectLst>
                  <a:outerShdw blurRad="38100" dist="38100" dir="2700000" algn="tl">
                    <a:srgbClr val="000000">
                      <a:alpha val="43137"/>
                    </a:srgbClr>
                  </a:outerShdw>
                </a:effectLst>
                <a:latin typeface="Papyrus" pitchFamily="66" charset="0"/>
              </a:rPr>
              <a:t>- Luke 12:48</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09600"/>
            <a:ext cx="8686800" cy="1295400"/>
          </a:xfrm>
        </p:spPr>
        <p:txBody>
          <a:bodyPr>
            <a:noAutofit/>
          </a:bodyPr>
          <a:lstStyle/>
          <a:p>
            <a:r>
              <a:rPr lang="en-US" dirty="0">
                <a:solidFill>
                  <a:srgbClr val="360100"/>
                </a:solidFill>
                <a:effectLst>
                  <a:outerShdw blurRad="38100" dist="38100" dir="2700000" algn="tl">
                    <a:srgbClr val="000000">
                      <a:alpha val="43137"/>
                    </a:srgbClr>
                  </a:outerShdw>
                </a:effectLst>
                <a:latin typeface="Impact" pitchFamily="34" charset="0"/>
              </a:rPr>
              <a:t>Let’s Answer the Threat of Islam as Victors, not Victims</a:t>
            </a:r>
          </a:p>
        </p:txBody>
      </p:sp>
      <p:sp>
        <p:nvSpPr>
          <p:cNvPr id="5" name="Content Placeholder 4"/>
          <p:cNvSpPr>
            <a:spLocks noGrp="1"/>
          </p:cNvSpPr>
          <p:nvPr>
            <p:ph idx="1"/>
          </p:nvPr>
        </p:nvSpPr>
        <p:spPr>
          <a:xfrm>
            <a:off x="228600" y="2133600"/>
            <a:ext cx="8686800" cy="3992563"/>
          </a:xfrm>
        </p:spPr>
        <p:txBody>
          <a:bodyPr>
            <a:normAutofit/>
          </a:bodyPr>
          <a:lstStyle/>
          <a:p>
            <a:pPr marL="742950" indent="-742950"/>
            <a:r>
              <a:rPr lang="en-US" sz="4000" dirty="0">
                <a:solidFill>
                  <a:srgbClr val="360100"/>
                </a:solidFill>
                <a:effectLst>
                  <a:outerShdw blurRad="38100" dist="38100" dir="2700000" algn="tl">
                    <a:srgbClr val="000000">
                      <a:alpha val="43137"/>
                    </a:srgbClr>
                  </a:outerShdw>
                </a:effectLst>
              </a:rPr>
              <a:t>The apostles prayed for Boldness, not survival (Acts 4:29)</a:t>
            </a:r>
          </a:p>
          <a:p>
            <a:pPr marL="742950" indent="-742950"/>
            <a:endParaRPr lang="en-US" sz="4000" dirty="0">
              <a:solidFill>
                <a:srgbClr val="360100"/>
              </a:solidFill>
              <a:effectLst>
                <a:outerShdw blurRad="38100" dist="38100" dir="2700000" algn="tl">
                  <a:srgbClr val="000000">
                    <a:alpha val="43137"/>
                  </a:srgbClr>
                </a:outerShdw>
              </a:effectLst>
            </a:endParaRPr>
          </a:p>
          <a:p>
            <a:pPr marL="742950" indent="-742950"/>
            <a:r>
              <a:rPr lang="en-US" sz="4000" dirty="0">
                <a:solidFill>
                  <a:srgbClr val="360100"/>
                </a:solidFill>
                <a:effectLst>
                  <a:outerShdw blurRad="38100" dist="38100" dir="2700000" algn="tl">
                    <a:srgbClr val="000000">
                      <a:alpha val="43137"/>
                    </a:srgbClr>
                  </a:outerShdw>
                </a:effectLst>
              </a:rPr>
              <a:t>Remember the Victory is in Jesus!</a:t>
            </a:r>
          </a:p>
          <a:p>
            <a:pPr marL="1143000" lvl="1" indent="-742950"/>
            <a:r>
              <a:rPr lang="en-US" sz="3200" dirty="0"/>
              <a:t>“For to me, to live [is] Christ, and to die [is] gain.” (Phil. 1:21)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p:cTn id="1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863798"/>
            <a:ext cx="8763000" cy="5232202"/>
          </a:xfrm>
          <a:prstGeom prst="rect">
            <a:avLst/>
          </a:prstGeom>
          <a:noFill/>
        </p:spPr>
        <p:txBody>
          <a:bodyPr wrap="square" rtlCol="0">
            <a:spAutoFit/>
          </a:bodyPr>
          <a:lstStyle/>
          <a:p>
            <a:pPr algn="ctr"/>
            <a:r>
              <a:rPr lang="en-US" sz="4200" dirty="0">
                <a:solidFill>
                  <a:srgbClr val="360100"/>
                </a:solidFill>
                <a:effectLst>
                  <a:outerShdw blurRad="38100" dist="38100" dir="2700000" algn="tl">
                    <a:srgbClr val="000000">
                      <a:alpha val="43137"/>
                    </a:srgbClr>
                  </a:outerShdw>
                </a:effectLst>
                <a:latin typeface="Papyrus" pitchFamily="66" charset="0"/>
              </a:rPr>
              <a:t>“</a:t>
            </a:r>
            <a:r>
              <a:rPr lang="en-US" sz="4200" dirty="0">
                <a:latin typeface="Papyrus" pitchFamily="66" charset="0"/>
              </a:rPr>
              <a:t>[Let your] conduct [be] without covetousness; [be] content with such things as you have. For He Himself has said, "I will never leave you nor forsake you." So we may boldly say: "The LORD [is] my helper; I will not fear. What can man do to me?"</a:t>
            </a:r>
            <a:endParaRPr lang="en-US" sz="4200" dirty="0">
              <a:solidFill>
                <a:srgbClr val="360100"/>
              </a:solidFill>
              <a:effectLst>
                <a:outerShdw blurRad="38100" dist="38100" dir="2700000" algn="tl">
                  <a:srgbClr val="000000">
                    <a:alpha val="43137"/>
                  </a:srgbClr>
                </a:outerShdw>
              </a:effectLst>
              <a:latin typeface="Papyrus" pitchFamily="66" charset="0"/>
            </a:endParaRPr>
          </a:p>
          <a:p>
            <a:pPr algn="ctr"/>
            <a:r>
              <a:rPr lang="en-US" sz="4000" b="1" dirty="0">
                <a:effectLst>
                  <a:outerShdw blurRad="38100" dist="38100" dir="2700000" algn="tl">
                    <a:srgbClr val="000000">
                      <a:alpha val="43137"/>
                    </a:srgbClr>
                  </a:outerShdw>
                </a:effectLst>
                <a:latin typeface="Papyrus" pitchFamily="66" charset="0"/>
              </a:rPr>
              <a:t>- Hebrews 13:5-6</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881152"/>
            <a:ext cx="8686800" cy="1862048"/>
          </a:xfrm>
          <a:prstGeom prst="rect">
            <a:avLst/>
          </a:prstGeom>
          <a:noFill/>
        </p:spPr>
        <p:txBody>
          <a:bodyPr wrap="square" rtlCol="0">
            <a:spAutoFit/>
          </a:bodyPr>
          <a:lstStyle/>
          <a:p>
            <a:pPr algn="ctr"/>
            <a:r>
              <a:rPr lang="en-US" sz="11500" spc="600" dirty="0">
                <a:solidFill>
                  <a:srgbClr val="360100"/>
                </a:solidFill>
                <a:latin typeface="Impact" pitchFamily="34" charset="0"/>
              </a:rPr>
              <a:t>Christianity</a:t>
            </a:r>
            <a:endParaRPr lang="en-US" sz="6000" dirty="0">
              <a:solidFill>
                <a:srgbClr val="360100"/>
              </a:solidFill>
              <a:latin typeface="Impact" pitchFamily="34" charset="0"/>
            </a:endParaRPr>
          </a:p>
        </p:txBody>
      </p:sp>
      <p:sp>
        <p:nvSpPr>
          <p:cNvPr id="7" name="TextBox 6"/>
          <p:cNvSpPr txBox="1"/>
          <p:nvPr/>
        </p:nvSpPr>
        <p:spPr>
          <a:xfrm rot="382772">
            <a:off x="76319" y="3371871"/>
            <a:ext cx="8763000" cy="1862048"/>
          </a:xfrm>
          <a:prstGeom prst="rect">
            <a:avLst/>
          </a:prstGeom>
          <a:noFill/>
        </p:spPr>
        <p:txBody>
          <a:bodyPr wrap="square" rtlCol="0">
            <a:spAutoFit/>
          </a:bodyPr>
          <a:lstStyle/>
          <a:p>
            <a:pPr algn="r"/>
            <a:r>
              <a:rPr lang="en-US" sz="11500" spc="600" dirty="0">
                <a:solidFill>
                  <a:srgbClr val="C00000"/>
                </a:solidFill>
                <a:effectLst>
                  <a:outerShdw blurRad="38100" dist="38100" dir="2700000" algn="tl">
                    <a:srgbClr val="000000">
                      <a:alpha val="43137"/>
                    </a:srgbClr>
                  </a:outerShdw>
                </a:effectLst>
                <a:latin typeface="I Still Know" pitchFamily="2" charset="0"/>
              </a:rPr>
              <a:t>Survive</a:t>
            </a:r>
          </a:p>
        </p:txBody>
      </p:sp>
      <p:sp>
        <p:nvSpPr>
          <p:cNvPr id="10" name="TextBox 9"/>
          <p:cNvSpPr txBox="1"/>
          <p:nvPr/>
        </p:nvSpPr>
        <p:spPr>
          <a:xfrm>
            <a:off x="838200" y="2505670"/>
            <a:ext cx="1828800" cy="923330"/>
          </a:xfrm>
          <a:prstGeom prst="rect">
            <a:avLst/>
          </a:prstGeom>
          <a:noFill/>
        </p:spPr>
        <p:txBody>
          <a:bodyPr wrap="square" rtlCol="0">
            <a:spAutoFit/>
          </a:bodyPr>
          <a:lstStyle/>
          <a:p>
            <a:pPr algn="ctr"/>
            <a:r>
              <a:rPr lang="en-US" sz="5400" dirty="0">
                <a:latin typeface="Impact" pitchFamily="34" charset="0"/>
              </a:rPr>
              <a:t>Can</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28600" y="1947952"/>
            <a:ext cx="8686800" cy="1862048"/>
          </a:xfrm>
          <a:prstGeom prst="rect">
            <a:avLst/>
          </a:prstGeom>
          <a:noFill/>
        </p:spPr>
        <p:txBody>
          <a:bodyPr wrap="square" rtlCol="0">
            <a:spAutoFit/>
          </a:bodyPr>
          <a:lstStyle/>
          <a:p>
            <a:pPr algn="ctr"/>
            <a:r>
              <a:rPr lang="en-US" sz="11500" spc="600" dirty="0">
                <a:solidFill>
                  <a:srgbClr val="360100"/>
                </a:solidFill>
                <a:latin typeface="Impact" pitchFamily="34" charset="0"/>
              </a:rPr>
              <a:t>Christianity</a:t>
            </a:r>
            <a:endParaRPr lang="en-US" sz="6000" dirty="0">
              <a:solidFill>
                <a:srgbClr val="360100"/>
              </a:solidFill>
              <a:latin typeface="Impact" pitchFamily="34" charset="0"/>
            </a:endParaRPr>
          </a:p>
        </p:txBody>
      </p:sp>
      <p:sp>
        <p:nvSpPr>
          <p:cNvPr id="7" name="TextBox 6"/>
          <p:cNvSpPr txBox="1"/>
          <p:nvPr/>
        </p:nvSpPr>
        <p:spPr>
          <a:xfrm rot="382772">
            <a:off x="76319" y="3600471"/>
            <a:ext cx="8763000" cy="1862048"/>
          </a:xfrm>
          <a:prstGeom prst="rect">
            <a:avLst/>
          </a:prstGeom>
          <a:noFill/>
        </p:spPr>
        <p:txBody>
          <a:bodyPr wrap="square" rtlCol="0">
            <a:spAutoFit/>
          </a:bodyPr>
          <a:lstStyle/>
          <a:p>
            <a:pPr algn="r"/>
            <a:r>
              <a:rPr lang="en-US" sz="11500" spc="600" dirty="0">
                <a:solidFill>
                  <a:srgbClr val="C00000"/>
                </a:solidFill>
                <a:effectLst>
                  <a:outerShdw blurRad="38100" dist="38100" dir="2700000" algn="tl">
                    <a:srgbClr val="000000">
                      <a:alpha val="43137"/>
                    </a:srgbClr>
                  </a:outerShdw>
                </a:effectLst>
                <a:latin typeface="I Still Know" pitchFamily="2" charset="0"/>
              </a:rPr>
              <a:t>Survive</a:t>
            </a:r>
          </a:p>
        </p:txBody>
      </p:sp>
      <p:sp>
        <p:nvSpPr>
          <p:cNvPr id="10" name="TextBox 9"/>
          <p:cNvSpPr txBox="1"/>
          <p:nvPr/>
        </p:nvSpPr>
        <p:spPr>
          <a:xfrm>
            <a:off x="304800" y="990600"/>
            <a:ext cx="1828800" cy="923330"/>
          </a:xfrm>
          <a:prstGeom prst="rect">
            <a:avLst/>
          </a:prstGeom>
          <a:noFill/>
        </p:spPr>
        <p:txBody>
          <a:bodyPr wrap="square" rtlCol="0">
            <a:spAutoFit/>
          </a:bodyPr>
          <a:lstStyle/>
          <a:p>
            <a:pPr algn="ctr"/>
            <a:r>
              <a:rPr lang="en-US" sz="5400" dirty="0">
                <a:latin typeface="Impact" pitchFamily="34" charset="0"/>
              </a:rPr>
              <a:t>Can</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1066800"/>
            <a:ext cx="8763000" cy="4154984"/>
          </a:xfrm>
          <a:prstGeom prst="rect">
            <a:avLst/>
          </a:prstGeom>
          <a:noFill/>
        </p:spPr>
        <p:txBody>
          <a:bodyPr wrap="square" rtlCol="0">
            <a:spAutoFit/>
          </a:bodyPr>
          <a:lstStyle/>
          <a:p>
            <a:pPr algn="ctr"/>
            <a:r>
              <a:rPr lang="en-US" sz="6600" b="1" dirty="0">
                <a:solidFill>
                  <a:srgbClr val="360100"/>
                </a:solidFill>
                <a:effectLst>
                  <a:outerShdw blurRad="38100" dist="38100" dir="2700000" algn="tl">
                    <a:srgbClr val="000000">
                      <a:alpha val="43137"/>
                    </a:srgbClr>
                  </a:outerShdw>
                </a:effectLst>
                <a:latin typeface="Papyrus" pitchFamily="66" charset="0"/>
              </a:rPr>
              <a:t>Let’s Answer 			The Threat of Islam As Christians, 		Not Americans</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mies of the cross_c_nt.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228600" y="685800"/>
            <a:ext cx="8686800" cy="1295400"/>
          </a:xfrm>
        </p:spPr>
        <p:txBody>
          <a:bodyPr>
            <a:noAutofit/>
          </a:bodyPr>
          <a:lstStyle/>
          <a:p>
            <a:r>
              <a:rPr lang="en-US" dirty="0">
                <a:solidFill>
                  <a:srgbClr val="360100"/>
                </a:solidFill>
                <a:effectLst>
                  <a:outerShdw blurRad="38100" dist="38100" dir="2700000" algn="tl">
                    <a:srgbClr val="000000">
                      <a:alpha val="43137"/>
                    </a:srgbClr>
                  </a:outerShdw>
                </a:effectLst>
                <a:latin typeface="Impact" pitchFamily="34" charset="0"/>
              </a:rPr>
              <a:t>Let’s Answer the Threat of Islam As Christians, Not Americans</a:t>
            </a:r>
          </a:p>
        </p:txBody>
      </p:sp>
      <p:sp>
        <p:nvSpPr>
          <p:cNvPr id="5" name="Content Placeholder 4"/>
          <p:cNvSpPr>
            <a:spLocks noGrp="1"/>
          </p:cNvSpPr>
          <p:nvPr>
            <p:ph idx="1"/>
          </p:nvPr>
        </p:nvSpPr>
        <p:spPr>
          <a:xfrm>
            <a:off x="228600" y="2057400"/>
            <a:ext cx="8686800" cy="4068763"/>
          </a:xfrm>
        </p:spPr>
        <p:txBody>
          <a:bodyPr>
            <a:normAutofit lnSpcReduction="10000"/>
          </a:bodyPr>
          <a:lstStyle/>
          <a:p>
            <a:r>
              <a:rPr lang="en-US" dirty="0">
                <a:solidFill>
                  <a:srgbClr val="360100"/>
                </a:solidFill>
                <a:effectLst>
                  <a:outerShdw blurRad="38100" dist="38100" dir="2700000" algn="tl">
                    <a:srgbClr val="000000">
                      <a:alpha val="43137"/>
                    </a:srgbClr>
                  </a:outerShdw>
                </a:effectLst>
              </a:rPr>
              <a:t>The Government’s Task: Punish Evil</a:t>
            </a:r>
          </a:p>
          <a:p>
            <a:pPr lvl="1"/>
            <a:r>
              <a:rPr lang="en-US" dirty="0"/>
              <a:t>“For he is God's minister to you for good. But if you do evil, be afraid; for he does not bear the sword in vain; for he is God's minister, an avenger to [execute] wrath on him who practices evil.” (Rom. 13:4)</a:t>
            </a:r>
          </a:p>
          <a:p>
            <a:r>
              <a:rPr lang="en-US" dirty="0">
                <a:solidFill>
                  <a:srgbClr val="360100"/>
                </a:solidFill>
                <a:effectLst>
                  <a:outerShdw blurRad="38100" dist="38100" dir="2700000" algn="tl">
                    <a:srgbClr val="000000">
                      <a:alpha val="43137"/>
                    </a:srgbClr>
                  </a:outerShdw>
                </a:effectLst>
              </a:rPr>
              <a:t>The real danger Islam poses: Lost Souls!</a:t>
            </a:r>
          </a:p>
          <a:p>
            <a:pPr lvl="1"/>
            <a:r>
              <a:rPr lang="en-US" dirty="0"/>
              <a:t>“For our citizenship is in heaven, from which we also eagerly wait for the Savior, the Lord Jesus Christ” (Phil. 3:20)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chemeClr val="bg1"/>
                </a:solidFill>
                <a:latin typeface="Impact" pitchFamily="34" charset="0"/>
              </a:rPr>
              <a:t>“I have a right to protest – to burn a Qur’an”</a:t>
            </a:r>
          </a:p>
        </p:txBody>
      </p:sp>
      <p:pic>
        <p:nvPicPr>
          <p:cNvPr id="3" name="Picture 2" descr="Rev_-Terry-Jones-11.jpg"/>
          <p:cNvPicPr>
            <a:picLocks noChangeAspect="1"/>
          </p:cNvPicPr>
          <p:nvPr/>
        </p:nvPicPr>
        <p:blipFill>
          <a:blip r:embed="rId2" cstate="print"/>
          <a:stretch>
            <a:fillRect/>
          </a:stretch>
        </p:blipFill>
        <p:spPr>
          <a:xfrm>
            <a:off x="1096699" y="1475269"/>
            <a:ext cx="6828101" cy="5166831"/>
          </a:xfrm>
          <a:prstGeom prst="rect">
            <a:avLst/>
          </a:prstGeom>
        </p:spPr>
      </p:pic>
      <p:sp>
        <p:nvSpPr>
          <p:cNvPr id="4" name="TextBox 3"/>
          <p:cNvSpPr txBox="1"/>
          <p:nvPr/>
        </p:nvSpPr>
        <p:spPr>
          <a:xfrm>
            <a:off x="5943600" y="6248400"/>
            <a:ext cx="1828800" cy="369332"/>
          </a:xfrm>
          <a:prstGeom prst="rect">
            <a:avLst/>
          </a:prstGeom>
          <a:noFill/>
        </p:spPr>
        <p:txBody>
          <a:bodyPr wrap="square" rtlCol="0">
            <a:spAutoFit/>
          </a:bodyPr>
          <a:lstStyle/>
          <a:p>
            <a:r>
              <a:rPr lang="en-US" dirty="0">
                <a:solidFill>
                  <a:schemeClr val="bg1"/>
                </a:solidFill>
              </a:rPr>
              <a:t>Terry Jones</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43000"/>
          </a:xfrm>
        </p:spPr>
        <p:txBody>
          <a:bodyPr>
            <a:normAutofit/>
          </a:bodyPr>
          <a:lstStyle/>
          <a:p>
            <a:r>
              <a:rPr lang="en-US" dirty="0">
                <a:solidFill>
                  <a:schemeClr val="bg1"/>
                </a:solidFill>
                <a:latin typeface="Impact" pitchFamily="34" charset="0"/>
              </a:rPr>
              <a:t>Bible Principles?</a:t>
            </a:r>
          </a:p>
        </p:txBody>
      </p:sp>
      <p:pic>
        <p:nvPicPr>
          <p:cNvPr id="3" name="Picture 2" descr="Rev_-Terry-Jones-11.jpg"/>
          <p:cNvPicPr>
            <a:picLocks noChangeAspect="1"/>
          </p:cNvPicPr>
          <p:nvPr/>
        </p:nvPicPr>
        <p:blipFill>
          <a:blip r:embed="rId2" cstate="print"/>
          <a:stretch>
            <a:fillRect/>
          </a:stretch>
        </p:blipFill>
        <p:spPr>
          <a:xfrm>
            <a:off x="152400" y="228600"/>
            <a:ext cx="3734006" cy="2825526"/>
          </a:xfrm>
          <a:prstGeom prst="rect">
            <a:avLst/>
          </a:prstGeom>
          <a:scene3d>
            <a:camera prst="perspectiveRight"/>
            <a:lightRig rig="threePt" dir="t"/>
          </a:scene3d>
        </p:spPr>
      </p:pic>
      <p:sp>
        <p:nvSpPr>
          <p:cNvPr id="5" name="TextBox 4"/>
          <p:cNvSpPr txBox="1"/>
          <p:nvPr/>
        </p:nvSpPr>
        <p:spPr>
          <a:xfrm>
            <a:off x="3810000" y="1219200"/>
            <a:ext cx="5105400" cy="1815882"/>
          </a:xfrm>
          <a:prstGeom prst="rect">
            <a:avLst/>
          </a:prstGeom>
          <a:noFill/>
        </p:spPr>
        <p:txBody>
          <a:bodyPr wrap="square" rtlCol="0">
            <a:spAutoFit/>
          </a:bodyPr>
          <a:lstStyle/>
          <a:p>
            <a:pPr algn="ctr"/>
            <a:r>
              <a:rPr lang="en-US" sz="2800" dirty="0">
                <a:solidFill>
                  <a:schemeClr val="bg1"/>
                </a:solidFill>
              </a:rPr>
              <a:t>"Therefore, whatever you want men to do to you, do also to them, for this is the Law and the Prophets.” (Matt. 7:12)</a:t>
            </a:r>
          </a:p>
        </p:txBody>
      </p:sp>
      <p:sp>
        <p:nvSpPr>
          <p:cNvPr id="6" name="TextBox 5"/>
          <p:cNvSpPr txBox="1"/>
          <p:nvPr/>
        </p:nvSpPr>
        <p:spPr>
          <a:xfrm>
            <a:off x="457200" y="3415605"/>
            <a:ext cx="8305800" cy="1384995"/>
          </a:xfrm>
          <a:prstGeom prst="rect">
            <a:avLst/>
          </a:prstGeom>
          <a:noFill/>
        </p:spPr>
        <p:txBody>
          <a:bodyPr wrap="square" rtlCol="0">
            <a:spAutoFit/>
          </a:bodyPr>
          <a:lstStyle/>
          <a:p>
            <a:r>
              <a:rPr lang="en-US" sz="2800" dirty="0">
                <a:solidFill>
                  <a:schemeClr val="bg1"/>
                </a:solidFill>
              </a:rPr>
              <a:t>“All things are lawful for me, but not all things are helpful; all things are lawful for me, but not all things edify.” (1 Cor. 10:23)</a:t>
            </a:r>
          </a:p>
        </p:txBody>
      </p:sp>
      <p:sp>
        <p:nvSpPr>
          <p:cNvPr id="7" name="TextBox 6"/>
          <p:cNvSpPr txBox="1"/>
          <p:nvPr/>
        </p:nvSpPr>
        <p:spPr>
          <a:xfrm>
            <a:off x="381000" y="5334000"/>
            <a:ext cx="8534400" cy="954107"/>
          </a:xfrm>
          <a:prstGeom prst="rect">
            <a:avLst/>
          </a:prstGeom>
          <a:noFill/>
        </p:spPr>
        <p:txBody>
          <a:bodyPr wrap="square" rtlCol="0">
            <a:spAutoFit/>
          </a:bodyPr>
          <a:lstStyle/>
          <a:p>
            <a:r>
              <a:rPr lang="en-US" sz="2800" dirty="0">
                <a:solidFill>
                  <a:schemeClr val="bg1"/>
                </a:solidFill>
              </a:rPr>
              <a:t>“as free, yet not using liberty as a cloak for vice, but as bondservants of God.” (1 Pet. 2:16)</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1143000"/>
          </a:xfrm>
        </p:spPr>
        <p:txBody>
          <a:bodyPr>
            <a:normAutofit/>
          </a:bodyPr>
          <a:lstStyle/>
          <a:p>
            <a:r>
              <a:rPr lang="en-US" dirty="0">
                <a:solidFill>
                  <a:schemeClr val="bg1"/>
                </a:solidFill>
                <a:latin typeface="Impact" pitchFamily="34" charset="0"/>
              </a:rPr>
              <a:t>Bible Principles?</a:t>
            </a:r>
          </a:p>
        </p:txBody>
      </p:sp>
      <p:pic>
        <p:nvPicPr>
          <p:cNvPr id="3" name="Picture 2" descr="Rev_-Terry-Jones-11.jpg"/>
          <p:cNvPicPr>
            <a:picLocks noChangeAspect="1"/>
          </p:cNvPicPr>
          <p:nvPr/>
        </p:nvPicPr>
        <p:blipFill>
          <a:blip r:embed="rId2" cstate="print"/>
          <a:stretch>
            <a:fillRect/>
          </a:stretch>
        </p:blipFill>
        <p:spPr>
          <a:xfrm>
            <a:off x="152400" y="228600"/>
            <a:ext cx="3734006" cy="2825526"/>
          </a:xfrm>
          <a:prstGeom prst="rect">
            <a:avLst/>
          </a:prstGeom>
          <a:scene3d>
            <a:camera prst="perspectiveRight"/>
            <a:lightRig rig="threePt" dir="t"/>
          </a:scene3d>
        </p:spPr>
      </p:pic>
      <p:sp>
        <p:nvSpPr>
          <p:cNvPr id="5" name="TextBox 4"/>
          <p:cNvSpPr txBox="1"/>
          <p:nvPr/>
        </p:nvSpPr>
        <p:spPr>
          <a:xfrm>
            <a:off x="3810000" y="1219200"/>
            <a:ext cx="5105400" cy="1815882"/>
          </a:xfrm>
          <a:prstGeom prst="rect">
            <a:avLst/>
          </a:prstGeom>
          <a:noFill/>
        </p:spPr>
        <p:txBody>
          <a:bodyPr wrap="square" rtlCol="0">
            <a:spAutoFit/>
          </a:bodyPr>
          <a:lstStyle/>
          <a:p>
            <a:pPr algn="ctr"/>
            <a:r>
              <a:rPr lang="en-US" sz="2800" dirty="0">
                <a:solidFill>
                  <a:schemeClr val="bg1"/>
                </a:solidFill>
              </a:rPr>
              <a:t>"Therefore, whatever you want men to do to you, do also to them, for this is the Law and the Prophets.” (Matt. 7:12)</a:t>
            </a:r>
          </a:p>
        </p:txBody>
      </p:sp>
      <p:sp>
        <p:nvSpPr>
          <p:cNvPr id="6" name="TextBox 5"/>
          <p:cNvSpPr txBox="1"/>
          <p:nvPr/>
        </p:nvSpPr>
        <p:spPr>
          <a:xfrm>
            <a:off x="457200" y="3415605"/>
            <a:ext cx="8305800" cy="1384995"/>
          </a:xfrm>
          <a:prstGeom prst="rect">
            <a:avLst/>
          </a:prstGeom>
          <a:noFill/>
        </p:spPr>
        <p:txBody>
          <a:bodyPr wrap="square" rtlCol="0">
            <a:spAutoFit/>
          </a:bodyPr>
          <a:lstStyle/>
          <a:p>
            <a:r>
              <a:rPr lang="en-US" sz="2800" dirty="0">
                <a:solidFill>
                  <a:schemeClr val="bg1"/>
                </a:solidFill>
              </a:rPr>
              <a:t>“All things are lawful for me, but not all things are helpful; all things are lawful for me, but not all things edify.” (1 Cor. 10:23)</a:t>
            </a:r>
          </a:p>
        </p:txBody>
      </p:sp>
      <p:sp>
        <p:nvSpPr>
          <p:cNvPr id="7" name="TextBox 6"/>
          <p:cNvSpPr txBox="1"/>
          <p:nvPr/>
        </p:nvSpPr>
        <p:spPr>
          <a:xfrm>
            <a:off x="0" y="5181600"/>
            <a:ext cx="9144000" cy="830997"/>
          </a:xfrm>
          <a:prstGeom prst="rect">
            <a:avLst/>
          </a:prstGeom>
          <a:noFill/>
        </p:spPr>
        <p:txBody>
          <a:bodyPr wrap="square" rtlCol="0">
            <a:spAutoFit/>
          </a:bodyPr>
          <a:lstStyle/>
          <a:p>
            <a:pPr algn="ctr"/>
            <a:r>
              <a:rPr lang="en-US" sz="4800" dirty="0">
                <a:solidFill>
                  <a:schemeClr val="bg1"/>
                </a:solidFill>
                <a:latin typeface="Impact" pitchFamily="34" charset="0"/>
              </a:rPr>
              <a:t>Don’t Burn the Qur’an, Expose it!</a:t>
            </a: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1472</Words>
  <Application>Microsoft Office PowerPoint</Application>
  <PresentationFormat>On-screen Show (4:3)</PresentationFormat>
  <Paragraphs>130</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I Still Know</vt:lpstr>
      <vt:lpstr>Impact</vt:lpstr>
      <vt:lpstr>Narkisim</vt:lpstr>
      <vt:lpstr>Nyala</vt:lpstr>
      <vt:lpstr>Papyrus</vt:lpstr>
      <vt:lpstr>Times New Roman</vt:lpstr>
      <vt:lpstr>Office Theme</vt:lpstr>
      <vt:lpstr>Exploring</vt:lpstr>
      <vt:lpstr>PowerPoint Presentation</vt:lpstr>
      <vt:lpstr>PowerPoint Presentation</vt:lpstr>
      <vt:lpstr>PowerPoint Presentation</vt:lpstr>
      <vt:lpstr>PowerPoint Presentation</vt:lpstr>
      <vt:lpstr>Let’s Answer the Threat of Islam As Christians, Not Americans</vt:lpstr>
      <vt:lpstr>“I have a right to protest – to burn a Qur’an”</vt:lpstr>
      <vt:lpstr>Bible Principles?</vt:lpstr>
      <vt:lpstr>Bible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Evangelize Americans</vt:lpstr>
      <vt:lpstr>The Case of John Walker Lindh</vt:lpstr>
      <vt:lpstr>Did You Know That Muslims Have No Savior?</vt:lpstr>
      <vt:lpstr>The Hope of Suicide</vt:lpstr>
      <vt:lpstr>PowerPoint Presentation</vt:lpstr>
      <vt:lpstr>PowerPoint Presentation</vt:lpstr>
      <vt:lpstr>What Can Local Churches Do? Be Evangelistic!</vt:lpstr>
      <vt:lpstr>Qur’an denies Deity of Jesus Christ</vt:lpstr>
      <vt:lpstr>Qur’an denies Crucifixion of Jesus</vt:lpstr>
      <vt:lpstr>Qur’an condemns Christians for “Good Confession”</vt:lpstr>
      <vt:lpstr>What Can Local Churches Do? Be Evangelistic!</vt:lpstr>
      <vt:lpstr>PowerPoint Presentation</vt:lpstr>
      <vt:lpstr>PowerPoint Presentation</vt:lpstr>
      <vt:lpstr>Let’s Answer the Threat of Islam as Victors, not Victims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A Roberts</dc:creator>
  <cp:lastModifiedBy>Marshall Reid</cp:lastModifiedBy>
  <cp:revision>82</cp:revision>
  <dcterms:created xsi:type="dcterms:W3CDTF">2011-06-20T18:51:18Z</dcterms:created>
  <dcterms:modified xsi:type="dcterms:W3CDTF">2016-08-08T17:51:38Z</dcterms:modified>
</cp:coreProperties>
</file>