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95" r:id="rId3"/>
    <p:sldId id="256" r:id="rId4"/>
    <p:sldId id="296" r:id="rId5"/>
    <p:sldId id="297" r:id="rId6"/>
    <p:sldId id="298" r:id="rId7"/>
    <p:sldId id="299" r:id="rId8"/>
    <p:sldId id="300" r:id="rId9"/>
    <p:sldId id="301" r:id="rId10"/>
    <p:sldId id="302" r:id="rId11"/>
    <p:sldId id="303" r:id="rId12"/>
    <p:sldId id="305" r:id="rId13"/>
    <p:sldId id="306" r:id="rId14"/>
    <p:sldId id="308" r:id="rId15"/>
    <p:sldId id="309" r:id="rId16"/>
    <p:sldId id="307" r:id="rId17"/>
    <p:sldId id="310" r:id="rId18"/>
    <p:sldId id="263" r:id="rId19"/>
    <p:sldId id="264" r:id="rId20"/>
    <p:sldId id="265" r:id="rId21"/>
    <p:sldId id="261" r:id="rId22"/>
    <p:sldId id="277" r:id="rId23"/>
    <p:sldId id="258" r:id="rId24"/>
    <p:sldId id="272" r:id="rId25"/>
    <p:sldId id="273" r:id="rId26"/>
    <p:sldId id="278" r:id="rId27"/>
    <p:sldId id="279" r:id="rId28"/>
    <p:sldId id="280" r:id="rId29"/>
    <p:sldId id="281" r:id="rId30"/>
    <p:sldId id="282" r:id="rId31"/>
    <p:sldId id="274" r:id="rId32"/>
    <p:sldId id="283" r:id="rId33"/>
    <p:sldId id="266" r:id="rId34"/>
    <p:sldId id="267" r:id="rId35"/>
    <p:sldId id="268" r:id="rId36"/>
    <p:sldId id="269" r:id="rId37"/>
    <p:sldId id="270" r:id="rId38"/>
    <p:sldId id="285" r:id="rId39"/>
    <p:sldId id="275" r:id="rId40"/>
    <p:sldId id="284" r:id="rId41"/>
    <p:sldId id="286" r:id="rId42"/>
    <p:sldId id="276" r:id="rId43"/>
    <p:sldId id="287" r:id="rId44"/>
    <p:sldId id="289" r:id="rId45"/>
    <p:sldId id="290" r:id="rId46"/>
    <p:sldId id="291" r:id="rId47"/>
    <p:sldId id="288" r:id="rId48"/>
    <p:sldId id="292" r:id="rId49"/>
    <p:sldId id="293" r:id="rId50"/>
    <p:sldId id="294" r:id="rId51"/>
    <p:sldId id="26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9" d="100"/>
          <a:sy n="69" d="100"/>
        </p:scale>
        <p:origin x="1202" y="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009708-6B88-4767-BB6C-C6321277271E}"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E23C1-D26C-4F04-A29A-4032D372512F}" type="slidenum">
              <a:rPr lang="en-US" smtClean="0"/>
              <a:pPr/>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09708-6B88-4767-BB6C-C6321277271E}"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E23C1-D26C-4F04-A29A-4032D372512F}"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09708-6B88-4767-BB6C-C6321277271E}"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E23C1-D26C-4F04-A29A-4032D372512F}"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009708-6B88-4767-BB6C-C6321277271E}"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E23C1-D26C-4F04-A29A-4032D372512F}"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009708-6B88-4767-BB6C-C6321277271E}" type="datetimeFigureOut">
              <a:rPr lang="en-US" smtClean="0"/>
              <a:pPr/>
              <a:t>8/8/2016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E23C1-D26C-4F04-A29A-4032D372512F}" type="slidenum">
              <a:rPr lang="en-US" smtClean="0"/>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009708-6B88-4767-BB6C-C6321277271E}"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E23C1-D26C-4F04-A29A-4032D372512F}"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009708-6B88-4767-BB6C-C6321277271E}" type="datetimeFigureOut">
              <a:rPr lang="en-US" smtClean="0"/>
              <a:pPr/>
              <a:t>8/8/2016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E23C1-D26C-4F04-A29A-4032D372512F}"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009708-6B88-4767-BB6C-C6321277271E}" type="datetimeFigureOut">
              <a:rPr lang="en-US" smtClean="0"/>
              <a:pPr/>
              <a:t>8/8/2016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E23C1-D26C-4F04-A29A-4032D372512F}"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09708-6B88-4767-BB6C-C6321277271E}" type="datetimeFigureOut">
              <a:rPr lang="en-US" smtClean="0"/>
              <a:pPr/>
              <a:t>8/8/2016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E23C1-D26C-4F04-A29A-4032D372512F}"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009708-6B88-4767-BB6C-C6321277271E}"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E23C1-D26C-4F04-A29A-4032D372512F}"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009708-6B88-4767-BB6C-C6321277271E}" type="datetimeFigureOut">
              <a:rPr lang="en-US" smtClean="0"/>
              <a:pPr/>
              <a:t>8/8/2016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E23C1-D26C-4F04-A29A-4032D372512F}" type="slidenum">
              <a:rPr lang="en-US" smtClean="0"/>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09708-6B88-4767-BB6C-C6321277271E}" type="datetimeFigureOut">
              <a:rPr lang="en-US" smtClean="0"/>
              <a:pPr/>
              <a:t>8/8/2016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E23C1-D26C-4F04-A29A-4032D37251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0" y="609600"/>
            <a:ext cx="6096000" cy="2209800"/>
          </a:xfrm>
        </p:spPr>
        <p:txBody>
          <a:bodyPr>
            <a:normAutofit/>
          </a:bodyPr>
          <a:lstStyle/>
          <a:p>
            <a:pPr>
              <a:defRPr/>
            </a:pPr>
            <a:r>
              <a:rPr lang="en-US" sz="11500" dirty="0">
                <a:solidFill>
                  <a:srgbClr val="FFFF00"/>
                </a:solidFill>
                <a:latin typeface="Narkisim" pitchFamily="34" charset="-79"/>
                <a:cs typeface="Narkisim" pitchFamily="34" charset="-79"/>
              </a:rPr>
              <a:t>Exploring</a:t>
            </a:r>
          </a:p>
        </p:txBody>
      </p:sp>
      <p:pic>
        <p:nvPicPr>
          <p:cNvPr id="2052" name="Picture 4" descr="koran stand"/>
          <p:cNvPicPr>
            <a:picLocks noChangeAspect="1" noChangeArrowheads="1"/>
          </p:cNvPicPr>
          <p:nvPr/>
        </p:nvPicPr>
        <p:blipFill>
          <a:blip r:embed="rId2" cstate="print"/>
          <a:srcRect/>
          <a:stretch>
            <a:fillRect/>
          </a:stretch>
        </p:blipFill>
        <p:spPr bwMode="auto">
          <a:xfrm>
            <a:off x="6096000" y="228600"/>
            <a:ext cx="2693988" cy="2895600"/>
          </a:xfrm>
          <a:prstGeom prst="rect">
            <a:avLst/>
          </a:prstGeom>
          <a:noFill/>
          <a:ln w="12700">
            <a:solidFill>
              <a:srgbClr val="006600"/>
            </a:solidFill>
            <a:miter lim="800000"/>
            <a:headEnd/>
            <a:tailEnd/>
          </a:ln>
        </p:spPr>
      </p:pic>
      <p:pic>
        <p:nvPicPr>
          <p:cNvPr id="2053" name="Picture 5" descr="bible"/>
          <p:cNvPicPr>
            <a:picLocks noChangeAspect="1" noChangeArrowheads="1"/>
          </p:cNvPicPr>
          <p:nvPr/>
        </p:nvPicPr>
        <p:blipFill>
          <a:blip r:embed="rId3" cstate="print"/>
          <a:srcRect/>
          <a:stretch>
            <a:fillRect/>
          </a:stretch>
        </p:blipFill>
        <p:spPr bwMode="auto">
          <a:xfrm>
            <a:off x="6096000" y="3505200"/>
            <a:ext cx="2752725" cy="3048000"/>
          </a:xfrm>
          <a:prstGeom prst="rect">
            <a:avLst/>
          </a:prstGeom>
          <a:noFill/>
          <a:ln w="12700">
            <a:solidFill>
              <a:srgbClr val="006600"/>
            </a:solidFill>
            <a:miter lim="800000"/>
            <a:headEnd/>
            <a:tailEnd/>
          </a:ln>
        </p:spPr>
      </p:pic>
      <p:sp>
        <p:nvSpPr>
          <p:cNvPr id="6" name="Rectangle 2"/>
          <p:cNvSpPr txBox="1">
            <a:spLocks noChangeArrowheads="1"/>
          </p:cNvSpPr>
          <p:nvPr/>
        </p:nvSpPr>
        <p:spPr>
          <a:xfrm>
            <a:off x="76200" y="2057400"/>
            <a:ext cx="5943600" cy="3505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bg1"/>
                </a:solidFill>
                <a:uLnTx/>
                <a:uFillTx/>
                <a:latin typeface="+mj-lt"/>
                <a:ea typeface="+mj-ea"/>
                <a:cs typeface="+mj-cs"/>
              </a:rPr>
              <a:t> </a:t>
            </a:r>
            <a:r>
              <a:rPr kumimoji="0" lang="en-US" sz="9600" b="0" i="0" u="none" strike="noStrike" kern="1200" cap="none" spc="0" normalizeH="0" baseline="0" noProof="0" dirty="0">
                <a:ln>
                  <a:noFill/>
                </a:ln>
                <a:solidFill>
                  <a:schemeClr val="bg1"/>
                </a:solidFill>
                <a:uLnTx/>
                <a:uFillTx/>
                <a:latin typeface="Nyala" pitchFamily="2" charset="0"/>
                <a:ea typeface="+mj-ea"/>
                <a:cs typeface="+mj-cs"/>
              </a:rPr>
              <a:t>Islam &amp; Christianity</a:t>
            </a:r>
            <a:endParaRPr kumimoji="0" lang="en-US" sz="5400" b="0" i="0" u="none" strike="noStrike" kern="1200" cap="none" spc="0" normalizeH="0" baseline="0" noProof="0" dirty="0">
              <a:ln>
                <a:noFill/>
              </a:ln>
              <a:solidFill>
                <a:schemeClr val="bg1"/>
              </a:solidFill>
              <a:uLnTx/>
              <a:uFillTx/>
              <a:latin typeface="Nyala" pitchFamily="2" charset="0"/>
              <a:ea typeface="+mj-ea"/>
              <a:cs typeface="+mj-cs"/>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ki-square-orig.jpg"/>
          <p:cNvPicPr>
            <a:picLocks noChangeAspect="1"/>
          </p:cNvPicPr>
          <p:nvPr/>
        </p:nvPicPr>
        <p:blipFill>
          <a:blip r:embed="rId2" cstate="print"/>
          <a:stretch>
            <a:fillRect/>
          </a:stretch>
        </p:blipFill>
        <p:spPr>
          <a:xfrm>
            <a:off x="0" y="228600"/>
            <a:ext cx="2667000" cy="2667000"/>
          </a:xfrm>
          <a:prstGeom prst="rect">
            <a:avLst/>
          </a:prstGeom>
          <a:effectLst>
            <a:reflection blurRad="6350" stA="50000" endA="275" endPos="40000" dist="101600" dir="5400000" sy="-100000" algn="bl" rotWithShape="0"/>
          </a:effectLst>
          <a:scene3d>
            <a:camera prst="isometricOffAxis1Right"/>
            <a:lightRig rig="threePt" dir="t"/>
          </a:scene3d>
        </p:spPr>
      </p:pic>
      <p:sp>
        <p:nvSpPr>
          <p:cNvPr id="5" name="TextBox 4"/>
          <p:cNvSpPr txBox="1"/>
          <p:nvPr/>
        </p:nvSpPr>
        <p:spPr>
          <a:xfrm>
            <a:off x="2667000" y="228600"/>
            <a:ext cx="6477000" cy="6555641"/>
          </a:xfrm>
          <a:prstGeom prst="rect">
            <a:avLst/>
          </a:prstGeom>
          <a:noFill/>
        </p:spPr>
        <p:txBody>
          <a:bodyPr wrap="square" rtlCol="0">
            <a:spAutoFit/>
          </a:bodyPr>
          <a:lstStyle/>
          <a:p>
            <a:r>
              <a:rPr lang="en-US" sz="2800" dirty="0">
                <a:latin typeface="Times New Roman" pitchFamily="18" charset="0"/>
                <a:cs typeface="Times New Roman" pitchFamily="18" charset="0"/>
              </a:rPr>
              <a:t>“[Mother], As you know and watch on television channels, the infidels, and </a:t>
            </a:r>
            <a:r>
              <a:rPr lang="en-US" sz="2800" i="1" dirty="0" err="1">
                <a:latin typeface="Times New Roman" pitchFamily="18" charset="0"/>
                <a:cs typeface="Times New Roman" pitchFamily="18" charset="0"/>
              </a:rPr>
              <a:t>rafida</a:t>
            </a:r>
            <a:r>
              <a:rPr lang="en-US" sz="2800" dirty="0">
                <a:latin typeface="Times New Roman" pitchFamily="18" charset="0"/>
                <a:cs typeface="Times New Roman" pitchFamily="18" charset="0"/>
              </a:rPr>
              <a:t> [a bigoted term used to describe the </a:t>
            </a:r>
            <a:r>
              <a:rPr lang="en-US" sz="2800" dirty="0" err="1">
                <a:latin typeface="Times New Roman" pitchFamily="18" charset="0"/>
                <a:cs typeface="Times New Roman" pitchFamily="18" charset="0"/>
              </a:rPr>
              <a:t>Shia</a:t>
            </a:r>
            <a:r>
              <a:rPr lang="en-US" sz="2800" dirty="0">
                <a:latin typeface="Times New Roman" pitchFamily="18" charset="0"/>
                <a:cs typeface="Times New Roman" pitchFamily="18" charset="0"/>
              </a:rPr>
              <a:t>] have gone too far in their oppression, killing, torture and violations of Muslims’ honor. I, by God, cannot see my Muslim sisters and brothers being killed, while some of them appeal to Muslims and find nobody coming to their help, and I sit without doing anything. I wanted to be like al-</a:t>
            </a:r>
            <a:r>
              <a:rPr lang="en-US" sz="2800" dirty="0" err="1">
                <a:latin typeface="Times New Roman" pitchFamily="18" charset="0"/>
                <a:cs typeface="Times New Roman" pitchFamily="18" charset="0"/>
              </a:rPr>
              <a:t>Muta’sim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Billah</a:t>
            </a:r>
            <a:r>
              <a:rPr lang="en-US" sz="2800" dirty="0">
                <a:latin typeface="Times New Roman" pitchFamily="18" charset="0"/>
                <a:cs typeface="Times New Roman" pitchFamily="18" charset="0"/>
              </a:rPr>
              <a:t>. And the most important reason is that I longed for heaven, near the Prophet Muhammad, peace be upon him, and I want to ask for forgiveness for you in the afterlife.” </a:t>
            </a:r>
            <a:r>
              <a:rPr lang="en-US" sz="2800" dirty="0"/>
              <a:t>– </a:t>
            </a:r>
            <a:r>
              <a:rPr lang="en-US" sz="2800" dirty="0" err="1"/>
              <a:t>Abdelaziz</a:t>
            </a:r>
            <a:r>
              <a:rPr lang="en-US" sz="2800" dirty="0"/>
              <a:t> </a:t>
            </a:r>
            <a:r>
              <a:rPr lang="en-US" sz="2800" dirty="0" err="1"/>
              <a:t>Kuwan</a:t>
            </a:r>
            <a:r>
              <a:rPr lang="en-US" sz="2800" dirty="0"/>
              <a:t> (d. 2014)</a:t>
            </a:r>
          </a:p>
        </p:txBody>
      </p:sp>
      <p:sp>
        <p:nvSpPr>
          <p:cNvPr id="6" name="TextBox 5"/>
          <p:cNvSpPr txBox="1"/>
          <p:nvPr/>
        </p:nvSpPr>
        <p:spPr>
          <a:xfrm>
            <a:off x="0" y="4648200"/>
            <a:ext cx="2590800" cy="830997"/>
          </a:xfrm>
          <a:prstGeom prst="rect">
            <a:avLst/>
          </a:prstGeom>
          <a:noFill/>
        </p:spPr>
        <p:txBody>
          <a:bodyPr wrap="square" rtlCol="0">
            <a:spAutoFit/>
          </a:bodyPr>
          <a:lstStyle/>
          <a:p>
            <a:pPr algn="ctr"/>
            <a:r>
              <a:rPr lang="en-US" sz="4800" dirty="0">
                <a:latin typeface="Narkisim" pitchFamily="34" charset="-79"/>
                <a:cs typeface="Narkisim" pitchFamily="34" charset="-79"/>
              </a:rPr>
              <a:t>WHY?</a:t>
            </a:r>
          </a:p>
        </p:txBody>
      </p:sp>
      <p:sp>
        <p:nvSpPr>
          <p:cNvPr id="7" name="Oval 6"/>
          <p:cNvSpPr/>
          <p:nvPr/>
        </p:nvSpPr>
        <p:spPr>
          <a:xfrm>
            <a:off x="5257800" y="609600"/>
            <a:ext cx="3886200"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a:solidFill>
            <a:schemeClr val="tx1"/>
          </a:solidFill>
        </p:spPr>
        <p:txBody>
          <a:bodyPr/>
          <a:lstStyle/>
          <a:p>
            <a:pPr algn="l" eaLnBrk="1" hangingPunct="1"/>
            <a:r>
              <a:rPr lang="en-US" sz="6000" b="1" dirty="0" err="1">
                <a:solidFill>
                  <a:srgbClr val="FF9900"/>
                </a:solidFill>
                <a:latin typeface="Calibri" pitchFamily="34" charset="0"/>
                <a:cs typeface="Calibri" pitchFamily="34" charset="0"/>
              </a:rPr>
              <a:t>Surah</a:t>
            </a:r>
            <a:r>
              <a:rPr lang="en-US" sz="6000" b="1" dirty="0">
                <a:solidFill>
                  <a:srgbClr val="FF9900"/>
                </a:solidFill>
                <a:latin typeface="Calibri" pitchFamily="34" charset="0"/>
                <a:cs typeface="Calibri" pitchFamily="34" charset="0"/>
              </a:rPr>
              <a:t> 47:4</a:t>
            </a:r>
          </a:p>
        </p:txBody>
      </p:sp>
      <p:sp>
        <p:nvSpPr>
          <p:cNvPr id="45059" name="Text Box 3"/>
          <p:cNvSpPr txBox="1">
            <a:spLocks noChangeArrowheads="1"/>
          </p:cNvSpPr>
          <p:nvPr/>
        </p:nvSpPr>
        <p:spPr bwMode="auto">
          <a:xfrm>
            <a:off x="304800" y="1447800"/>
            <a:ext cx="8839200" cy="3046988"/>
          </a:xfrm>
          <a:prstGeom prst="rect">
            <a:avLst/>
          </a:prstGeom>
          <a:noFill/>
          <a:ln w="9525">
            <a:noFill/>
            <a:miter lim="800000"/>
            <a:headEnd/>
            <a:tailEnd/>
          </a:ln>
        </p:spPr>
        <p:txBody>
          <a:bodyPr>
            <a:spAutoFit/>
          </a:bodyPr>
          <a:lstStyle/>
          <a:p>
            <a:pPr>
              <a:spcBef>
                <a:spcPct val="50000"/>
              </a:spcBef>
            </a:pPr>
            <a:r>
              <a:rPr lang="en-US" sz="4800" dirty="0"/>
              <a:t>So, when you clash with unbelievers, smite their necks until you overpower them, then hold them in bondage...</a:t>
            </a:r>
            <a:endParaRPr lang="en-US" sz="4000" dirty="0"/>
          </a:p>
        </p:txBody>
      </p:sp>
      <p:sp>
        <p:nvSpPr>
          <p:cNvPr id="45060" name="Rectangle 4"/>
          <p:cNvSpPr>
            <a:spLocks noChangeArrowheads="1"/>
          </p:cNvSpPr>
          <p:nvPr/>
        </p:nvSpPr>
        <p:spPr bwMode="auto">
          <a:xfrm>
            <a:off x="0" y="5943600"/>
            <a:ext cx="9144000" cy="9144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ki-square-orig.jpg"/>
          <p:cNvPicPr>
            <a:picLocks noChangeAspect="1"/>
          </p:cNvPicPr>
          <p:nvPr/>
        </p:nvPicPr>
        <p:blipFill>
          <a:blip r:embed="rId2" cstate="print"/>
          <a:stretch>
            <a:fillRect/>
          </a:stretch>
        </p:blipFill>
        <p:spPr>
          <a:xfrm>
            <a:off x="0" y="228600"/>
            <a:ext cx="2667000" cy="2667000"/>
          </a:xfrm>
          <a:prstGeom prst="rect">
            <a:avLst/>
          </a:prstGeom>
          <a:effectLst>
            <a:reflection blurRad="6350" stA="50000" endA="275" endPos="40000" dist="101600" dir="5400000" sy="-100000" algn="bl" rotWithShape="0"/>
          </a:effectLst>
          <a:scene3d>
            <a:camera prst="isometricOffAxis1Right"/>
            <a:lightRig rig="threePt" dir="t"/>
          </a:scene3d>
        </p:spPr>
      </p:pic>
      <p:sp>
        <p:nvSpPr>
          <p:cNvPr id="5" name="TextBox 4"/>
          <p:cNvSpPr txBox="1"/>
          <p:nvPr/>
        </p:nvSpPr>
        <p:spPr>
          <a:xfrm>
            <a:off x="2667000" y="228600"/>
            <a:ext cx="6477000" cy="6555641"/>
          </a:xfrm>
          <a:prstGeom prst="rect">
            <a:avLst/>
          </a:prstGeom>
          <a:noFill/>
        </p:spPr>
        <p:txBody>
          <a:bodyPr wrap="square" rtlCol="0">
            <a:spAutoFit/>
          </a:bodyPr>
          <a:lstStyle/>
          <a:p>
            <a:r>
              <a:rPr lang="en-US" sz="2800" dirty="0">
                <a:latin typeface="Times New Roman" pitchFamily="18" charset="0"/>
                <a:cs typeface="Times New Roman" pitchFamily="18" charset="0"/>
              </a:rPr>
              <a:t>“[Mother], As you know and watch on television channels, the infidels, and </a:t>
            </a:r>
            <a:r>
              <a:rPr lang="en-US" sz="2800" i="1" dirty="0" err="1">
                <a:latin typeface="Times New Roman" pitchFamily="18" charset="0"/>
                <a:cs typeface="Times New Roman" pitchFamily="18" charset="0"/>
              </a:rPr>
              <a:t>rafida</a:t>
            </a:r>
            <a:r>
              <a:rPr lang="en-US" sz="2800" dirty="0">
                <a:latin typeface="Times New Roman" pitchFamily="18" charset="0"/>
                <a:cs typeface="Times New Roman" pitchFamily="18" charset="0"/>
              </a:rPr>
              <a:t> [a bigoted term used to describe the </a:t>
            </a:r>
            <a:r>
              <a:rPr lang="en-US" sz="2800" dirty="0" err="1">
                <a:latin typeface="Times New Roman" pitchFamily="18" charset="0"/>
                <a:cs typeface="Times New Roman" pitchFamily="18" charset="0"/>
              </a:rPr>
              <a:t>Shia</a:t>
            </a:r>
            <a:r>
              <a:rPr lang="en-US" sz="2800" dirty="0">
                <a:latin typeface="Times New Roman" pitchFamily="18" charset="0"/>
                <a:cs typeface="Times New Roman" pitchFamily="18" charset="0"/>
              </a:rPr>
              <a:t>] have gone too far in their oppression, killing, torture and violations of Muslims’ honor. I, by God, cannot see my Muslim sisters and brothers being killed, while some of them appeal to Muslims and find nobody coming to their help, and I sit without doing anything. I wanted to be like al-</a:t>
            </a:r>
            <a:r>
              <a:rPr lang="en-US" sz="2800" dirty="0" err="1">
                <a:latin typeface="Times New Roman" pitchFamily="18" charset="0"/>
                <a:cs typeface="Times New Roman" pitchFamily="18" charset="0"/>
              </a:rPr>
              <a:t>Muta’sim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Billah</a:t>
            </a:r>
            <a:r>
              <a:rPr lang="en-US" sz="2800" dirty="0">
                <a:latin typeface="Times New Roman" pitchFamily="18" charset="0"/>
                <a:cs typeface="Times New Roman" pitchFamily="18" charset="0"/>
              </a:rPr>
              <a:t>. And the most important reason is that I longed for heaven, near the Prophet Muhammad, peace be upon him, and I want to ask for forgiveness for you in the afterlife.” </a:t>
            </a:r>
            <a:r>
              <a:rPr lang="en-US" sz="2800" dirty="0"/>
              <a:t>– </a:t>
            </a:r>
            <a:r>
              <a:rPr lang="en-US" sz="2800" dirty="0" err="1"/>
              <a:t>Abdelaziz</a:t>
            </a:r>
            <a:r>
              <a:rPr lang="en-US" sz="2800" dirty="0"/>
              <a:t> </a:t>
            </a:r>
            <a:r>
              <a:rPr lang="en-US" sz="2800" dirty="0" err="1"/>
              <a:t>Kuwan</a:t>
            </a:r>
            <a:r>
              <a:rPr lang="en-US" sz="2800" dirty="0"/>
              <a:t> (d. 2014)</a:t>
            </a:r>
          </a:p>
        </p:txBody>
      </p:sp>
      <p:sp>
        <p:nvSpPr>
          <p:cNvPr id="6" name="TextBox 5"/>
          <p:cNvSpPr txBox="1"/>
          <p:nvPr/>
        </p:nvSpPr>
        <p:spPr>
          <a:xfrm>
            <a:off x="0" y="4648200"/>
            <a:ext cx="2590800" cy="830997"/>
          </a:xfrm>
          <a:prstGeom prst="rect">
            <a:avLst/>
          </a:prstGeom>
          <a:noFill/>
        </p:spPr>
        <p:txBody>
          <a:bodyPr wrap="square" rtlCol="0">
            <a:spAutoFit/>
          </a:bodyPr>
          <a:lstStyle/>
          <a:p>
            <a:pPr algn="ctr"/>
            <a:r>
              <a:rPr lang="en-US" sz="4800" dirty="0">
                <a:latin typeface="Narkisim" pitchFamily="34" charset="-79"/>
                <a:cs typeface="Narkisim" pitchFamily="34" charset="-79"/>
              </a:rPr>
              <a:t>WHY?</a:t>
            </a:r>
          </a:p>
        </p:txBody>
      </p:sp>
      <p:sp>
        <p:nvSpPr>
          <p:cNvPr id="7" name="Oval 6"/>
          <p:cNvSpPr/>
          <p:nvPr/>
        </p:nvSpPr>
        <p:spPr>
          <a:xfrm>
            <a:off x="5257800" y="609600"/>
            <a:ext cx="3886200"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57400" y="4419600"/>
            <a:ext cx="3886200"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ki-square-orig.jpg"/>
          <p:cNvPicPr>
            <a:picLocks noChangeAspect="1"/>
          </p:cNvPicPr>
          <p:nvPr/>
        </p:nvPicPr>
        <p:blipFill>
          <a:blip r:embed="rId2" cstate="print"/>
          <a:stretch>
            <a:fillRect/>
          </a:stretch>
        </p:blipFill>
        <p:spPr>
          <a:xfrm>
            <a:off x="0" y="228600"/>
            <a:ext cx="2667000" cy="2667000"/>
          </a:xfrm>
          <a:prstGeom prst="rect">
            <a:avLst/>
          </a:prstGeom>
          <a:effectLst>
            <a:reflection blurRad="6350" stA="50000" endA="275" endPos="40000" dist="101600" dir="5400000" sy="-100000" algn="bl" rotWithShape="0"/>
          </a:effectLst>
          <a:scene3d>
            <a:camera prst="isometricOffAxis1Right"/>
            <a:lightRig rig="threePt" dir="t"/>
          </a:scene3d>
        </p:spPr>
      </p:pic>
      <p:sp>
        <p:nvSpPr>
          <p:cNvPr id="5" name="TextBox 4"/>
          <p:cNvSpPr txBox="1"/>
          <p:nvPr/>
        </p:nvSpPr>
        <p:spPr>
          <a:xfrm>
            <a:off x="2667000" y="228600"/>
            <a:ext cx="6477000" cy="6555641"/>
          </a:xfrm>
          <a:prstGeom prst="rect">
            <a:avLst/>
          </a:prstGeom>
          <a:noFill/>
        </p:spPr>
        <p:txBody>
          <a:bodyPr wrap="square" rtlCol="0">
            <a:spAutoFit/>
          </a:bodyPr>
          <a:lstStyle/>
          <a:p>
            <a:r>
              <a:rPr lang="en-US" sz="2800" dirty="0">
                <a:latin typeface="Times New Roman" pitchFamily="18" charset="0"/>
                <a:cs typeface="Times New Roman" pitchFamily="18" charset="0"/>
              </a:rPr>
              <a:t>“[Mother], As you know and watch on television channels, the infidels, and </a:t>
            </a:r>
            <a:r>
              <a:rPr lang="en-US" sz="2800" i="1" dirty="0" err="1">
                <a:latin typeface="Times New Roman" pitchFamily="18" charset="0"/>
                <a:cs typeface="Times New Roman" pitchFamily="18" charset="0"/>
              </a:rPr>
              <a:t>rafida</a:t>
            </a:r>
            <a:r>
              <a:rPr lang="en-US" sz="2800" dirty="0">
                <a:latin typeface="Times New Roman" pitchFamily="18" charset="0"/>
                <a:cs typeface="Times New Roman" pitchFamily="18" charset="0"/>
              </a:rPr>
              <a:t> [a bigoted term used to describe the </a:t>
            </a:r>
            <a:r>
              <a:rPr lang="en-US" sz="2800" dirty="0" err="1">
                <a:latin typeface="Times New Roman" pitchFamily="18" charset="0"/>
                <a:cs typeface="Times New Roman" pitchFamily="18" charset="0"/>
              </a:rPr>
              <a:t>Shia</a:t>
            </a:r>
            <a:r>
              <a:rPr lang="en-US" sz="2800" dirty="0">
                <a:latin typeface="Times New Roman" pitchFamily="18" charset="0"/>
                <a:cs typeface="Times New Roman" pitchFamily="18" charset="0"/>
              </a:rPr>
              <a:t>] have gone too far in their oppression, killing, torture and violations of Muslims’ honor. I, by God, cannot see my Muslim sisters and brothers being killed, while some of them appeal to Muslims and find nobody coming to their help, and I sit without doing anything. I wanted to be like al-</a:t>
            </a:r>
            <a:r>
              <a:rPr lang="en-US" sz="2800" dirty="0" err="1">
                <a:latin typeface="Times New Roman" pitchFamily="18" charset="0"/>
                <a:cs typeface="Times New Roman" pitchFamily="18" charset="0"/>
              </a:rPr>
              <a:t>Muta’sim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Billah</a:t>
            </a:r>
            <a:r>
              <a:rPr lang="en-US" sz="2800" dirty="0">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And the most important reason is that I longed for heaven, near the Prophet Muhammad, peace be upon him, and I want to ask for forgiveness for you in the afterlife.” </a:t>
            </a:r>
            <a:r>
              <a:rPr lang="en-US" sz="2800" dirty="0"/>
              <a:t>– </a:t>
            </a:r>
            <a:r>
              <a:rPr lang="en-US" sz="2800" dirty="0" err="1"/>
              <a:t>Abdelaziz</a:t>
            </a:r>
            <a:r>
              <a:rPr lang="en-US" sz="2800" dirty="0"/>
              <a:t> </a:t>
            </a:r>
            <a:r>
              <a:rPr lang="en-US" sz="2800" dirty="0" err="1"/>
              <a:t>Kuwan</a:t>
            </a:r>
            <a:r>
              <a:rPr lang="en-US" sz="2800" dirty="0"/>
              <a:t> (d. 2014)</a:t>
            </a:r>
          </a:p>
        </p:txBody>
      </p:sp>
      <p:sp>
        <p:nvSpPr>
          <p:cNvPr id="6" name="TextBox 5"/>
          <p:cNvSpPr txBox="1"/>
          <p:nvPr/>
        </p:nvSpPr>
        <p:spPr>
          <a:xfrm>
            <a:off x="0" y="4648200"/>
            <a:ext cx="2590800" cy="830997"/>
          </a:xfrm>
          <a:prstGeom prst="rect">
            <a:avLst/>
          </a:prstGeom>
          <a:noFill/>
        </p:spPr>
        <p:txBody>
          <a:bodyPr wrap="square" rtlCol="0">
            <a:spAutoFit/>
          </a:bodyPr>
          <a:lstStyle/>
          <a:p>
            <a:pPr algn="ctr"/>
            <a:r>
              <a:rPr lang="en-US" sz="4800" dirty="0">
                <a:latin typeface="Narkisim" pitchFamily="34" charset="-79"/>
                <a:cs typeface="Narkisim" pitchFamily="34" charset="-79"/>
              </a:rPr>
              <a:t>WHY?</a:t>
            </a:r>
          </a:p>
        </p:txBody>
      </p:sp>
      <p:sp>
        <p:nvSpPr>
          <p:cNvPr id="7" name="Oval 6"/>
          <p:cNvSpPr/>
          <p:nvPr/>
        </p:nvSpPr>
        <p:spPr>
          <a:xfrm>
            <a:off x="5257800" y="609600"/>
            <a:ext cx="3886200" cy="685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62200" y="4419600"/>
            <a:ext cx="3276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emies of the cross_t_nt.jpg"/>
          <p:cNvPicPr>
            <a:picLocks noChangeAspect="1"/>
          </p:cNvPicPr>
          <p:nvPr/>
        </p:nvPicPr>
        <p:blipFill>
          <a:blip r:embed="rId2" cstate="print"/>
          <a:stretch>
            <a:fillRect/>
          </a:stretch>
        </p:blipFill>
        <p:spPr>
          <a:xfrm>
            <a:off x="0" y="0"/>
            <a:ext cx="9144000" cy="6858000"/>
          </a:xfrm>
          <a:prstGeom prst="rect">
            <a:avLst/>
          </a:prstGeom>
        </p:spPr>
      </p:pic>
      <p:sp>
        <p:nvSpPr>
          <p:cNvPr id="17413" name="Text Box 5"/>
          <p:cNvSpPr txBox="1">
            <a:spLocks noChangeArrowheads="1"/>
          </p:cNvSpPr>
          <p:nvPr/>
        </p:nvSpPr>
        <p:spPr bwMode="auto">
          <a:xfrm>
            <a:off x="228600" y="2895600"/>
            <a:ext cx="8686800" cy="1200329"/>
          </a:xfrm>
          <a:prstGeom prst="rect">
            <a:avLst/>
          </a:prstGeom>
          <a:solidFill>
            <a:srgbClr val="FFFF99"/>
          </a:solidFill>
          <a:ln w="9525">
            <a:noFill/>
            <a:miter lim="800000"/>
            <a:headEnd/>
            <a:tailEnd/>
          </a:ln>
        </p:spPr>
        <p:txBody>
          <a:bodyPr wrap="square">
            <a:spAutoFit/>
          </a:bodyPr>
          <a:lstStyle/>
          <a:p>
            <a:pPr>
              <a:spcBef>
                <a:spcPct val="50000"/>
              </a:spcBef>
            </a:pPr>
            <a:r>
              <a:rPr lang="en-US" sz="2400" b="1" u="sng" dirty="0" err="1">
                <a:solidFill>
                  <a:srgbClr val="002060"/>
                </a:solidFill>
              </a:rPr>
              <a:t>Surah</a:t>
            </a:r>
            <a:r>
              <a:rPr lang="en-US" sz="2400" b="1" u="sng" dirty="0">
                <a:solidFill>
                  <a:srgbClr val="002060"/>
                </a:solidFill>
              </a:rPr>
              <a:t> 3:157-158</a:t>
            </a:r>
            <a:r>
              <a:rPr lang="en-US" sz="2400" dirty="0"/>
              <a:t>, “If you are killed in the cause of God or you die, the forgiveness and mercy of God are better than all that you amass. And if you die or are killed, even so it is to God that you will return.”</a:t>
            </a:r>
          </a:p>
        </p:txBody>
      </p:sp>
      <p:sp>
        <p:nvSpPr>
          <p:cNvPr id="7" name="Rectangle 2"/>
          <p:cNvSpPr txBox="1">
            <a:spLocks noChangeArrowheads="1"/>
          </p:cNvSpPr>
          <p:nvPr/>
        </p:nvSpPr>
        <p:spPr>
          <a:xfrm>
            <a:off x="304800" y="533400"/>
            <a:ext cx="67818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60100"/>
                </a:solidFill>
                <a:uLnTx/>
                <a:uFillTx/>
                <a:latin typeface="Impact" pitchFamily="34" charset="0"/>
                <a:ea typeface="+mj-ea"/>
                <a:cs typeface="+mj-cs"/>
              </a:rPr>
              <a:t>The Hope of Suicide</a:t>
            </a:r>
          </a:p>
        </p:txBody>
      </p:sp>
      <p:sp>
        <p:nvSpPr>
          <p:cNvPr id="8" name="Text Box 3"/>
          <p:cNvSpPr txBox="1">
            <a:spLocks noChangeArrowheads="1"/>
          </p:cNvSpPr>
          <p:nvPr/>
        </p:nvSpPr>
        <p:spPr bwMode="auto">
          <a:xfrm>
            <a:off x="304800" y="1524000"/>
            <a:ext cx="5867400" cy="830997"/>
          </a:xfrm>
          <a:prstGeom prst="rect">
            <a:avLst/>
          </a:prstGeom>
          <a:noFill/>
          <a:ln w="9525">
            <a:noFill/>
            <a:miter lim="800000"/>
            <a:headEnd/>
            <a:tailEnd/>
          </a:ln>
          <a:effectLst/>
        </p:spPr>
        <p:txBody>
          <a:bodyPr wrap="square">
            <a:spAutoFit/>
          </a:bodyPr>
          <a:lstStyle/>
          <a:p>
            <a:pPr algn="ctr">
              <a:spcBef>
                <a:spcPct val="50000"/>
              </a:spcBef>
              <a:defRPr/>
            </a:pPr>
            <a:r>
              <a:rPr lang="en-US" sz="2400" b="1" i="1" dirty="0">
                <a:effectLst>
                  <a:outerShdw blurRad="38100" dist="38100" dir="2700000" algn="tl">
                    <a:srgbClr val="FFFFFF"/>
                  </a:outerShdw>
                </a:effectLst>
              </a:rPr>
              <a:t>The only way the Qur’an assures Paradise: Death in Jihad!</a:t>
            </a:r>
          </a:p>
        </p:txBody>
      </p:sp>
      <p:sp>
        <p:nvSpPr>
          <p:cNvPr id="9" name="Title 8"/>
          <p:cNvSpPr>
            <a:spLocks noGrp="1"/>
          </p:cNvSpPr>
          <p:nvPr>
            <p:ph type="title"/>
          </p:nvPr>
        </p:nvSpPr>
        <p:spPr>
          <a:xfrm>
            <a:off x="457200" y="274638"/>
            <a:ext cx="8229600" cy="334962"/>
          </a:xfrm>
        </p:spPr>
        <p:txBody>
          <a:bodyPr>
            <a:normAutofit fontScale="90000"/>
          </a:bodyPr>
          <a:lstStyle/>
          <a:p>
            <a:endParaRPr lang="en-US" dirty="0"/>
          </a:p>
        </p:txBody>
      </p:sp>
      <p:sp>
        <p:nvSpPr>
          <p:cNvPr id="10" name="Content Placeholder 9"/>
          <p:cNvSpPr>
            <a:spLocks noGrp="1"/>
          </p:cNvSpPr>
          <p:nvPr>
            <p:ph idx="1"/>
          </p:nvPr>
        </p:nvSpPr>
        <p:spPr/>
        <p:txBody>
          <a:bodyPr/>
          <a:lstStyle/>
          <a:p>
            <a:endParaRPr lang="en-US"/>
          </a:p>
        </p:txBody>
      </p:sp>
      <p:pic>
        <p:nvPicPr>
          <p:cNvPr id="11" name="Picture 10" descr="933703-01-08_0.jpg"/>
          <p:cNvPicPr>
            <a:picLocks noChangeAspect="1"/>
          </p:cNvPicPr>
          <p:nvPr/>
        </p:nvPicPr>
        <p:blipFill>
          <a:blip r:embed="rId3" cstate="print"/>
          <a:stretch>
            <a:fillRect/>
          </a:stretch>
        </p:blipFill>
        <p:spPr>
          <a:xfrm>
            <a:off x="6172200" y="762000"/>
            <a:ext cx="2612571" cy="1676400"/>
          </a:xfrm>
          <a:prstGeom prst="rect">
            <a:avLst/>
          </a:prstGeom>
          <a:ln>
            <a:solidFill>
              <a:srgbClr val="C00000"/>
            </a:solidFill>
          </a:ln>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nemies of the cross_t_nt.jpg"/>
          <p:cNvPicPr>
            <a:picLocks noChangeAspect="1"/>
          </p:cNvPicPr>
          <p:nvPr/>
        </p:nvPicPr>
        <p:blipFill>
          <a:blip r:embed="rId2" cstate="print"/>
          <a:stretch>
            <a:fillRect/>
          </a:stretch>
        </p:blipFill>
        <p:spPr>
          <a:xfrm>
            <a:off x="0" y="0"/>
            <a:ext cx="9144000" cy="6858000"/>
          </a:xfrm>
          <a:prstGeom prst="rect">
            <a:avLst/>
          </a:prstGeom>
        </p:spPr>
      </p:pic>
      <p:sp>
        <p:nvSpPr>
          <p:cNvPr id="18437" name="Text Box 5"/>
          <p:cNvSpPr txBox="1">
            <a:spLocks noChangeArrowheads="1"/>
          </p:cNvSpPr>
          <p:nvPr/>
        </p:nvSpPr>
        <p:spPr bwMode="auto">
          <a:xfrm>
            <a:off x="228600" y="2895600"/>
            <a:ext cx="8686800" cy="1569660"/>
          </a:xfrm>
          <a:prstGeom prst="rect">
            <a:avLst/>
          </a:prstGeom>
          <a:solidFill>
            <a:srgbClr val="FFFF99"/>
          </a:solidFill>
          <a:ln w="9525">
            <a:noFill/>
            <a:miter lim="800000"/>
            <a:headEnd/>
            <a:tailEnd/>
          </a:ln>
        </p:spPr>
        <p:txBody>
          <a:bodyPr wrap="square">
            <a:spAutoFit/>
          </a:bodyPr>
          <a:lstStyle/>
          <a:p>
            <a:pPr>
              <a:spcBef>
                <a:spcPct val="50000"/>
              </a:spcBef>
            </a:pPr>
            <a:r>
              <a:rPr lang="en-US" sz="2400" b="1" u="sng" dirty="0" err="1">
                <a:solidFill>
                  <a:srgbClr val="002060"/>
                </a:solidFill>
              </a:rPr>
              <a:t>Surah</a:t>
            </a:r>
            <a:r>
              <a:rPr lang="en-US" sz="2400" b="1" u="sng" dirty="0">
                <a:solidFill>
                  <a:srgbClr val="002060"/>
                </a:solidFill>
              </a:rPr>
              <a:t> 3:195</a:t>
            </a:r>
            <a:r>
              <a:rPr lang="en-US" sz="2400" dirty="0"/>
              <a:t>, “And those who were deprived of their homes or banished in My cause, and who fought and were killed, I shall blot out their sins and admit them indeed into gardens with rippling streams.”</a:t>
            </a:r>
          </a:p>
        </p:txBody>
      </p:sp>
      <p:sp>
        <p:nvSpPr>
          <p:cNvPr id="7" name="Rectangle 2"/>
          <p:cNvSpPr txBox="1">
            <a:spLocks noChangeArrowheads="1"/>
          </p:cNvSpPr>
          <p:nvPr/>
        </p:nvSpPr>
        <p:spPr>
          <a:xfrm>
            <a:off x="304800" y="533400"/>
            <a:ext cx="67818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60100"/>
                </a:solidFill>
                <a:uLnTx/>
                <a:uFillTx/>
                <a:latin typeface="Impact" pitchFamily="34" charset="0"/>
                <a:ea typeface="+mj-ea"/>
                <a:cs typeface="+mj-cs"/>
              </a:rPr>
              <a:t>The Hope of Suicide</a:t>
            </a:r>
          </a:p>
        </p:txBody>
      </p:sp>
      <p:sp>
        <p:nvSpPr>
          <p:cNvPr id="8" name="Text Box 3"/>
          <p:cNvSpPr txBox="1">
            <a:spLocks noChangeArrowheads="1"/>
          </p:cNvSpPr>
          <p:nvPr/>
        </p:nvSpPr>
        <p:spPr bwMode="auto">
          <a:xfrm>
            <a:off x="304800" y="1524000"/>
            <a:ext cx="5867400" cy="830997"/>
          </a:xfrm>
          <a:prstGeom prst="rect">
            <a:avLst/>
          </a:prstGeom>
          <a:noFill/>
          <a:ln w="9525">
            <a:noFill/>
            <a:miter lim="800000"/>
            <a:headEnd/>
            <a:tailEnd/>
          </a:ln>
          <a:effectLst/>
        </p:spPr>
        <p:txBody>
          <a:bodyPr wrap="square">
            <a:spAutoFit/>
          </a:bodyPr>
          <a:lstStyle/>
          <a:p>
            <a:pPr algn="ctr">
              <a:spcBef>
                <a:spcPct val="50000"/>
              </a:spcBef>
              <a:defRPr/>
            </a:pPr>
            <a:r>
              <a:rPr lang="en-US" sz="2400" b="1" i="1" dirty="0">
                <a:effectLst>
                  <a:outerShdw blurRad="38100" dist="38100" dir="2700000" algn="tl">
                    <a:srgbClr val="FFFFFF"/>
                  </a:outerShdw>
                </a:effectLst>
              </a:rPr>
              <a:t>The only way the Qur’an assures Paradise: Death in Jihad!</a:t>
            </a:r>
          </a:p>
        </p:txBody>
      </p:sp>
      <p:sp>
        <p:nvSpPr>
          <p:cNvPr id="9" name="Title 8"/>
          <p:cNvSpPr>
            <a:spLocks noGrp="1"/>
          </p:cNvSpPr>
          <p:nvPr>
            <p:ph type="title"/>
          </p:nvPr>
        </p:nvSpPr>
        <p:spPr>
          <a:xfrm>
            <a:off x="457200" y="274638"/>
            <a:ext cx="8229600" cy="411162"/>
          </a:xfrm>
        </p:spPr>
        <p:txBody>
          <a:bodyPr>
            <a:normAutofit fontScale="90000"/>
          </a:bodyPr>
          <a:lstStyle/>
          <a:p>
            <a:endParaRPr lang="en-US" dirty="0"/>
          </a:p>
        </p:txBody>
      </p:sp>
      <p:sp>
        <p:nvSpPr>
          <p:cNvPr id="10" name="Content Placeholder 9"/>
          <p:cNvSpPr>
            <a:spLocks noGrp="1"/>
          </p:cNvSpPr>
          <p:nvPr>
            <p:ph idx="1"/>
          </p:nvPr>
        </p:nvSpPr>
        <p:spPr/>
        <p:txBody>
          <a:bodyPr/>
          <a:lstStyle/>
          <a:p>
            <a:endParaRPr lang="en-US"/>
          </a:p>
        </p:txBody>
      </p:sp>
      <p:pic>
        <p:nvPicPr>
          <p:cNvPr id="11" name="Picture 10" descr="933703-01-08_0.jpg"/>
          <p:cNvPicPr>
            <a:picLocks noChangeAspect="1"/>
          </p:cNvPicPr>
          <p:nvPr/>
        </p:nvPicPr>
        <p:blipFill>
          <a:blip r:embed="rId3" cstate="print"/>
          <a:stretch>
            <a:fillRect/>
          </a:stretch>
        </p:blipFill>
        <p:spPr>
          <a:xfrm>
            <a:off x="6172200" y="762000"/>
            <a:ext cx="2612571" cy="1676400"/>
          </a:xfrm>
          <a:prstGeom prst="rect">
            <a:avLst/>
          </a:prstGeom>
          <a:ln>
            <a:solidFill>
              <a:srgbClr val="C00000"/>
            </a:solidFill>
          </a:ln>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descr="wn20130904a4a-870x464.jpg"/>
          <p:cNvPicPr>
            <a:picLocks noChangeAspect="1"/>
          </p:cNvPicPr>
          <p:nvPr/>
        </p:nvPicPr>
        <p:blipFill>
          <a:blip r:embed="rId2" cstate="print"/>
          <a:srcRect t="30020" b="10886"/>
          <a:stretch>
            <a:fillRect/>
          </a:stretch>
        </p:blipFill>
        <p:spPr>
          <a:xfrm>
            <a:off x="0" y="1600200"/>
            <a:ext cx="9144000" cy="2895600"/>
          </a:xfrm>
          <a:prstGeom prst="rect">
            <a:avLst/>
          </a:prstGeom>
        </p:spPr>
      </p:pic>
      <p:pic>
        <p:nvPicPr>
          <p:cNvPr id="9" name="Picture 8" descr="zaytuna_1.jpg"/>
          <p:cNvPicPr>
            <a:picLocks noChangeAspect="1"/>
          </p:cNvPicPr>
          <p:nvPr/>
        </p:nvPicPr>
        <p:blipFill>
          <a:blip r:embed="rId3" cstate="print"/>
          <a:stretch>
            <a:fillRect/>
          </a:stretch>
        </p:blipFill>
        <p:spPr>
          <a:xfrm flipH="1">
            <a:off x="0" y="762000"/>
            <a:ext cx="9144000" cy="50800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S-MUSLIMS-MODERATE-facebook.jpg"/>
          <p:cNvPicPr>
            <a:picLocks noChangeAspect="1"/>
          </p:cNvPicPr>
          <p:nvPr/>
        </p:nvPicPr>
        <p:blipFill>
          <a:blip r:embed="rId2" cstate="print"/>
          <a:stretch>
            <a:fillRect/>
          </a:stretch>
        </p:blipFill>
        <p:spPr>
          <a:xfrm>
            <a:off x="0" y="838200"/>
            <a:ext cx="9144000" cy="6019800"/>
          </a:xfrm>
          <a:prstGeom prst="rect">
            <a:avLst/>
          </a:prstGeom>
          <a:ln>
            <a:noFill/>
          </a:ln>
          <a:effectLst>
            <a:softEdge rad="112500"/>
          </a:effectLst>
        </p:spPr>
      </p:pic>
      <p:pic>
        <p:nvPicPr>
          <p:cNvPr id="5" name="Picture 4" descr="o-US-MUSLIMS-MODERATE-facebook.jpg"/>
          <p:cNvPicPr>
            <a:picLocks noChangeAspect="1"/>
          </p:cNvPicPr>
          <p:nvPr/>
        </p:nvPicPr>
        <p:blipFill>
          <a:blip r:embed="rId2" cstate="print"/>
          <a:srcRect b="89841"/>
          <a:stretch>
            <a:fillRect/>
          </a:stretch>
        </p:blipFill>
        <p:spPr>
          <a:xfrm>
            <a:off x="0" y="0"/>
            <a:ext cx="9144000" cy="838200"/>
          </a:xfrm>
          <a:prstGeom prst="rect">
            <a:avLst/>
          </a:prstGeom>
          <a:ln>
            <a:noFill/>
          </a:ln>
          <a:effectLst>
            <a:softEdge rad="112500"/>
          </a:effectLst>
        </p:spPr>
      </p:pic>
      <p:pic>
        <p:nvPicPr>
          <p:cNvPr id="6" name="Picture 5" descr="o-US-MUSLIMS-MODERATE-facebook.jpg"/>
          <p:cNvPicPr>
            <a:picLocks noChangeAspect="1"/>
          </p:cNvPicPr>
          <p:nvPr/>
        </p:nvPicPr>
        <p:blipFill>
          <a:blip r:embed="rId2" cstate="print"/>
          <a:srcRect b="89841"/>
          <a:stretch>
            <a:fillRect/>
          </a:stretch>
        </p:blipFill>
        <p:spPr>
          <a:xfrm>
            <a:off x="0" y="457200"/>
            <a:ext cx="9144000" cy="838200"/>
          </a:xfrm>
          <a:prstGeom prst="rect">
            <a:avLst/>
          </a:prstGeom>
          <a:ln>
            <a:noFill/>
          </a:ln>
          <a:effectLst>
            <a:softEdge rad="112500"/>
          </a:effectLst>
        </p:spPr>
      </p:pic>
      <p:sp>
        <p:nvSpPr>
          <p:cNvPr id="7" name="TextBox 6"/>
          <p:cNvSpPr txBox="1"/>
          <p:nvPr/>
        </p:nvSpPr>
        <p:spPr>
          <a:xfrm>
            <a:off x="0" y="304800"/>
            <a:ext cx="9144000" cy="1323439"/>
          </a:xfrm>
          <a:prstGeom prst="rect">
            <a:avLst/>
          </a:prstGeom>
          <a:noFill/>
        </p:spPr>
        <p:txBody>
          <a:bodyPr wrap="square" rtlCol="0">
            <a:spAutoFit/>
          </a:bodyPr>
          <a:lstStyle/>
          <a:p>
            <a:pPr algn="ctr"/>
            <a:r>
              <a:rPr lang="en-US" sz="8000" dirty="0">
                <a:effectLst>
                  <a:glow rad="101600">
                    <a:schemeClr val="bg1">
                      <a:alpha val="60000"/>
                    </a:schemeClr>
                  </a:glow>
                </a:effectLst>
                <a:latin typeface="Narkisim" pitchFamily="34" charset="-79"/>
                <a:cs typeface="Narkisim" pitchFamily="34" charset="-79"/>
              </a:rPr>
              <a:t>WHEN ISLAM ASKS</a:t>
            </a: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304800"/>
            <a:ext cx="8534400" cy="632460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US-MUSLIMS-MODERATE-facebook.jpg"/>
          <p:cNvPicPr>
            <a:picLocks noChangeAspect="1"/>
          </p:cNvPicPr>
          <p:nvPr/>
        </p:nvPicPr>
        <p:blipFill>
          <a:blip r:embed="rId2" cstate="print"/>
          <a:stretch>
            <a:fillRect/>
          </a:stretch>
        </p:blipFill>
        <p:spPr>
          <a:xfrm>
            <a:off x="3360517" y="5257800"/>
            <a:ext cx="2430683" cy="1600200"/>
          </a:xfrm>
          <a:prstGeom prst="rect">
            <a:avLst/>
          </a:prstGeom>
          <a:ln>
            <a:noFill/>
          </a:ln>
          <a:effectLst>
            <a:softEdge rad="112500"/>
          </a:effectLst>
        </p:spPr>
      </p:pic>
      <p:sp>
        <p:nvSpPr>
          <p:cNvPr id="7" name="TextBox 6"/>
          <p:cNvSpPr txBox="1"/>
          <p:nvPr/>
        </p:nvSpPr>
        <p:spPr>
          <a:xfrm>
            <a:off x="0" y="5334000"/>
            <a:ext cx="9144000" cy="400110"/>
          </a:xfrm>
          <a:prstGeom prst="rect">
            <a:avLst/>
          </a:prstGeom>
          <a:noFill/>
        </p:spPr>
        <p:txBody>
          <a:bodyPr wrap="square" rtlCol="0">
            <a:spAutoFit/>
          </a:bodyPr>
          <a:lstStyle/>
          <a:p>
            <a:pPr algn="ctr"/>
            <a:r>
              <a:rPr lang="en-US" sz="2000" dirty="0">
                <a:effectLst>
                  <a:glow rad="101600">
                    <a:schemeClr val="bg1">
                      <a:alpha val="60000"/>
                    </a:schemeClr>
                  </a:glow>
                </a:effectLst>
                <a:latin typeface="Narkisim" pitchFamily="34" charset="-79"/>
                <a:cs typeface="Narkisim" pitchFamily="34" charset="-79"/>
              </a:rPr>
              <a:t>WHEN ISLAM ASKS</a:t>
            </a:r>
          </a:p>
        </p:txBody>
      </p:sp>
      <p:sp>
        <p:nvSpPr>
          <p:cNvPr id="5" name="TextBox 4"/>
          <p:cNvSpPr txBox="1"/>
          <p:nvPr/>
        </p:nvSpPr>
        <p:spPr>
          <a:xfrm>
            <a:off x="381000" y="381000"/>
            <a:ext cx="8763000" cy="1015663"/>
          </a:xfrm>
          <a:prstGeom prst="rect">
            <a:avLst/>
          </a:prstGeom>
          <a:noFill/>
        </p:spPr>
        <p:txBody>
          <a:bodyPr wrap="square" rtlCol="0">
            <a:spAutoFit/>
          </a:bodyPr>
          <a:lstStyle/>
          <a:p>
            <a:r>
              <a:rPr lang="en-US" sz="6000" cap="small" dirty="0">
                <a:latin typeface="Narkisim" pitchFamily="34" charset="-79"/>
                <a:cs typeface="Narkisim" pitchFamily="34" charset="-79"/>
              </a:rPr>
              <a:t>1. Questions About God</a:t>
            </a: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aise yahweh_cb.jpg"/>
          <p:cNvPicPr>
            <a:picLocks noChangeAspect="1"/>
          </p:cNvPicPr>
          <p:nvPr/>
        </p:nvPicPr>
        <p:blipFill>
          <a:blip r:embed="rId2" cstate="print"/>
          <a:stretch>
            <a:fillRect/>
          </a:stretch>
        </p:blipFill>
        <p:spPr>
          <a:xfrm>
            <a:off x="0" y="0"/>
            <a:ext cx="9144000" cy="6858000"/>
          </a:xfrm>
          <a:prstGeom prst="rect">
            <a:avLst/>
          </a:prstGeom>
        </p:spPr>
      </p:pic>
      <p:sp>
        <p:nvSpPr>
          <p:cNvPr id="14338" name="Text Box 2"/>
          <p:cNvSpPr txBox="1">
            <a:spLocks noChangeArrowheads="1"/>
          </p:cNvSpPr>
          <p:nvPr/>
        </p:nvSpPr>
        <p:spPr bwMode="auto">
          <a:xfrm>
            <a:off x="304800" y="1219200"/>
            <a:ext cx="8534400" cy="5509200"/>
          </a:xfrm>
          <a:prstGeom prst="rect">
            <a:avLst/>
          </a:prstGeom>
          <a:noFill/>
          <a:ln w="9525">
            <a:noFill/>
            <a:miter lim="800000"/>
            <a:headEnd/>
            <a:tailEnd/>
          </a:ln>
        </p:spPr>
        <p:txBody>
          <a:bodyPr wrap="square">
            <a:spAutoFit/>
          </a:bodyPr>
          <a:lstStyle/>
          <a:p>
            <a:pPr eaLnBrk="0" hangingPunct="0">
              <a:spcBef>
                <a:spcPct val="50000"/>
              </a:spcBef>
            </a:pPr>
            <a:r>
              <a:rPr lang="en-US" sz="4400" dirty="0">
                <a:latin typeface="Nyala" pitchFamily="2" charset="0"/>
              </a:rPr>
              <a:t>	And when God will ask: “O Jesus, son of Mary, did you say to mankind: ‘Worship me and my mother as two deities apart from God?’” (Jesus) will answer: “</a:t>
            </a:r>
            <a:r>
              <a:rPr lang="en-US" sz="4400" dirty="0" err="1">
                <a:latin typeface="Nyala" pitchFamily="2" charset="0"/>
              </a:rPr>
              <a:t>Halleluja</a:t>
            </a:r>
            <a:r>
              <a:rPr lang="en-US" sz="4400" dirty="0">
                <a:latin typeface="Nyala" pitchFamily="2" charset="0"/>
              </a:rPr>
              <a:t>. Could I say what I knew I had no right (to say)?...You know what is in my heart though I know not what You have…”</a:t>
            </a:r>
          </a:p>
        </p:txBody>
      </p:sp>
      <p:sp>
        <p:nvSpPr>
          <p:cNvPr id="14339" name="Text Box 3"/>
          <p:cNvSpPr txBox="1">
            <a:spLocks noChangeArrowheads="1"/>
          </p:cNvSpPr>
          <p:nvPr/>
        </p:nvSpPr>
        <p:spPr bwMode="auto">
          <a:xfrm>
            <a:off x="0" y="171271"/>
            <a:ext cx="9144000" cy="1200329"/>
          </a:xfrm>
          <a:prstGeom prst="rect">
            <a:avLst/>
          </a:prstGeom>
          <a:noFill/>
          <a:ln w="9525">
            <a:noFill/>
            <a:miter lim="800000"/>
            <a:headEnd/>
            <a:tailEnd/>
          </a:ln>
        </p:spPr>
        <p:txBody>
          <a:bodyPr>
            <a:spAutoFit/>
          </a:bodyPr>
          <a:lstStyle/>
          <a:p>
            <a:pPr algn="ctr" eaLnBrk="0" hangingPunct="0">
              <a:spcBef>
                <a:spcPct val="50000"/>
              </a:spcBef>
            </a:pPr>
            <a:r>
              <a:rPr lang="en-US" sz="7200" u="sng" dirty="0" err="1">
                <a:latin typeface="Nyala" pitchFamily="2" charset="0"/>
              </a:rPr>
              <a:t>Surah</a:t>
            </a:r>
            <a:r>
              <a:rPr lang="en-US" sz="7200" u="sng" dirty="0">
                <a:latin typeface="Nyala" pitchFamily="2" charset="0"/>
              </a:rPr>
              <a:t> 5: 116</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933703-01-08_0.jpg"/>
          <p:cNvPicPr>
            <a:picLocks noChangeAspect="1"/>
          </p:cNvPicPr>
          <p:nvPr/>
        </p:nvPicPr>
        <p:blipFill>
          <a:blip r:embed="rId2" cstate="print"/>
          <a:stretch>
            <a:fillRect/>
          </a:stretch>
        </p:blipFill>
        <p:spPr>
          <a:xfrm>
            <a:off x="0" y="533400"/>
            <a:ext cx="9144000" cy="5867400"/>
          </a:xfrm>
          <a:prstGeom prst="rect">
            <a:avLst/>
          </a:prstGeom>
        </p:spPr>
      </p:pic>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aise yahweh_cb.jpg"/>
          <p:cNvPicPr>
            <a:picLocks noChangeAspect="1"/>
          </p:cNvPicPr>
          <p:nvPr/>
        </p:nvPicPr>
        <p:blipFill>
          <a:blip r:embed="rId2" cstate="print"/>
          <a:stretch>
            <a:fillRect/>
          </a:stretch>
        </p:blipFill>
        <p:spPr>
          <a:xfrm>
            <a:off x="0" y="0"/>
            <a:ext cx="9144000" cy="6858000"/>
          </a:xfrm>
          <a:prstGeom prst="rect">
            <a:avLst/>
          </a:prstGeom>
        </p:spPr>
      </p:pic>
      <p:sp>
        <p:nvSpPr>
          <p:cNvPr id="14338" name="Text Box 2"/>
          <p:cNvSpPr txBox="1">
            <a:spLocks noChangeArrowheads="1"/>
          </p:cNvSpPr>
          <p:nvPr/>
        </p:nvSpPr>
        <p:spPr bwMode="auto">
          <a:xfrm>
            <a:off x="381000" y="1492508"/>
            <a:ext cx="8458200" cy="4832092"/>
          </a:xfrm>
          <a:prstGeom prst="rect">
            <a:avLst/>
          </a:prstGeom>
          <a:noFill/>
          <a:ln w="9525">
            <a:noFill/>
            <a:miter lim="800000"/>
            <a:headEnd/>
            <a:tailEnd/>
          </a:ln>
        </p:spPr>
        <p:txBody>
          <a:bodyPr>
            <a:spAutoFit/>
          </a:bodyPr>
          <a:lstStyle/>
          <a:p>
            <a:pPr eaLnBrk="0" hangingPunct="0">
              <a:spcBef>
                <a:spcPct val="50000"/>
              </a:spcBef>
            </a:pPr>
            <a:r>
              <a:rPr lang="en-US" sz="4400" dirty="0">
                <a:latin typeface="Nyala" pitchFamily="2" charset="0"/>
              </a:rPr>
              <a:t>	So believe in God and His apostles, and do not call Him ‘Trinity.’ Abstain from this for your good; for God is only one God, and far from His glory is it to beget a son. All That is in the heavens and the earth belongs to Him; and sufficient is God for all help.</a:t>
            </a:r>
          </a:p>
        </p:txBody>
      </p:sp>
      <p:sp>
        <p:nvSpPr>
          <p:cNvPr id="14339" name="Text Box 3"/>
          <p:cNvSpPr txBox="1">
            <a:spLocks noChangeArrowheads="1"/>
          </p:cNvSpPr>
          <p:nvPr/>
        </p:nvSpPr>
        <p:spPr bwMode="auto">
          <a:xfrm>
            <a:off x="0" y="171271"/>
            <a:ext cx="9144000" cy="1200329"/>
          </a:xfrm>
          <a:prstGeom prst="rect">
            <a:avLst/>
          </a:prstGeom>
          <a:noFill/>
          <a:ln w="9525">
            <a:noFill/>
            <a:miter lim="800000"/>
            <a:headEnd/>
            <a:tailEnd/>
          </a:ln>
        </p:spPr>
        <p:txBody>
          <a:bodyPr>
            <a:spAutoFit/>
          </a:bodyPr>
          <a:lstStyle/>
          <a:p>
            <a:pPr algn="ctr" eaLnBrk="0" hangingPunct="0">
              <a:spcBef>
                <a:spcPct val="50000"/>
              </a:spcBef>
            </a:pPr>
            <a:r>
              <a:rPr lang="en-US" sz="7200" u="sng" dirty="0" err="1">
                <a:latin typeface="Nyala" pitchFamily="2" charset="0"/>
              </a:rPr>
              <a:t>Surah</a:t>
            </a:r>
            <a:r>
              <a:rPr lang="en-US" sz="7200" u="sng" dirty="0">
                <a:latin typeface="Nyala" pitchFamily="2" charset="0"/>
              </a:rPr>
              <a:t> 4: 171 b</a:t>
            </a: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2" name="Rectangle 11"/>
          <p:cNvSpPr/>
          <p:nvPr/>
        </p:nvSpPr>
        <p:spPr>
          <a:xfrm>
            <a:off x="1143000" y="2438400"/>
            <a:ext cx="7211782" cy="1077218"/>
          </a:xfrm>
          <a:prstGeom prst="rect">
            <a:avLst/>
          </a:prstGeom>
        </p:spPr>
        <p:txBody>
          <a:bodyPr wrap="none">
            <a:spAutoFit/>
          </a:bodyPr>
          <a:lstStyle/>
          <a:p>
            <a:pPr algn="ctr"/>
            <a:r>
              <a:rPr lang="en-US" sz="3200" u="sng" dirty="0"/>
              <a:t>Luke 1:37</a:t>
            </a:r>
          </a:p>
          <a:p>
            <a:pPr algn="ctr"/>
            <a:r>
              <a:rPr lang="en-US" sz="3200" dirty="0"/>
              <a:t>“For with God nothing will be impossible.”</a:t>
            </a:r>
          </a:p>
        </p:txBody>
      </p:sp>
      <p:sp>
        <p:nvSpPr>
          <p:cNvPr id="13" name="TextBox 12"/>
          <p:cNvSpPr txBox="1"/>
          <p:nvPr/>
        </p:nvSpPr>
        <p:spPr>
          <a:xfrm>
            <a:off x="228600" y="1295400"/>
            <a:ext cx="8077200" cy="707886"/>
          </a:xfrm>
          <a:prstGeom prst="rect">
            <a:avLst/>
          </a:prstGeom>
          <a:noFill/>
        </p:spPr>
        <p:txBody>
          <a:bodyPr wrap="square" rtlCol="0">
            <a:spAutoFit/>
          </a:bodyPr>
          <a:lstStyle/>
          <a:p>
            <a:r>
              <a:rPr lang="en-US" sz="4000" dirty="0">
                <a:solidFill>
                  <a:schemeClr val="accent4">
                    <a:lumMod val="75000"/>
                  </a:schemeClr>
                </a:solidFill>
                <a:latin typeface="Narkisim" pitchFamily="34" charset="-79"/>
                <a:cs typeface="Narkisim" pitchFamily="34" charset="-79"/>
              </a:rPr>
              <a:t>Why Should “Trinity” Be Impossible?</a:t>
            </a: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2" name="Rectangle 11"/>
          <p:cNvSpPr/>
          <p:nvPr/>
        </p:nvSpPr>
        <p:spPr>
          <a:xfrm>
            <a:off x="609600" y="2209800"/>
            <a:ext cx="8177816" cy="3046988"/>
          </a:xfrm>
          <a:prstGeom prst="rect">
            <a:avLst/>
          </a:prstGeom>
        </p:spPr>
        <p:txBody>
          <a:bodyPr wrap="none">
            <a:spAutoFit/>
          </a:bodyPr>
          <a:lstStyle/>
          <a:p>
            <a:pPr algn="ctr"/>
            <a:r>
              <a:rPr lang="en-US" sz="3200" u="sng" dirty="0"/>
              <a:t>Isaiah 55:8-9</a:t>
            </a:r>
          </a:p>
          <a:p>
            <a:pPr fontAlgn="t"/>
            <a:r>
              <a:rPr lang="en-US" sz="3200" dirty="0"/>
              <a:t>“For My thoughts </a:t>
            </a:r>
            <a:r>
              <a:rPr lang="en-US" sz="3200" i="1" dirty="0"/>
              <a:t>are</a:t>
            </a:r>
            <a:r>
              <a:rPr lang="en-US" sz="3200" dirty="0"/>
              <a:t> not your thoughts,</a:t>
            </a:r>
          </a:p>
          <a:p>
            <a:pPr fontAlgn="t"/>
            <a:r>
              <a:rPr lang="en-US" sz="3200" dirty="0"/>
              <a:t>​​Nor </a:t>
            </a:r>
            <a:r>
              <a:rPr lang="en-US" sz="3200" i="1" dirty="0"/>
              <a:t>are</a:t>
            </a:r>
            <a:r>
              <a:rPr lang="en-US" sz="3200" dirty="0"/>
              <a:t> your ways My ways,” says the LORD.</a:t>
            </a:r>
          </a:p>
          <a:p>
            <a:pPr fontAlgn="t"/>
            <a:r>
              <a:rPr lang="en-US" sz="3200" dirty="0"/>
              <a:t>“For </a:t>
            </a:r>
            <a:r>
              <a:rPr lang="en-US" sz="3200" i="1" dirty="0"/>
              <a:t>as</a:t>
            </a:r>
            <a:r>
              <a:rPr lang="en-US" sz="3200" dirty="0"/>
              <a:t> the heavens are higher than the earth,</a:t>
            </a:r>
          </a:p>
          <a:p>
            <a:pPr fontAlgn="t"/>
            <a:r>
              <a:rPr lang="en-US" sz="3200" dirty="0"/>
              <a:t>​​So are My ways higher than your ways,</a:t>
            </a:r>
          </a:p>
          <a:p>
            <a:pPr fontAlgn="t"/>
            <a:r>
              <a:rPr lang="en-US" sz="3200" dirty="0"/>
              <a:t>​​And My thoughts than your thoughts.”</a:t>
            </a:r>
          </a:p>
        </p:txBody>
      </p:sp>
      <p:sp>
        <p:nvSpPr>
          <p:cNvPr id="13" name="TextBox 12"/>
          <p:cNvSpPr txBox="1"/>
          <p:nvPr/>
        </p:nvSpPr>
        <p:spPr>
          <a:xfrm>
            <a:off x="228600" y="1295400"/>
            <a:ext cx="8077200" cy="707886"/>
          </a:xfrm>
          <a:prstGeom prst="rect">
            <a:avLst/>
          </a:prstGeom>
          <a:noFill/>
        </p:spPr>
        <p:txBody>
          <a:bodyPr wrap="square" rtlCol="0">
            <a:spAutoFit/>
          </a:bodyPr>
          <a:lstStyle/>
          <a:p>
            <a:r>
              <a:rPr lang="en-US" sz="4000" dirty="0">
                <a:solidFill>
                  <a:schemeClr val="accent4">
                    <a:lumMod val="75000"/>
                  </a:schemeClr>
                </a:solidFill>
                <a:latin typeface="Narkisim" pitchFamily="34" charset="-79"/>
                <a:cs typeface="Narkisim" pitchFamily="34" charset="-79"/>
              </a:rPr>
              <a:t>Why Should “Trinity” Be Impossible?</a:t>
            </a:r>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rinity-560x560.jpg"/>
          <p:cNvPicPr>
            <a:picLocks noChangeAspect="1"/>
          </p:cNvPicPr>
          <p:nvPr/>
        </p:nvPicPr>
        <p:blipFill>
          <a:blip r:embed="rId2" cstate="print"/>
          <a:stretch>
            <a:fillRect/>
          </a:stretch>
        </p:blipFill>
        <p:spPr>
          <a:xfrm>
            <a:off x="0" y="838200"/>
            <a:ext cx="5181600" cy="5181600"/>
          </a:xfrm>
          <a:prstGeom prst="rect">
            <a:avLst/>
          </a:prstGeom>
        </p:spPr>
      </p:pic>
      <p:pic>
        <p:nvPicPr>
          <p:cNvPr id="2" name="Picture 1" descr="zaytuna_1.jpg"/>
          <p:cNvPicPr>
            <a:picLocks noChangeAspect="1"/>
          </p:cNvPicPr>
          <p:nvPr/>
        </p:nvPicPr>
        <p:blipFill>
          <a:blip r:embed="rId3"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3"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3"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3"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3"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3"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3"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3"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3"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3" cstate="print"/>
          <a:srcRect l="50000"/>
          <a:stretch>
            <a:fillRect/>
          </a:stretch>
        </p:blipFill>
        <p:spPr>
          <a:xfrm flipH="1">
            <a:off x="8115300" y="5715000"/>
            <a:ext cx="1028700" cy="1143000"/>
          </a:xfrm>
          <a:prstGeom prst="rect">
            <a:avLst/>
          </a:prstGeom>
        </p:spPr>
      </p:pic>
      <p:sp>
        <p:nvSpPr>
          <p:cNvPr id="14" name="TextBox 13"/>
          <p:cNvSpPr txBox="1"/>
          <p:nvPr/>
        </p:nvSpPr>
        <p:spPr>
          <a:xfrm>
            <a:off x="4343400" y="1447800"/>
            <a:ext cx="4648200" cy="769441"/>
          </a:xfrm>
          <a:prstGeom prst="rect">
            <a:avLst/>
          </a:prstGeom>
          <a:noFill/>
        </p:spPr>
        <p:txBody>
          <a:bodyPr wrap="square" rtlCol="0">
            <a:spAutoFit/>
          </a:bodyPr>
          <a:lstStyle/>
          <a:p>
            <a:pPr algn="ctr"/>
            <a:r>
              <a:rPr lang="en-US" sz="4400" dirty="0">
                <a:latin typeface="Times New Roman" pitchFamily="18" charset="0"/>
                <a:cs typeface="Times New Roman" pitchFamily="18" charset="0"/>
              </a:rPr>
              <a:t>1</a:t>
            </a:r>
            <a:r>
              <a:rPr lang="en-US" sz="4400" baseline="30000" dirty="0">
                <a:latin typeface="Times New Roman" pitchFamily="18" charset="0"/>
                <a:cs typeface="Times New Roman" pitchFamily="18" charset="0"/>
              </a:rPr>
              <a:t>3</a:t>
            </a:r>
            <a:r>
              <a:rPr lang="en-US" sz="4400" dirty="0">
                <a:latin typeface="Times New Roman" pitchFamily="18" charset="0"/>
                <a:cs typeface="Times New Roman" pitchFamily="18" charset="0"/>
              </a:rPr>
              <a:t> = (1x1x1) = 1</a:t>
            </a:r>
          </a:p>
        </p:txBody>
      </p:sp>
      <p:sp>
        <p:nvSpPr>
          <p:cNvPr id="15" name="TextBox 14"/>
          <p:cNvSpPr txBox="1"/>
          <p:nvPr/>
        </p:nvSpPr>
        <p:spPr>
          <a:xfrm>
            <a:off x="4267200" y="2590800"/>
            <a:ext cx="4876800" cy="769441"/>
          </a:xfrm>
          <a:prstGeom prst="rect">
            <a:avLst/>
          </a:prstGeom>
          <a:noFill/>
        </p:spPr>
        <p:txBody>
          <a:bodyPr wrap="square" rtlCol="0">
            <a:spAutoFit/>
          </a:bodyPr>
          <a:lstStyle/>
          <a:p>
            <a:pPr algn="ctr"/>
            <a:r>
              <a:rPr lang="en-US" sz="4400" dirty="0">
                <a:latin typeface="Times New Roman" pitchFamily="18" charset="0"/>
                <a:cs typeface="Times New Roman" pitchFamily="18" charset="0"/>
              </a:rPr>
              <a:t>H</a:t>
            </a:r>
            <a:r>
              <a:rPr lang="en-US" sz="4400" baseline="-25000" dirty="0">
                <a:latin typeface="Times New Roman" pitchFamily="18" charset="0"/>
                <a:cs typeface="Times New Roman" pitchFamily="18" charset="0"/>
              </a:rPr>
              <a:t>2</a:t>
            </a:r>
            <a:r>
              <a:rPr lang="en-US" sz="4400" dirty="0">
                <a:latin typeface="Times New Roman" pitchFamily="18" charset="0"/>
                <a:cs typeface="Times New Roman" pitchFamily="18" charset="0"/>
              </a:rPr>
              <a:t>O</a:t>
            </a:r>
            <a:r>
              <a:rPr lang="en-US" sz="3600" dirty="0">
                <a:latin typeface="Times New Roman" pitchFamily="18" charset="0"/>
                <a:cs typeface="Times New Roman" pitchFamily="18" charset="0"/>
              </a:rPr>
              <a:t> </a:t>
            </a:r>
            <a:r>
              <a:rPr lang="en-US" sz="2400" dirty="0">
                <a:latin typeface="Times New Roman" pitchFamily="18" charset="0"/>
                <a:cs typeface="Times New Roman" pitchFamily="18" charset="0"/>
              </a:rPr>
              <a:t>as Solid, Liquid, &amp; Vapor</a:t>
            </a:r>
            <a:endParaRPr lang="en-US" sz="3600" dirty="0">
              <a:latin typeface="Times New Roman" pitchFamily="18" charset="0"/>
              <a:cs typeface="Times New Roman" pitchFamily="18" charset="0"/>
            </a:endParaRPr>
          </a:p>
        </p:txBody>
      </p:sp>
      <p:pic>
        <p:nvPicPr>
          <p:cNvPr id="1026" name="Picture 2" descr="C:\Users\radioshack\AppData\Local\Microsoft\Windows\Temporary Internet Files\Content.IE5\O56LFXE0\egg[1].png"/>
          <p:cNvPicPr>
            <a:picLocks noChangeAspect="1" noChangeArrowheads="1"/>
          </p:cNvPicPr>
          <p:nvPr/>
        </p:nvPicPr>
        <p:blipFill>
          <a:blip r:embed="rId4" cstate="print"/>
          <a:srcRect/>
          <a:stretch>
            <a:fillRect/>
          </a:stretch>
        </p:blipFill>
        <p:spPr bwMode="auto">
          <a:xfrm>
            <a:off x="5867400" y="3733800"/>
            <a:ext cx="1762125" cy="1720418"/>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2" name="TextBox 11"/>
          <p:cNvSpPr txBox="1"/>
          <p:nvPr/>
        </p:nvSpPr>
        <p:spPr>
          <a:xfrm>
            <a:off x="152400" y="1219200"/>
            <a:ext cx="8991600" cy="1569660"/>
          </a:xfrm>
          <a:prstGeom prst="rect">
            <a:avLst/>
          </a:prstGeom>
          <a:noFill/>
        </p:spPr>
        <p:txBody>
          <a:bodyPr wrap="square" rtlCol="0">
            <a:spAutoFit/>
          </a:bodyPr>
          <a:lstStyle/>
          <a:p>
            <a:r>
              <a:rPr lang="en-US" sz="3200" dirty="0">
                <a:solidFill>
                  <a:schemeClr val="accent4">
                    <a:lumMod val="75000"/>
                  </a:schemeClr>
                </a:solidFill>
                <a:latin typeface="Narkisim" pitchFamily="34" charset="-79"/>
                <a:cs typeface="Narkisim" pitchFamily="34" charset="-79"/>
              </a:rPr>
              <a:t>Church Councils discussing “Trinity” did not write or rewrite the Bible; they tried to understand all the Bible said about God.</a:t>
            </a:r>
          </a:p>
        </p:txBody>
      </p:sp>
      <p:pic>
        <p:nvPicPr>
          <p:cNvPr id="13" name="Picture 12" descr="193748709_a2da6058e6_b.jpg"/>
          <p:cNvPicPr>
            <a:picLocks noChangeAspect="1"/>
          </p:cNvPicPr>
          <p:nvPr/>
        </p:nvPicPr>
        <p:blipFill>
          <a:blip r:embed="rId3" cstate="print"/>
          <a:stretch>
            <a:fillRect/>
          </a:stretch>
        </p:blipFill>
        <p:spPr>
          <a:xfrm>
            <a:off x="4038600" y="2438400"/>
            <a:ext cx="4267200" cy="32004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304800"/>
            <a:ext cx="8534400" cy="632460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US-MUSLIMS-MODERATE-facebook.jpg"/>
          <p:cNvPicPr>
            <a:picLocks noChangeAspect="1"/>
          </p:cNvPicPr>
          <p:nvPr/>
        </p:nvPicPr>
        <p:blipFill>
          <a:blip r:embed="rId2" cstate="print"/>
          <a:stretch>
            <a:fillRect/>
          </a:stretch>
        </p:blipFill>
        <p:spPr>
          <a:xfrm>
            <a:off x="3360517" y="5257800"/>
            <a:ext cx="2430683" cy="1600200"/>
          </a:xfrm>
          <a:prstGeom prst="rect">
            <a:avLst/>
          </a:prstGeom>
          <a:ln>
            <a:noFill/>
          </a:ln>
          <a:effectLst>
            <a:softEdge rad="112500"/>
          </a:effectLst>
        </p:spPr>
      </p:pic>
      <p:sp>
        <p:nvSpPr>
          <p:cNvPr id="7" name="TextBox 6"/>
          <p:cNvSpPr txBox="1"/>
          <p:nvPr/>
        </p:nvSpPr>
        <p:spPr>
          <a:xfrm>
            <a:off x="0" y="5334000"/>
            <a:ext cx="9144000" cy="400110"/>
          </a:xfrm>
          <a:prstGeom prst="rect">
            <a:avLst/>
          </a:prstGeom>
          <a:noFill/>
        </p:spPr>
        <p:txBody>
          <a:bodyPr wrap="square" rtlCol="0">
            <a:spAutoFit/>
          </a:bodyPr>
          <a:lstStyle/>
          <a:p>
            <a:pPr algn="ctr"/>
            <a:r>
              <a:rPr lang="en-US" sz="2000" dirty="0">
                <a:effectLst>
                  <a:glow rad="101600">
                    <a:schemeClr val="bg1">
                      <a:alpha val="60000"/>
                    </a:schemeClr>
                  </a:glow>
                </a:effectLst>
                <a:latin typeface="Narkisim" pitchFamily="34" charset="-79"/>
                <a:cs typeface="Narkisim" pitchFamily="34" charset="-79"/>
              </a:rPr>
              <a:t>WHEN ISLAM ASKS</a:t>
            </a:r>
          </a:p>
        </p:txBody>
      </p:sp>
      <p:sp>
        <p:nvSpPr>
          <p:cNvPr id="5" name="TextBox 4"/>
          <p:cNvSpPr txBox="1"/>
          <p:nvPr/>
        </p:nvSpPr>
        <p:spPr>
          <a:xfrm>
            <a:off x="381000" y="381000"/>
            <a:ext cx="8763000" cy="1015663"/>
          </a:xfrm>
          <a:prstGeom prst="rect">
            <a:avLst/>
          </a:prstGeom>
          <a:noFill/>
        </p:spPr>
        <p:txBody>
          <a:bodyPr wrap="square" rtlCol="0">
            <a:spAutoFit/>
          </a:bodyPr>
          <a:lstStyle/>
          <a:p>
            <a:r>
              <a:rPr lang="en-US" sz="6000" cap="small" dirty="0">
                <a:latin typeface="Narkisim" pitchFamily="34" charset="-79"/>
                <a:cs typeface="Narkisim" pitchFamily="34" charset="-79"/>
              </a:rPr>
              <a:t>1. Questions About God</a:t>
            </a:r>
          </a:p>
        </p:txBody>
      </p:sp>
      <p:sp>
        <p:nvSpPr>
          <p:cNvPr id="6" name="TextBox 5"/>
          <p:cNvSpPr txBox="1"/>
          <p:nvPr/>
        </p:nvSpPr>
        <p:spPr>
          <a:xfrm>
            <a:off x="381000" y="1270337"/>
            <a:ext cx="8763000" cy="1015663"/>
          </a:xfrm>
          <a:prstGeom prst="rect">
            <a:avLst/>
          </a:prstGeom>
          <a:noFill/>
        </p:spPr>
        <p:txBody>
          <a:bodyPr wrap="square" rtlCol="0">
            <a:spAutoFit/>
          </a:bodyPr>
          <a:lstStyle/>
          <a:p>
            <a:r>
              <a:rPr lang="en-US" sz="6000" cap="small" dirty="0">
                <a:latin typeface="Narkisim" pitchFamily="34" charset="-79"/>
                <a:cs typeface="Narkisim" pitchFamily="34" charset="-79"/>
              </a:rPr>
              <a:t>2. Questions About Jesus</a:t>
            </a:r>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2" name="TextBox 11"/>
          <p:cNvSpPr txBox="1"/>
          <p:nvPr/>
        </p:nvSpPr>
        <p:spPr>
          <a:xfrm>
            <a:off x="152400" y="0"/>
            <a:ext cx="2819400" cy="6247864"/>
          </a:xfrm>
          <a:prstGeom prst="rect">
            <a:avLst/>
          </a:prstGeom>
          <a:noFill/>
        </p:spPr>
        <p:txBody>
          <a:bodyPr wrap="square" rtlCol="0">
            <a:spAutoFit/>
          </a:bodyPr>
          <a:lstStyle/>
          <a:p>
            <a:r>
              <a:rPr lang="en-US" sz="40000" dirty="0">
                <a:solidFill>
                  <a:schemeClr val="accent4">
                    <a:lumMod val="75000"/>
                  </a:schemeClr>
                </a:solidFill>
                <a:latin typeface="Narkisim" pitchFamily="34" charset="-79"/>
                <a:cs typeface="Narkisim" pitchFamily="34" charset="-79"/>
              </a:rPr>
              <a:t>3</a:t>
            </a:r>
          </a:p>
        </p:txBody>
      </p:sp>
      <p:sp>
        <p:nvSpPr>
          <p:cNvPr id="13" name="TextBox 12"/>
          <p:cNvSpPr txBox="1"/>
          <p:nvPr/>
        </p:nvSpPr>
        <p:spPr>
          <a:xfrm>
            <a:off x="2667000" y="1828800"/>
            <a:ext cx="6477000" cy="646331"/>
          </a:xfrm>
          <a:prstGeom prst="rect">
            <a:avLst/>
          </a:prstGeom>
          <a:noFill/>
        </p:spPr>
        <p:txBody>
          <a:bodyPr wrap="square" rtlCol="0">
            <a:spAutoFit/>
          </a:bodyPr>
          <a:lstStyle/>
          <a:p>
            <a:r>
              <a:rPr lang="en-US" sz="3600" cap="small" dirty="0">
                <a:solidFill>
                  <a:schemeClr val="accent4">
                    <a:lumMod val="75000"/>
                  </a:schemeClr>
                </a:solidFill>
                <a:latin typeface="Narkisim" pitchFamily="34" charset="-79"/>
                <a:cs typeface="Narkisim" pitchFamily="34" charset="-79"/>
              </a:rPr>
              <a:t>Life – the resurrection of Jesus</a:t>
            </a:r>
          </a:p>
        </p:txBody>
      </p:sp>
      <p:sp>
        <p:nvSpPr>
          <p:cNvPr id="14" name="TextBox 13"/>
          <p:cNvSpPr txBox="1"/>
          <p:nvPr/>
        </p:nvSpPr>
        <p:spPr>
          <a:xfrm>
            <a:off x="2667000" y="2858869"/>
            <a:ext cx="6477000" cy="646331"/>
          </a:xfrm>
          <a:prstGeom prst="rect">
            <a:avLst/>
          </a:prstGeom>
          <a:noFill/>
        </p:spPr>
        <p:txBody>
          <a:bodyPr wrap="square" rtlCol="0">
            <a:spAutoFit/>
          </a:bodyPr>
          <a:lstStyle/>
          <a:p>
            <a:r>
              <a:rPr lang="en-US" sz="3600" cap="small" dirty="0">
                <a:solidFill>
                  <a:schemeClr val="accent4">
                    <a:lumMod val="75000"/>
                  </a:schemeClr>
                </a:solidFill>
                <a:latin typeface="Narkisim" pitchFamily="34" charset="-79"/>
                <a:cs typeface="Narkisim" pitchFamily="34" charset="-79"/>
              </a:rPr>
              <a:t>Light – The Example of Jesus</a:t>
            </a:r>
          </a:p>
        </p:txBody>
      </p:sp>
      <p:sp>
        <p:nvSpPr>
          <p:cNvPr id="15" name="TextBox 14"/>
          <p:cNvSpPr txBox="1"/>
          <p:nvPr/>
        </p:nvSpPr>
        <p:spPr>
          <a:xfrm>
            <a:off x="2667000" y="3925669"/>
            <a:ext cx="6477000" cy="646331"/>
          </a:xfrm>
          <a:prstGeom prst="rect">
            <a:avLst/>
          </a:prstGeom>
          <a:noFill/>
        </p:spPr>
        <p:txBody>
          <a:bodyPr wrap="square" rtlCol="0">
            <a:spAutoFit/>
          </a:bodyPr>
          <a:lstStyle/>
          <a:p>
            <a:r>
              <a:rPr lang="en-US" sz="3600" cap="small" dirty="0">
                <a:solidFill>
                  <a:schemeClr val="accent4">
                    <a:lumMod val="75000"/>
                  </a:schemeClr>
                </a:solidFill>
                <a:latin typeface="Narkisim" pitchFamily="34" charset="-79"/>
                <a:cs typeface="Narkisim" pitchFamily="34" charset="-79"/>
              </a:rPr>
              <a:t>Love – the Heart of Jesus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025" name="Rectangle 1"/>
          <p:cNvSpPr>
            <a:spLocks noChangeArrowheads="1"/>
          </p:cNvSpPr>
          <p:nvPr/>
        </p:nvSpPr>
        <p:spPr bwMode="auto">
          <a:xfrm>
            <a:off x="0" y="114300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These converts evidently found something in Christianity that they felt was lacking in Islam. Many are attracted to the figure of Jesus, others find the Christian dogma of forgiveness of sins comforting, and still others are impressed by the charitable behavior of individual Christians around them. </a:t>
            </a:r>
            <a:r>
              <a:rPr kumimoji="0" lang="en-US" sz="2400" b="0" i="0" u="sng" strike="noStrike" cap="none" normalizeH="0" baseline="0" dirty="0">
                <a:ln>
                  <a:noFill/>
                </a:ln>
                <a:solidFill>
                  <a:schemeClr val="tx1"/>
                </a:solidFill>
                <a:effectLst/>
                <a:latin typeface="Times New Roman" pitchFamily="18" charset="0"/>
                <a:ea typeface="Calibri" pitchFamily="34" charset="0"/>
                <a:cs typeface="Times New Roman" pitchFamily="18" charset="0"/>
              </a:rPr>
              <a:t>But if there is a common thread running through these conversion testimonies, it is that Christianity preaches the love of Christ and God</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whereas Islam is forever threatening hellfire for disobeying, and obsessively holds up the wrath of God in front of the believer. In other words, the two religions have two totally different conceptions of God: In the former, God is near, loving, and protective, God the Father, in the latter, God is a remote, angry, tyrannical figure to be obeyed blindly.</a:t>
            </a:r>
            <a:r>
              <a:rPr kumimoji="0" lang="en-US" sz="24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Ibn</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Warraq</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Leaving Islam</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p.92</a:t>
            </a: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37889" name="Rectangle 1"/>
          <p:cNvSpPr>
            <a:spLocks noChangeArrowheads="1"/>
          </p:cNvSpPr>
          <p:nvPr/>
        </p:nvSpPr>
        <p:spPr bwMode="auto">
          <a:xfrm>
            <a:off x="228600" y="1371600"/>
            <a:ext cx="8915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Muslims are drawn to the love of Christ, and this is a big responsibility as well as a blessing. When I read the New Testament, what amazed and astounded me the most was the teaching on love, not only toward one</a:t>
            </a:r>
            <a:r>
              <a:rPr kumimoji="0" lang="en-US" sz="28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 kin and kindred, but even toward one</a:t>
            </a:r>
            <a:r>
              <a:rPr kumimoji="0" lang="en-US" sz="28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 enemies. It was so different from my training in Islam that it actually made me angry that someone could suggest something so obviously impossible. But as I continued reading, the reality of it entered my heart and changed my life.</a:t>
            </a:r>
            <a:r>
              <a:rPr kumimoji="0" lang="en-US" sz="28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Sam </a:t>
            </a:r>
            <a:r>
              <a:rPr kumimoji="0" lang="en-US" sz="28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Soloman</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Beyond Opinion</a:t>
            </a:r>
            <a:r>
              <a:rPr kumimoji="0" lang="en-US"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p.78</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3" name="Rectangle 12"/>
          <p:cNvSpPr/>
          <p:nvPr/>
        </p:nvSpPr>
        <p:spPr>
          <a:xfrm>
            <a:off x="304800" y="1752600"/>
            <a:ext cx="8839200" cy="3108543"/>
          </a:xfrm>
          <a:prstGeom prst="rect">
            <a:avLst/>
          </a:prstGeom>
        </p:spPr>
        <p:txBody>
          <a:bodyPr wrap="square">
            <a:spAutoFit/>
          </a:bodyPr>
          <a:lstStyle/>
          <a:p>
            <a:r>
              <a:rPr lang="en-US" sz="2800" dirty="0">
                <a:latin typeface="Times New Roman" pitchFamily="18" charset="0"/>
                <a:cs typeface="Times New Roman" pitchFamily="18" charset="0"/>
              </a:rPr>
              <a:t>“After one year of reading the Bible in an honest way, I understand now what happened to me. I found my way to God, the real God, the Lord Jesus Christ. I hope now for all the people I love, my family, my friends, and everyone else to change also and begin to read the Bible in an honest way. I am sure that God will help them find their way.” 			– Desert Son, </a:t>
            </a:r>
            <a:r>
              <a:rPr lang="en-US" sz="2800" i="1" dirty="0">
                <a:latin typeface="Times New Roman" pitchFamily="18" charset="0"/>
                <a:cs typeface="Times New Roman" pitchFamily="18" charset="0"/>
              </a:rPr>
              <a:t>Leaving Islam</a:t>
            </a:r>
            <a:r>
              <a:rPr lang="en-US" sz="2800" dirty="0">
                <a:latin typeface="Times New Roman" pitchFamily="18" charset="0"/>
                <a:cs typeface="Times New Roman" pitchFamily="18" charset="0"/>
              </a:rPr>
              <a:t>, p.95</a:t>
            </a:r>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S-MUSLIMS-MODERATE-facebook.jpg"/>
          <p:cNvPicPr>
            <a:picLocks noChangeAspect="1"/>
          </p:cNvPicPr>
          <p:nvPr/>
        </p:nvPicPr>
        <p:blipFill>
          <a:blip r:embed="rId2" cstate="print"/>
          <a:stretch>
            <a:fillRect/>
          </a:stretch>
        </p:blipFill>
        <p:spPr>
          <a:xfrm>
            <a:off x="0" y="838200"/>
            <a:ext cx="9144000" cy="6019800"/>
          </a:xfrm>
          <a:prstGeom prst="rect">
            <a:avLst/>
          </a:prstGeom>
          <a:ln>
            <a:noFill/>
          </a:ln>
          <a:effectLst>
            <a:softEdge rad="112500"/>
          </a:effectLst>
        </p:spPr>
      </p:pic>
      <p:pic>
        <p:nvPicPr>
          <p:cNvPr id="5" name="Picture 4" descr="o-US-MUSLIMS-MODERATE-facebook.jpg"/>
          <p:cNvPicPr>
            <a:picLocks noChangeAspect="1"/>
          </p:cNvPicPr>
          <p:nvPr/>
        </p:nvPicPr>
        <p:blipFill>
          <a:blip r:embed="rId2" cstate="print"/>
          <a:srcRect b="89841"/>
          <a:stretch>
            <a:fillRect/>
          </a:stretch>
        </p:blipFill>
        <p:spPr>
          <a:xfrm>
            <a:off x="0" y="0"/>
            <a:ext cx="9144000" cy="838200"/>
          </a:xfrm>
          <a:prstGeom prst="rect">
            <a:avLst/>
          </a:prstGeom>
          <a:ln>
            <a:noFill/>
          </a:ln>
          <a:effectLst>
            <a:softEdge rad="112500"/>
          </a:effectLst>
        </p:spPr>
      </p:pic>
      <p:pic>
        <p:nvPicPr>
          <p:cNvPr id="6" name="Picture 5" descr="o-US-MUSLIMS-MODERATE-facebook.jpg"/>
          <p:cNvPicPr>
            <a:picLocks noChangeAspect="1"/>
          </p:cNvPicPr>
          <p:nvPr/>
        </p:nvPicPr>
        <p:blipFill>
          <a:blip r:embed="rId2" cstate="print"/>
          <a:srcRect b="89841"/>
          <a:stretch>
            <a:fillRect/>
          </a:stretch>
        </p:blipFill>
        <p:spPr>
          <a:xfrm>
            <a:off x="0" y="457200"/>
            <a:ext cx="9144000" cy="838200"/>
          </a:xfrm>
          <a:prstGeom prst="rect">
            <a:avLst/>
          </a:prstGeom>
          <a:ln>
            <a:noFill/>
          </a:ln>
          <a:effectLst>
            <a:softEdge rad="112500"/>
          </a:effectLst>
        </p:spPr>
      </p:pic>
      <p:sp>
        <p:nvSpPr>
          <p:cNvPr id="7" name="TextBox 6"/>
          <p:cNvSpPr txBox="1"/>
          <p:nvPr/>
        </p:nvSpPr>
        <p:spPr>
          <a:xfrm>
            <a:off x="0" y="304800"/>
            <a:ext cx="9144000" cy="1323439"/>
          </a:xfrm>
          <a:prstGeom prst="rect">
            <a:avLst/>
          </a:prstGeom>
          <a:noFill/>
        </p:spPr>
        <p:txBody>
          <a:bodyPr wrap="square" rtlCol="0">
            <a:spAutoFit/>
          </a:bodyPr>
          <a:lstStyle/>
          <a:p>
            <a:pPr algn="ctr"/>
            <a:r>
              <a:rPr lang="en-US" sz="8000" dirty="0">
                <a:effectLst>
                  <a:glow rad="101600">
                    <a:schemeClr val="bg1">
                      <a:alpha val="60000"/>
                    </a:schemeClr>
                  </a:glow>
                </a:effectLst>
                <a:latin typeface="Narkisim" pitchFamily="34" charset="-79"/>
                <a:cs typeface="Narkisim" pitchFamily="34" charset="-79"/>
              </a:rPr>
              <a:t>WHEN ISLAM ASKS</a:t>
            </a: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4" name="Rectangle 13"/>
          <p:cNvSpPr/>
          <p:nvPr/>
        </p:nvSpPr>
        <p:spPr>
          <a:xfrm>
            <a:off x="228600" y="2209800"/>
            <a:ext cx="8915400" cy="1692771"/>
          </a:xfrm>
          <a:prstGeom prst="rect">
            <a:avLst/>
          </a:prstGeom>
        </p:spPr>
        <p:txBody>
          <a:bodyPr wrap="square">
            <a:spAutoFit/>
          </a:bodyPr>
          <a:lstStyle/>
          <a:p>
            <a:r>
              <a:rPr lang="en-US" sz="4800" dirty="0">
                <a:latin typeface="Times New Roman" pitchFamily="18" charset="0"/>
                <a:cs typeface="Times New Roman" pitchFamily="18" charset="0"/>
              </a:rPr>
              <a:t>“Christianity is life, Islam is death” </a:t>
            </a:r>
            <a:r>
              <a:rPr lang="en-US" sz="2800" dirty="0">
                <a:latin typeface="Times New Roman" pitchFamily="18" charset="0"/>
                <a:cs typeface="Times New Roman" pitchFamily="18" charset="0"/>
              </a:rPr>
              <a:t>– an Algerian Muslim convert to Christianity, </a:t>
            </a:r>
            <a:r>
              <a:rPr lang="en-US" sz="2800" i="1" dirty="0">
                <a:latin typeface="Times New Roman" pitchFamily="18" charset="0"/>
                <a:cs typeface="Times New Roman" pitchFamily="18" charset="0"/>
              </a:rPr>
              <a:t>El </a:t>
            </a:r>
            <a:r>
              <a:rPr lang="en-US" sz="2800" i="1" dirty="0" err="1">
                <a:latin typeface="Times New Roman" pitchFamily="18" charset="0"/>
                <a:cs typeface="Times New Roman" pitchFamily="18" charset="0"/>
              </a:rPr>
              <a:t>Youm</a:t>
            </a:r>
            <a:r>
              <a:rPr lang="en-US" sz="2800" dirty="0">
                <a:latin typeface="Times New Roman" pitchFamily="18" charset="0"/>
                <a:cs typeface="Times New Roman" pitchFamily="18" charset="0"/>
              </a:rPr>
              <a:t> (December, 2000)</a:t>
            </a:r>
          </a:p>
        </p:txBody>
      </p:sp>
    </p:spTree>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304800"/>
            <a:ext cx="8534400" cy="632460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US-MUSLIMS-MODERATE-facebook.jpg"/>
          <p:cNvPicPr>
            <a:picLocks noChangeAspect="1"/>
          </p:cNvPicPr>
          <p:nvPr/>
        </p:nvPicPr>
        <p:blipFill>
          <a:blip r:embed="rId2" cstate="print"/>
          <a:stretch>
            <a:fillRect/>
          </a:stretch>
        </p:blipFill>
        <p:spPr>
          <a:xfrm>
            <a:off x="3360517" y="5257800"/>
            <a:ext cx="2430683" cy="1600200"/>
          </a:xfrm>
          <a:prstGeom prst="rect">
            <a:avLst/>
          </a:prstGeom>
          <a:ln>
            <a:noFill/>
          </a:ln>
          <a:effectLst>
            <a:softEdge rad="112500"/>
          </a:effectLst>
        </p:spPr>
      </p:pic>
      <p:sp>
        <p:nvSpPr>
          <p:cNvPr id="7" name="TextBox 6"/>
          <p:cNvSpPr txBox="1"/>
          <p:nvPr/>
        </p:nvSpPr>
        <p:spPr>
          <a:xfrm>
            <a:off x="0" y="5334000"/>
            <a:ext cx="9144000" cy="400110"/>
          </a:xfrm>
          <a:prstGeom prst="rect">
            <a:avLst/>
          </a:prstGeom>
          <a:noFill/>
        </p:spPr>
        <p:txBody>
          <a:bodyPr wrap="square" rtlCol="0">
            <a:spAutoFit/>
          </a:bodyPr>
          <a:lstStyle/>
          <a:p>
            <a:pPr algn="ctr"/>
            <a:r>
              <a:rPr lang="en-US" sz="2000" dirty="0">
                <a:effectLst>
                  <a:glow rad="101600">
                    <a:schemeClr val="bg1">
                      <a:alpha val="60000"/>
                    </a:schemeClr>
                  </a:glow>
                </a:effectLst>
                <a:latin typeface="Narkisim" pitchFamily="34" charset="-79"/>
                <a:cs typeface="Narkisim" pitchFamily="34" charset="-79"/>
              </a:rPr>
              <a:t>WHEN ISLAM ASKS</a:t>
            </a:r>
          </a:p>
        </p:txBody>
      </p:sp>
      <p:sp>
        <p:nvSpPr>
          <p:cNvPr id="5" name="TextBox 4"/>
          <p:cNvSpPr txBox="1"/>
          <p:nvPr/>
        </p:nvSpPr>
        <p:spPr>
          <a:xfrm>
            <a:off x="381000" y="381000"/>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1. Questions About God</a:t>
            </a:r>
          </a:p>
        </p:txBody>
      </p:sp>
      <p:sp>
        <p:nvSpPr>
          <p:cNvPr id="6" name="TextBox 5"/>
          <p:cNvSpPr txBox="1"/>
          <p:nvPr/>
        </p:nvSpPr>
        <p:spPr>
          <a:xfrm>
            <a:off x="381000" y="1219200"/>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2. Questions About Jesus</a:t>
            </a:r>
          </a:p>
        </p:txBody>
      </p:sp>
      <p:sp>
        <p:nvSpPr>
          <p:cNvPr id="9" name="TextBox 8"/>
          <p:cNvSpPr txBox="1"/>
          <p:nvPr/>
        </p:nvSpPr>
        <p:spPr>
          <a:xfrm>
            <a:off x="381000" y="2057400"/>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3. Questions About Scripture</a:t>
            </a:r>
          </a:p>
        </p:txBody>
      </p:sp>
    </p:spTree>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3" name="TextBox 12"/>
          <p:cNvSpPr txBox="1"/>
          <p:nvPr/>
        </p:nvSpPr>
        <p:spPr>
          <a:xfrm>
            <a:off x="228600" y="1295400"/>
            <a:ext cx="6172200" cy="707886"/>
          </a:xfrm>
          <a:prstGeom prst="rect">
            <a:avLst/>
          </a:prstGeom>
          <a:noFill/>
        </p:spPr>
        <p:txBody>
          <a:bodyPr wrap="square" rtlCol="0">
            <a:spAutoFit/>
          </a:bodyPr>
          <a:lstStyle/>
          <a:p>
            <a:r>
              <a:rPr lang="en-US" sz="4000" dirty="0">
                <a:solidFill>
                  <a:schemeClr val="accent4">
                    <a:lumMod val="75000"/>
                  </a:schemeClr>
                </a:solidFill>
                <a:latin typeface="Narkisim" pitchFamily="34" charset="-79"/>
                <a:cs typeface="Narkisim" pitchFamily="34" charset="-79"/>
              </a:rPr>
              <a:t>“Have you read the Qur’an?”</a:t>
            </a:r>
          </a:p>
        </p:txBody>
      </p:sp>
      <p:sp>
        <p:nvSpPr>
          <p:cNvPr id="15" name="TextBox 14"/>
          <p:cNvSpPr txBox="1"/>
          <p:nvPr/>
        </p:nvSpPr>
        <p:spPr>
          <a:xfrm>
            <a:off x="228600" y="2057400"/>
            <a:ext cx="6172200" cy="707886"/>
          </a:xfrm>
          <a:prstGeom prst="rect">
            <a:avLst/>
          </a:prstGeom>
          <a:noFill/>
        </p:spPr>
        <p:txBody>
          <a:bodyPr wrap="square" rtlCol="0">
            <a:spAutoFit/>
          </a:bodyPr>
          <a:lstStyle/>
          <a:p>
            <a:r>
              <a:rPr lang="en-US" sz="4000" dirty="0">
                <a:solidFill>
                  <a:schemeClr val="accent4">
                    <a:lumMod val="75000"/>
                  </a:schemeClr>
                </a:solidFill>
                <a:latin typeface="Narkisim" pitchFamily="34" charset="-79"/>
                <a:cs typeface="Narkisim" pitchFamily="34" charset="-79"/>
              </a:rPr>
              <a:t>“Do you know Arabic?”</a:t>
            </a:r>
          </a:p>
        </p:txBody>
      </p:sp>
      <p:sp>
        <p:nvSpPr>
          <p:cNvPr id="16" name="TextBox 15"/>
          <p:cNvSpPr txBox="1"/>
          <p:nvPr/>
        </p:nvSpPr>
        <p:spPr>
          <a:xfrm>
            <a:off x="228600" y="2873514"/>
            <a:ext cx="8915400" cy="1323439"/>
          </a:xfrm>
          <a:prstGeom prst="rect">
            <a:avLst/>
          </a:prstGeom>
          <a:noFill/>
        </p:spPr>
        <p:txBody>
          <a:bodyPr wrap="square" rtlCol="0">
            <a:spAutoFit/>
          </a:bodyPr>
          <a:lstStyle/>
          <a:p>
            <a:r>
              <a:rPr lang="en-US" sz="4000" dirty="0">
                <a:solidFill>
                  <a:schemeClr val="accent4">
                    <a:lumMod val="75000"/>
                  </a:schemeClr>
                </a:solidFill>
                <a:latin typeface="Narkisim" pitchFamily="34" charset="-79"/>
                <a:cs typeface="Narkisim" pitchFamily="34" charset="-79"/>
              </a:rPr>
              <a:t>“You are quoting the Qur’an out of context!”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a:solidFill>
            <a:schemeClr val="tx1"/>
          </a:solidFill>
        </p:spPr>
        <p:txBody>
          <a:bodyPr/>
          <a:lstStyle/>
          <a:p>
            <a:pPr algn="l" eaLnBrk="1" hangingPunct="1"/>
            <a:r>
              <a:rPr lang="en-US" sz="6000" b="1" dirty="0" err="1">
                <a:solidFill>
                  <a:srgbClr val="FF9900"/>
                </a:solidFill>
                <a:latin typeface="Calibri" pitchFamily="34" charset="0"/>
                <a:cs typeface="Calibri" pitchFamily="34" charset="0"/>
              </a:rPr>
              <a:t>Surah</a:t>
            </a:r>
            <a:r>
              <a:rPr lang="en-US" sz="6000" b="1" dirty="0">
                <a:solidFill>
                  <a:srgbClr val="FF9900"/>
                </a:solidFill>
                <a:latin typeface="Calibri" pitchFamily="34" charset="0"/>
                <a:cs typeface="Calibri" pitchFamily="34" charset="0"/>
              </a:rPr>
              <a:t> 5:32</a:t>
            </a:r>
          </a:p>
        </p:txBody>
      </p:sp>
      <p:sp>
        <p:nvSpPr>
          <p:cNvPr id="45059" name="Text Box 3"/>
          <p:cNvSpPr txBox="1">
            <a:spLocks noChangeArrowheads="1"/>
          </p:cNvSpPr>
          <p:nvPr/>
        </p:nvSpPr>
        <p:spPr bwMode="auto">
          <a:xfrm>
            <a:off x="304800" y="1447800"/>
            <a:ext cx="8839200" cy="3046988"/>
          </a:xfrm>
          <a:prstGeom prst="rect">
            <a:avLst/>
          </a:prstGeom>
          <a:noFill/>
          <a:ln w="9525">
            <a:noFill/>
            <a:miter lim="800000"/>
            <a:headEnd/>
            <a:tailEnd/>
          </a:ln>
        </p:spPr>
        <p:txBody>
          <a:bodyPr>
            <a:spAutoFit/>
          </a:bodyPr>
          <a:lstStyle/>
          <a:p>
            <a:pPr>
              <a:spcBef>
                <a:spcPct val="50000"/>
              </a:spcBef>
            </a:pPr>
            <a:r>
              <a:rPr lang="en-US" sz="4800" dirty="0"/>
              <a:t>Whosoever kills a human being… it shall be like killing all humanity; and whosoever saves a life, saves the entire human race.</a:t>
            </a:r>
            <a:endParaRPr lang="en-US" sz="4000" dirty="0"/>
          </a:p>
        </p:txBody>
      </p:sp>
      <p:sp>
        <p:nvSpPr>
          <p:cNvPr id="45060" name="Rectangle 4"/>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a:solidFill>
            <a:schemeClr val="tx1"/>
          </a:solidFill>
        </p:spPr>
        <p:txBody>
          <a:bodyPr/>
          <a:lstStyle/>
          <a:p>
            <a:pPr algn="l" eaLnBrk="1" hangingPunct="1"/>
            <a:r>
              <a:rPr lang="en-US" sz="6000" b="1" dirty="0" err="1">
                <a:solidFill>
                  <a:srgbClr val="FF9900"/>
                </a:solidFill>
                <a:latin typeface="Calibri" pitchFamily="34" charset="0"/>
                <a:cs typeface="Calibri" pitchFamily="34" charset="0"/>
              </a:rPr>
              <a:t>Surah</a:t>
            </a:r>
            <a:r>
              <a:rPr lang="en-US" sz="6000" b="1" dirty="0">
                <a:solidFill>
                  <a:srgbClr val="FF9900"/>
                </a:solidFill>
                <a:latin typeface="Calibri" pitchFamily="34" charset="0"/>
                <a:cs typeface="Calibri" pitchFamily="34" charset="0"/>
              </a:rPr>
              <a:t> 5:32</a:t>
            </a:r>
          </a:p>
        </p:txBody>
      </p:sp>
      <p:sp>
        <p:nvSpPr>
          <p:cNvPr id="45059" name="Text Box 3"/>
          <p:cNvSpPr txBox="1">
            <a:spLocks noChangeArrowheads="1"/>
          </p:cNvSpPr>
          <p:nvPr/>
        </p:nvSpPr>
        <p:spPr bwMode="auto">
          <a:xfrm>
            <a:off x="304800" y="1295400"/>
            <a:ext cx="8839200" cy="4401205"/>
          </a:xfrm>
          <a:prstGeom prst="rect">
            <a:avLst/>
          </a:prstGeom>
          <a:noFill/>
          <a:ln w="9525">
            <a:noFill/>
            <a:miter lim="800000"/>
            <a:headEnd/>
            <a:tailEnd/>
          </a:ln>
        </p:spPr>
        <p:txBody>
          <a:bodyPr>
            <a:spAutoFit/>
          </a:bodyPr>
          <a:lstStyle/>
          <a:p>
            <a:pPr>
              <a:spcBef>
                <a:spcPct val="50000"/>
              </a:spcBef>
            </a:pPr>
            <a:r>
              <a:rPr lang="en-US" sz="3500" dirty="0"/>
              <a:t>That is why we decreed for the children of Israel that </a:t>
            </a:r>
            <a:r>
              <a:rPr lang="en-US" sz="3500" dirty="0">
                <a:solidFill>
                  <a:srgbClr val="FF0000"/>
                </a:solidFill>
              </a:rPr>
              <a:t>whosoever kills a human being </a:t>
            </a:r>
            <a:r>
              <a:rPr lang="en-US" sz="3500" dirty="0"/>
              <a:t>except (as punishment) for murder or for spreading corruption in the land, </a:t>
            </a:r>
            <a:r>
              <a:rPr lang="en-US" sz="3500" dirty="0">
                <a:solidFill>
                  <a:srgbClr val="FF0000"/>
                </a:solidFill>
              </a:rPr>
              <a:t>it shall be like killing all humanity; and whosoever saves a life, saves the entire human race.</a:t>
            </a:r>
            <a:r>
              <a:rPr lang="en-US" sz="3500" dirty="0"/>
              <a:t> Our apostles brought clear proofs to them; but even after that most of them committed excesses in the land.</a:t>
            </a:r>
          </a:p>
        </p:txBody>
      </p:sp>
      <p:sp>
        <p:nvSpPr>
          <p:cNvPr id="45060" name="Rectangle 4"/>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a:solidFill>
            <a:schemeClr val="tx1"/>
          </a:solidFill>
        </p:spPr>
        <p:txBody>
          <a:bodyPr/>
          <a:lstStyle/>
          <a:p>
            <a:pPr algn="l" eaLnBrk="1" hangingPunct="1"/>
            <a:r>
              <a:rPr lang="en-US" sz="6000" b="1" dirty="0" err="1">
                <a:solidFill>
                  <a:srgbClr val="FF9900"/>
                </a:solidFill>
                <a:latin typeface="Calibri" pitchFamily="34" charset="0"/>
                <a:cs typeface="Calibri" pitchFamily="34" charset="0"/>
              </a:rPr>
              <a:t>Surah</a:t>
            </a:r>
            <a:r>
              <a:rPr lang="en-US" sz="6000" b="1" dirty="0">
                <a:solidFill>
                  <a:srgbClr val="FF9900"/>
                </a:solidFill>
                <a:latin typeface="Calibri" pitchFamily="34" charset="0"/>
                <a:cs typeface="Calibri" pitchFamily="34" charset="0"/>
              </a:rPr>
              <a:t> 5:33</a:t>
            </a:r>
          </a:p>
        </p:txBody>
      </p:sp>
      <p:sp>
        <p:nvSpPr>
          <p:cNvPr id="45059" name="Text Box 3"/>
          <p:cNvSpPr txBox="1">
            <a:spLocks noChangeArrowheads="1"/>
          </p:cNvSpPr>
          <p:nvPr/>
        </p:nvSpPr>
        <p:spPr bwMode="auto">
          <a:xfrm>
            <a:off x="304800" y="1295400"/>
            <a:ext cx="8839200" cy="4647426"/>
          </a:xfrm>
          <a:prstGeom prst="rect">
            <a:avLst/>
          </a:prstGeom>
          <a:noFill/>
          <a:ln w="9525">
            <a:noFill/>
            <a:miter lim="800000"/>
            <a:headEnd/>
            <a:tailEnd/>
          </a:ln>
        </p:spPr>
        <p:txBody>
          <a:bodyPr>
            <a:spAutoFit/>
          </a:bodyPr>
          <a:lstStyle/>
          <a:p>
            <a:pPr>
              <a:spcBef>
                <a:spcPct val="50000"/>
              </a:spcBef>
            </a:pPr>
            <a:r>
              <a:rPr lang="en-US" sz="3700" dirty="0"/>
              <a:t>The punishment for those who wage war against God and His Prophet, and perpetrate disorders in the land, is to kill or [crucify] them, or have a hand on one side and a foot on the other cut off, or banish them from the land. Such is their disgrace in the world, and in the Hereafter their doom shall be dreadful.</a:t>
            </a:r>
          </a:p>
        </p:txBody>
      </p:sp>
      <p:sp>
        <p:nvSpPr>
          <p:cNvPr id="45060" name="Rectangle 4"/>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a:solidFill>
            <a:schemeClr val="tx1"/>
          </a:solidFill>
        </p:spPr>
        <p:txBody>
          <a:bodyPr/>
          <a:lstStyle/>
          <a:p>
            <a:pPr algn="l" eaLnBrk="1" hangingPunct="1"/>
            <a:r>
              <a:rPr lang="en-US" sz="6000" b="1" dirty="0" err="1">
                <a:solidFill>
                  <a:srgbClr val="FF9900"/>
                </a:solidFill>
                <a:latin typeface="Calibri" pitchFamily="34" charset="0"/>
                <a:cs typeface="Calibri" pitchFamily="34" charset="0"/>
              </a:rPr>
              <a:t>Surah</a:t>
            </a:r>
            <a:r>
              <a:rPr lang="en-US" sz="6000" b="1" dirty="0">
                <a:solidFill>
                  <a:srgbClr val="FF9900"/>
                </a:solidFill>
                <a:latin typeface="Calibri" pitchFamily="34" charset="0"/>
                <a:cs typeface="Calibri" pitchFamily="34" charset="0"/>
              </a:rPr>
              <a:t> 2:191</a:t>
            </a:r>
          </a:p>
        </p:txBody>
      </p:sp>
      <p:sp>
        <p:nvSpPr>
          <p:cNvPr id="45059" name="Text Box 3"/>
          <p:cNvSpPr txBox="1">
            <a:spLocks noChangeArrowheads="1"/>
          </p:cNvSpPr>
          <p:nvPr/>
        </p:nvSpPr>
        <p:spPr bwMode="auto">
          <a:xfrm>
            <a:off x="304800" y="1524000"/>
            <a:ext cx="8839200" cy="4078039"/>
          </a:xfrm>
          <a:prstGeom prst="rect">
            <a:avLst/>
          </a:prstGeom>
          <a:noFill/>
          <a:ln w="9525">
            <a:noFill/>
            <a:miter lim="800000"/>
            <a:headEnd/>
            <a:tailEnd/>
          </a:ln>
        </p:spPr>
        <p:txBody>
          <a:bodyPr>
            <a:spAutoFit/>
          </a:bodyPr>
          <a:lstStyle/>
          <a:p>
            <a:pPr>
              <a:spcBef>
                <a:spcPct val="50000"/>
              </a:spcBef>
            </a:pPr>
            <a:r>
              <a:rPr lang="en-US" sz="3700" dirty="0"/>
              <a:t>And fight those (who fight you) </a:t>
            </a:r>
            <a:r>
              <a:rPr lang="en-US" sz="3700" dirty="0" err="1"/>
              <a:t>wheresoever</a:t>
            </a:r>
            <a:r>
              <a:rPr lang="en-US" sz="3700" dirty="0"/>
              <a:t> you find them, and expel them from the place they had turned you out from. Oppression is worse than killing. Do not fight them by the Holy Mosque unless they fight you there. If they do, then slay them: Such is the requital for unbelievers</a:t>
            </a:r>
          </a:p>
        </p:txBody>
      </p:sp>
      <p:sp>
        <p:nvSpPr>
          <p:cNvPr id="45060" name="Rectangle 4"/>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a:solidFill>
            <a:schemeClr val="tx1"/>
          </a:solidFill>
        </p:spPr>
        <p:txBody>
          <a:bodyPr/>
          <a:lstStyle/>
          <a:p>
            <a:pPr algn="l" eaLnBrk="1" hangingPunct="1"/>
            <a:r>
              <a:rPr lang="en-US" sz="6000" b="1" dirty="0" err="1">
                <a:solidFill>
                  <a:srgbClr val="FF9900"/>
                </a:solidFill>
                <a:latin typeface="Calibri" pitchFamily="34" charset="0"/>
                <a:cs typeface="Calibri" pitchFamily="34" charset="0"/>
              </a:rPr>
              <a:t>Surah</a:t>
            </a:r>
            <a:r>
              <a:rPr lang="en-US" sz="6000" b="1" dirty="0">
                <a:solidFill>
                  <a:srgbClr val="FF9900"/>
                </a:solidFill>
                <a:latin typeface="Calibri" pitchFamily="34" charset="0"/>
                <a:cs typeface="Calibri" pitchFamily="34" charset="0"/>
              </a:rPr>
              <a:t> 2:216</a:t>
            </a:r>
          </a:p>
        </p:txBody>
      </p:sp>
      <p:sp>
        <p:nvSpPr>
          <p:cNvPr id="45059" name="Text Box 3"/>
          <p:cNvSpPr txBox="1">
            <a:spLocks noChangeArrowheads="1"/>
          </p:cNvSpPr>
          <p:nvPr/>
        </p:nvSpPr>
        <p:spPr bwMode="auto">
          <a:xfrm>
            <a:off x="304800" y="1524000"/>
            <a:ext cx="8839200" cy="4154984"/>
          </a:xfrm>
          <a:prstGeom prst="rect">
            <a:avLst/>
          </a:prstGeom>
          <a:noFill/>
          <a:ln w="9525">
            <a:noFill/>
            <a:miter lim="800000"/>
            <a:headEnd/>
            <a:tailEnd/>
          </a:ln>
        </p:spPr>
        <p:txBody>
          <a:bodyPr>
            <a:spAutoFit/>
          </a:bodyPr>
          <a:lstStyle/>
          <a:p>
            <a:pPr>
              <a:spcBef>
                <a:spcPct val="50000"/>
              </a:spcBef>
            </a:pPr>
            <a:r>
              <a:rPr lang="en-US" sz="4400" dirty="0"/>
              <a:t>Enjoined on you is fighting, and this you abhor. You may dislike a thing yet it may be good for you; or a thing may haply please you but may be bad for you. Only God has knowledge and you do not know.</a:t>
            </a:r>
          </a:p>
        </p:txBody>
      </p:sp>
      <p:sp>
        <p:nvSpPr>
          <p:cNvPr id="45060" name="Rectangle 4"/>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3" name="TextBox 12"/>
          <p:cNvSpPr txBox="1"/>
          <p:nvPr/>
        </p:nvSpPr>
        <p:spPr>
          <a:xfrm>
            <a:off x="228600" y="1295400"/>
            <a:ext cx="6172200" cy="707886"/>
          </a:xfrm>
          <a:prstGeom prst="rect">
            <a:avLst/>
          </a:prstGeom>
          <a:noFill/>
        </p:spPr>
        <p:txBody>
          <a:bodyPr wrap="square" rtlCol="0">
            <a:spAutoFit/>
          </a:bodyPr>
          <a:lstStyle/>
          <a:p>
            <a:r>
              <a:rPr lang="en-US" sz="4000" dirty="0">
                <a:solidFill>
                  <a:schemeClr val="accent4">
                    <a:lumMod val="75000"/>
                  </a:schemeClr>
                </a:solidFill>
                <a:latin typeface="Narkisim" pitchFamily="34" charset="-79"/>
                <a:cs typeface="Narkisim" pitchFamily="34" charset="-79"/>
              </a:rPr>
              <a:t>“Have you read the Qur’an?”</a:t>
            </a:r>
          </a:p>
        </p:txBody>
      </p:sp>
      <p:sp>
        <p:nvSpPr>
          <p:cNvPr id="15" name="TextBox 14"/>
          <p:cNvSpPr txBox="1"/>
          <p:nvPr/>
        </p:nvSpPr>
        <p:spPr>
          <a:xfrm>
            <a:off x="228600" y="2057400"/>
            <a:ext cx="6172200" cy="707886"/>
          </a:xfrm>
          <a:prstGeom prst="rect">
            <a:avLst/>
          </a:prstGeom>
          <a:noFill/>
        </p:spPr>
        <p:txBody>
          <a:bodyPr wrap="square" rtlCol="0">
            <a:spAutoFit/>
          </a:bodyPr>
          <a:lstStyle/>
          <a:p>
            <a:r>
              <a:rPr lang="en-US" sz="4000" dirty="0">
                <a:solidFill>
                  <a:schemeClr val="accent4">
                    <a:lumMod val="75000"/>
                  </a:schemeClr>
                </a:solidFill>
                <a:latin typeface="Narkisim" pitchFamily="34" charset="-79"/>
                <a:cs typeface="Narkisim" pitchFamily="34" charset="-79"/>
              </a:rPr>
              <a:t>“Do you know Arabic?”</a:t>
            </a:r>
          </a:p>
        </p:txBody>
      </p:sp>
      <p:sp>
        <p:nvSpPr>
          <p:cNvPr id="16" name="TextBox 15"/>
          <p:cNvSpPr txBox="1"/>
          <p:nvPr/>
        </p:nvSpPr>
        <p:spPr>
          <a:xfrm>
            <a:off x="228600" y="2873514"/>
            <a:ext cx="8915400" cy="1323439"/>
          </a:xfrm>
          <a:prstGeom prst="rect">
            <a:avLst/>
          </a:prstGeom>
          <a:noFill/>
        </p:spPr>
        <p:txBody>
          <a:bodyPr wrap="square" rtlCol="0">
            <a:spAutoFit/>
          </a:bodyPr>
          <a:lstStyle/>
          <a:p>
            <a:r>
              <a:rPr lang="en-US" sz="4000" dirty="0">
                <a:solidFill>
                  <a:schemeClr val="accent4">
                    <a:lumMod val="75000"/>
                  </a:schemeClr>
                </a:solidFill>
                <a:latin typeface="Narkisim" pitchFamily="34" charset="-79"/>
                <a:cs typeface="Narkisim" pitchFamily="34" charset="-79"/>
              </a:rPr>
              <a:t>“You are quoting the Qur’an out of context!”</a:t>
            </a:r>
          </a:p>
        </p:txBody>
      </p:sp>
      <p:sp>
        <p:nvSpPr>
          <p:cNvPr id="17" name="TextBox 16"/>
          <p:cNvSpPr txBox="1"/>
          <p:nvPr/>
        </p:nvSpPr>
        <p:spPr>
          <a:xfrm>
            <a:off x="228600" y="4321314"/>
            <a:ext cx="8915400" cy="707886"/>
          </a:xfrm>
          <a:prstGeom prst="rect">
            <a:avLst/>
          </a:prstGeom>
          <a:noFill/>
        </p:spPr>
        <p:txBody>
          <a:bodyPr wrap="square" rtlCol="0">
            <a:spAutoFit/>
          </a:bodyPr>
          <a:lstStyle/>
          <a:p>
            <a:r>
              <a:rPr lang="en-US" sz="4000" dirty="0">
                <a:solidFill>
                  <a:schemeClr val="accent4">
                    <a:lumMod val="75000"/>
                  </a:schemeClr>
                </a:solidFill>
                <a:latin typeface="Narkisim" pitchFamily="34" charset="-79"/>
                <a:cs typeface="Narkisim" pitchFamily="34" charset="-79"/>
              </a:rPr>
              <a:t>“Why are there so many Bibles?”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304800"/>
            <a:ext cx="8534400" cy="632460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US-MUSLIMS-MODERATE-facebook.jpg"/>
          <p:cNvPicPr>
            <a:picLocks noChangeAspect="1"/>
          </p:cNvPicPr>
          <p:nvPr/>
        </p:nvPicPr>
        <p:blipFill>
          <a:blip r:embed="rId2" cstate="print"/>
          <a:stretch>
            <a:fillRect/>
          </a:stretch>
        </p:blipFill>
        <p:spPr>
          <a:xfrm>
            <a:off x="3360517" y="5257800"/>
            <a:ext cx="2430683" cy="1600200"/>
          </a:xfrm>
          <a:prstGeom prst="rect">
            <a:avLst/>
          </a:prstGeom>
          <a:ln>
            <a:noFill/>
          </a:ln>
          <a:effectLst>
            <a:softEdge rad="112500"/>
          </a:effectLst>
        </p:spPr>
      </p:pic>
      <p:sp>
        <p:nvSpPr>
          <p:cNvPr id="7" name="TextBox 6"/>
          <p:cNvSpPr txBox="1"/>
          <p:nvPr/>
        </p:nvSpPr>
        <p:spPr>
          <a:xfrm>
            <a:off x="0" y="5334000"/>
            <a:ext cx="9144000" cy="400110"/>
          </a:xfrm>
          <a:prstGeom prst="rect">
            <a:avLst/>
          </a:prstGeom>
          <a:noFill/>
        </p:spPr>
        <p:txBody>
          <a:bodyPr wrap="square" rtlCol="0">
            <a:spAutoFit/>
          </a:bodyPr>
          <a:lstStyle/>
          <a:p>
            <a:pPr algn="ctr"/>
            <a:r>
              <a:rPr lang="en-US" sz="2000" dirty="0">
                <a:effectLst>
                  <a:glow rad="101600">
                    <a:schemeClr val="bg1">
                      <a:alpha val="60000"/>
                    </a:schemeClr>
                  </a:glow>
                </a:effectLst>
                <a:latin typeface="Narkisim" pitchFamily="34" charset="-79"/>
                <a:cs typeface="Narkisim" pitchFamily="34" charset="-79"/>
              </a:rPr>
              <a:t>WHEN ISLAM ASKS</a:t>
            </a:r>
          </a:p>
        </p:txBody>
      </p:sp>
      <p:sp>
        <p:nvSpPr>
          <p:cNvPr id="5" name="TextBox 4"/>
          <p:cNvSpPr txBox="1"/>
          <p:nvPr/>
        </p:nvSpPr>
        <p:spPr>
          <a:xfrm>
            <a:off x="381000" y="381000"/>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1. Questions About God</a:t>
            </a:r>
          </a:p>
        </p:txBody>
      </p:sp>
      <p:sp>
        <p:nvSpPr>
          <p:cNvPr id="6" name="TextBox 5"/>
          <p:cNvSpPr txBox="1"/>
          <p:nvPr/>
        </p:nvSpPr>
        <p:spPr>
          <a:xfrm>
            <a:off x="381000" y="1219200"/>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2. Questions About Jesus</a:t>
            </a:r>
          </a:p>
        </p:txBody>
      </p:sp>
      <p:sp>
        <p:nvSpPr>
          <p:cNvPr id="9" name="TextBox 8"/>
          <p:cNvSpPr txBox="1"/>
          <p:nvPr/>
        </p:nvSpPr>
        <p:spPr>
          <a:xfrm>
            <a:off x="381000" y="2057400"/>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3. Questions About Scripture</a:t>
            </a:r>
          </a:p>
        </p:txBody>
      </p:sp>
      <p:sp>
        <p:nvSpPr>
          <p:cNvPr id="10" name="TextBox 9"/>
          <p:cNvSpPr txBox="1"/>
          <p:nvPr/>
        </p:nvSpPr>
        <p:spPr>
          <a:xfrm>
            <a:off x="381000" y="2826603"/>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4. Questions About Muhammad</a:t>
            </a: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wn20130904a4a-870x464.jpg"/>
          <p:cNvPicPr>
            <a:picLocks noChangeAspect="1"/>
          </p:cNvPicPr>
          <p:nvPr/>
        </p:nvPicPr>
        <p:blipFill>
          <a:blip r:embed="rId2" cstate="print"/>
          <a:srcRect t="30020" b="10886"/>
          <a:stretch>
            <a:fillRect/>
          </a:stretch>
        </p:blipFill>
        <p:spPr>
          <a:xfrm>
            <a:off x="0" y="0"/>
            <a:ext cx="9144000" cy="2895600"/>
          </a:xfrm>
          <a:prstGeom prst="rect">
            <a:avLst/>
          </a:prstGeom>
        </p:spPr>
      </p:pic>
      <p:sp>
        <p:nvSpPr>
          <p:cNvPr id="3" name="TextBox 2"/>
          <p:cNvSpPr txBox="1"/>
          <p:nvPr/>
        </p:nvSpPr>
        <p:spPr>
          <a:xfrm>
            <a:off x="304800" y="3200400"/>
            <a:ext cx="8839200" cy="646331"/>
          </a:xfrm>
          <a:prstGeom prst="rect">
            <a:avLst/>
          </a:prstGeom>
          <a:noFill/>
        </p:spPr>
        <p:txBody>
          <a:bodyPr wrap="square" rtlCol="0">
            <a:spAutoFit/>
          </a:bodyPr>
          <a:lstStyle/>
          <a:p>
            <a:r>
              <a:rPr lang="en-US" sz="3600" dirty="0">
                <a:solidFill>
                  <a:schemeClr val="bg1"/>
                </a:solidFill>
                <a:latin typeface="Narkisim" pitchFamily="34" charset="-79"/>
                <a:cs typeface="Narkisim" pitchFamily="34" charset="-79"/>
              </a:rPr>
              <a:t>ISIS – “Islamic State of Iraq and al-Sham” </a:t>
            </a:r>
          </a:p>
        </p:txBody>
      </p:sp>
      <p:sp>
        <p:nvSpPr>
          <p:cNvPr id="4" name="TextBox 3"/>
          <p:cNvSpPr txBox="1"/>
          <p:nvPr/>
        </p:nvSpPr>
        <p:spPr>
          <a:xfrm>
            <a:off x="304800" y="3925669"/>
            <a:ext cx="8839200" cy="646331"/>
          </a:xfrm>
          <a:prstGeom prst="rect">
            <a:avLst/>
          </a:prstGeom>
          <a:noFill/>
        </p:spPr>
        <p:txBody>
          <a:bodyPr wrap="square" rtlCol="0">
            <a:spAutoFit/>
          </a:bodyPr>
          <a:lstStyle/>
          <a:p>
            <a:r>
              <a:rPr lang="en-US" sz="3600" dirty="0">
                <a:solidFill>
                  <a:schemeClr val="bg1"/>
                </a:solidFill>
                <a:latin typeface="Narkisim" pitchFamily="34" charset="-79"/>
                <a:cs typeface="Narkisim" pitchFamily="34" charset="-79"/>
              </a:rPr>
              <a:t>ISIL – “Islamic State of Iraq and al-Levant” </a:t>
            </a:r>
          </a:p>
        </p:txBody>
      </p:sp>
      <p:sp>
        <p:nvSpPr>
          <p:cNvPr id="5" name="TextBox 4"/>
          <p:cNvSpPr txBox="1"/>
          <p:nvPr/>
        </p:nvSpPr>
        <p:spPr>
          <a:xfrm>
            <a:off x="0" y="5181600"/>
            <a:ext cx="9144000" cy="1200329"/>
          </a:xfrm>
          <a:prstGeom prst="rect">
            <a:avLst/>
          </a:prstGeom>
          <a:noFill/>
        </p:spPr>
        <p:txBody>
          <a:bodyPr wrap="square" rtlCol="0">
            <a:spAutoFit/>
          </a:bodyPr>
          <a:lstStyle/>
          <a:p>
            <a:pPr algn="ctr"/>
            <a:r>
              <a:rPr lang="en-US" sz="3600" dirty="0">
                <a:solidFill>
                  <a:srgbClr val="FFFF00"/>
                </a:solidFill>
                <a:latin typeface="Narkisim" pitchFamily="34" charset="-79"/>
                <a:cs typeface="Narkisim" pitchFamily="34" charset="-79"/>
              </a:rPr>
              <a:t>“Islamic State” or “The State” or </a:t>
            </a:r>
          </a:p>
          <a:p>
            <a:pPr algn="ctr"/>
            <a:r>
              <a:rPr lang="en-US" sz="3600" dirty="0">
                <a:solidFill>
                  <a:srgbClr val="FFFF00"/>
                </a:solidFill>
                <a:latin typeface="Narkisim" pitchFamily="34" charset="-79"/>
                <a:cs typeface="Narkisim" pitchFamily="34" charset="-79"/>
              </a:rPr>
              <a:t>“The Caliphate”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ert-Oasis-Tunisia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3" name="TextBox 12"/>
          <p:cNvSpPr txBox="1"/>
          <p:nvPr/>
        </p:nvSpPr>
        <p:spPr>
          <a:xfrm>
            <a:off x="0" y="1295400"/>
            <a:ext cx="9144000" cy="646331"/>
          </a:xfrm>
          <a:prstGeom prst="rect">
            <a:avLst/>
          </a:prstGeom>
          <a:noFill/>
        </p:spPr>
        <p:txBody>
          <a:bodyPr wrap="square" rtlCol="0">
            <a:spAutoFit/>
          </a:bodyPr>
          <a:lstStyle/>
          <a:p>
            <a:pPr algn="ctr"/>
            <a:r>
              <a:rPr lang="en-US" sz="3600" dirty="0">
                <a:solidFill>
                  <a:schemeClr val="accent4">
                    <a:lumMod val="75000"/>
                  </a:schemeClr>
                </a:solidFill>
                <a:latin typeface="Narkisim" pitchFamily="34" charset="-79"/>
                <a:cs typeface="Narkisim" pitchFamily="34" charset="-79"/>
              </a:rPr>
              <a:t>Why can’t you accept Muhammad is a prophet?</a:t>
            </a:r>
          </a:p>
        </p:txBody>
      </p:sp>
      <p:sp>
        <p:nvSpPr>
          <p:cNvPr id="15" name="TextBox 14"/>
          <p:cNvSpPr txBox="1"/>
          <p:nvPr/>
        </p:nvSpPr>
        <p:spPr>
          <a:xfrm>
            <a:off x="533400" y="1905000"/>
            <a:ext cx="8610600" cy="1077218"/>
          </a:xfrm>
          <a:prstGeom prst="rect">
            <a:avLst/>
          </a:prstGeom>
          <a:noFill/>
        </p:spPr>
        <p:txBody>
          <a:bodyPr wrap="square" rtlCol="0">
            <a:spAutoFit/>
          </a:bodyPr>
          <a:lstStyle/>
          <a:p>
            <a:r>
              <a:rPr lang="en-US" sz="3200" dirty="0">
                <a:cs typeface="Narkisim" pitchFamily="34" charset="-79"/>
              </a:rPr>
              <a:t>Muhammad’s message contradicts the message of the Bible (Gal. 1:8-9).</a:t>
            </a:r>
          </a:p>
        </p:txBody>
      </p:sp>
      <p:sp>
        <p:nvSpPr>
          <p:cNvPr id="18" name="TextBox 17"/>
          <p:cNvSpPr txBox="1"/>
          <p:nvPr/>
        </p:nvSpPr>
        <p:spPr>
          <a:xfrm>
            <a:off x="533400" y="3072825"/>
            <a:ext cx="8610600" cy="584775"/>
          </a:xfrm>
          <a:prstGeom prst="rect">
            <a:avLst/>
          </a:prstGeom>
          <a:noFill/>
        </p:spPr>
        <p:txBody>
          <a:bodyPr wrap="square" rtlCol="0">
            <a:spAutoFit/>
          </a:bodyPr>
          <a:lstStyle/>
          <a:p>
            <a:r>
              <a:rPr lang="en-US" sz="3200" dirty="0">
                <a:cs typeface="Narkisim" pitchFamily="34" charset="-79"/>
              </a:rPr>
              <a:t>Muhammad’s example falls short of Jesus.</a:t>
            </a:r>
          </a:p>
        </p:txBody>
      </p:sp>
      <p:sp>
        <p:nvSpPr>
          <p:cNvPr id="19" name="TextBox 18"/>
          <p:cNvSpPr txBox="1"/>
          <p:nvPr/>
        </p:nvSpPr>
        <p:spPr>
          <a:xfrm>
            <a:off x="228600" y="3810000"/>
            <a:ext cx="8686800" cy="1569660"/>
          </a:xfrm>
          <a:prstGeom prst="rect">
            <a:avLst/>
          </a:prstGeom>
          <a:solidFill>
            <a:schemeClr val="accent4">
              <a:lumMod val="75000"/>
            </a:schemeClr>
          </a:solidFill>
        </p:spPr>
        <p:txBody>
          <a:bodyPr wrap="square" rtlCol="0">
            <a:spAutoFit/>
          </a:bodyPr>
          <a:lstStyle/>
          <a:p>
            <a:r>
              <a:rPr lang="en-US" sz="3200" dirty="0">
                <a:solidFill>
                  <a:srgbClr val="FFFFCC"/>
                </a:solidFill>
                <a:latin typeface="Nyala" pitchFamily="2" charset="0"/>
                <a:cs typeface="Times New Roman" pitchFamily="18" charset="0"/>
              </a:rPr>
              <a:t>“So persevere; the promise of God is true; and seek forgiveness for your sins, and chant the praises of your Lord evening and morning” </a:t>
            </a:r>
            <a:r>
              <a:rPr lang="en-US" sz="3200" dirty="0">
                <a:solidFill>
                  <a:srgbClr val="FFFF00"/>
                </a:solidFill>
                <a:latin typeface="Nyala" pitchFamily="2" charset="0"/>
                <a:cs typeface="Times New Roman" pitchFamily="18" charset="0"/>
              </a:rPr>
              <a:t>		– </a:t>
            </a:r>
            <a:r>
              <a:rPr lang="en-US" sz="3200" dirty="0" err="1">
                <a:solidFill>
                  <a:srgbClr val="FFFF00"/>
                </a:solidFill>
                <a:latin typeface="Nyala" pitchFamily="2" charset="0"/>
                <a:cs typeface="Times New Roman" pitchFamily="18" charset="0"/>
              </a:rPr>
              <a:t>Surah</a:t>
            </a:r>
            <a:r>
              <a:rPr lang="en-US" sz="3200" dirty="0">
                <a:solidFill>
                  <a:srgbClr val="FFFF00"/>
                </a:solidFill>
                <a:latin typeface="Nyala" pitchFamily="2" charset="0"/>
                <a:cs typeface="Times New Roman" pitchFamily="18" charset="0"/>
              </a:rPr>
              <a:t> 40:55</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304800"/>
            <a:ext cx="8534400" cy="632460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US-MUSLIMS-MODERATE-facebook.jpg"/>
          <p:cNvPicPr>
            <a:picLocks noChangeAspect="1"/>
          </p:cNvPicPr>
          <p:nvPr/>
        </p:nvPicPr>
        <p:blipFill>
          <a:blip r:embed="rId2" cstate="print"/>
          <a:stretch>
            <a:fillRect/>
          </a:stretch>
        </p:blipFill>
        <p:spPr>
          <a:xfrm>
            <a:off x="3360517" y="5257800"/>
            <a:ext cx="2430683" cy="1600200"/>
          </a:xfrm>
          <a:prstGeom prst="rect">
            <a:avLst/>
          </a:prstGeom>
          <a:ln>
            <a:noFill/>
          </a:ln>
          <a:effectLst>
            <a:softEdge rad="112500"/>
          </a:effectLst>
        </p:spPr>
      </p:pic>
      <p:sp>
        <p:nvSpPr>
          <p:cNvPr id="7" name="TextBox 6"/>
          <p:cNvSpPr txBox="1"/>
          <p:nvPr/>
        </p:nvSpPr>
        <p:spPr>
          <a:xfrm>
            <a:off x="0" y="5334000"/>
            <a:ext cx="9144000" cy="400110"/>
          </a:xfrm>
          <a:prstGeom prst="rect">
            <a:avLst/>
          </a:prstGeom>
          <a:noFill/>
        </p:spPr>
        <p:txBody>
          <a:bodyPr wrap="square" rtlCol="0">
            <a:spAutoFit/>
          </a:bodyPr>
          <a:lstStyle/>
          <a:p>
            <a:pPr algn="ctr"/>
            <a:r>
              <a:rPr lang="en-US" sz="2000" dirty="0">
                <a:effectLst>
                  <a:glow rad="101600">
                    <a:schemeClr val="bg1">
                      <a:alpha val="60000"/>
                    </a:schemeClr>
                  </a:glow>
                </a:effectLst>
                <a:latin typeface="Narkisim" pitchFamily="34" charset="-79"/>
                <a:cs typeface="Narkisim" pitchFamily="34" charset="-79"/>
              </a:rPr>
              <a:t>WHEN ISLAM ASKS</a:t>
            </a:r>
          </a:p>
        </p:txBody>
      </p:sp>
      <p:sp>
        <p:nvSpPr>
          <p:cNvPr id="5" name="TextBox 4"/>
          <p:cNvSpPr txBox="1"/>
          <p:nvPr/>
        </p:nvSpPr>
        <p:spPr>
          <a:xfrm>
            <a:off x="381000" y="381000"/>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1. Questions About God</a:t>
            </a:r>
          </a:p>
        </p:txBody>
      </p:sp>
      <p:sp>
        <p:nvSpPr>
          <p:cNvPr id="6" name="TextBox 5"/>
          <p:cNvSpPr txBox="1"/>
          <p:nvPr/>
        </p:nvSpPr>
        <p:spPr>
          <a:xfrm>
            <a:off x="381000" y="1219200"/>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2. Questions About Jesus</a:t>
            </a:r>
          </a:p>
        </p:txBody>
      </p:sp>
      <p:sp>
        <p:nvSpPr>
          <p:cNvPr id="9" name="TextBox 8"/>
          <p:cNvSpPr txBox="1"/>
          <p:nvPr/>
        </p:nvSpPr>
        <p:spPr>
          <a:xfrm>
            <a:off x="381000" y="2057400"/>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3. Questions About Scripture</a:t>
            </a:r>
          </a:p>
        </p:txBody>
      </p:sp>
      <p:sp>
        <p:nvSpPr>
          <p:cNvPr id="10" name="TextBox 9"/>
          <p:cNvSpPr txBox="1"/>
          <p:nvPr/>
        </p:nvSpPr>
        <p:spPr>
          <a:xfrm>
            <a:off x="381000" y="2979003"/>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4. Questions About Muhammad</a:t>
            </a:r>
          </a:p>
        </p:txBody>
      </p:sp>
      <p:sp>
        <p:nvSpPr>
          <p:cNvPr id="11" name="TextBox 10"/>
          <p:cNvSpPr txBox="1"/>
          <p:nvPr/>
        </p:nvSpPr>
        <p:spPr>
          <a:xfrm>
            <a:off x="381000" y="3817203"/>
            <a:ext cx="8763000" cy="830997"/>
          </a:xfrm>
          <a:prstGeom prst="rect">
            <a:avLst/>
          </a:prstGeom>
          <a:noFill/>
        </p:spPr>
        <p:txBody>
          <a:bodyPr wrap="square" rtlCol="0">
            <a:spAutoFit/>
          </a:bodyPr>
          <a:lstStyle/>
          <a:p>
            <a:r>
              <a:rPr lang="en-US" sz="4800" cap="small" dirty="0">
                <a:latin typeface="Narkisim" pitchFamily="34" charset="-79"/>
                <a:cs typeface="Narkisim" pitchFamily="34" charset="-79"/>
              </a:rPr>
              <a:t>5. Questions About Crusades</a:t>
            </a:r>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3" name="TextBox 12"/>
          <p:cNvSpPr txBox="1"/>
          <p:nvPr/>
        </p:nvSpPr>
        <p:spPr>
          <a:xfrm>
            <a:off x="0" y="1143000"/>
            <a:ext cx="9144000" cy="1200329"/>
          </a:xfrm>
          <a:prstGeom prst="rect">
            <a:avLst/>
          </a:prstGeom>
          <a:noFill/>
        </p:spPr>
        <p:txBody>
          <a:bodyPr wrap="square" rtlCol="0">
            <a:spAutoFit/>
          </a:bodyPr>
          <a:lstStyle/>
          <a:p>
            <a:pPr algn="ctr"/>
            <a:r>
              <a:rPr lang="en-US" sz="3600" dirty="0">
                <a:solidFill>
                  <a:schemeClr val="accent4">
                    <a:lumMod val="75000"/>
                  </a:schemeClr>
                </a:solidFill>
                <a:latin typeface="Narkisim" pitchFamily="34" charset="-79"/>
                <a:cs typeface="Narkisim" pitchFamily="34" charset="-79"/>
              </a:rPr>
              <a:t>Don’t both the Bible and the Qur’an promote violence in the name of religion?</a:t>
            </a:r>
          </a:p>
        </p:txBody>
      </p:sp>
      <p:sp>
        <p:nvSpPr>
          <p:cNvPr id="15" name="TextBox 14"/>
          <p:cNvSpPr txBox="1"/>
          <p:nvPr/>
        </p:nvSpPr>
        <p:spPr>
          <a:xfrm>
            <a:off x="533400" y="2580382"/>
            <a:ext cx="8610600" cy="1077218"/>
          </a:xfrm>
          <a:prstGeom prst="rect">
            <a:avLst/>
          </a:prstGeom>
          <a:noFill/>
        </p:spPr>
        <p:txBody>
          <a:bodyPr wrap="square" rtlCol="0">
            <a:spAutoFit/>
          </a:bodyPr>
          <a:lstStyle/>
          <a:p>
            <a:r>
              <a:rPr lang="en-US" sz="3200" dirty="0">
                <a:cs typeface="Narkisim" pitchFamily="34" charset="-79"/>
              </a:rPr>
              <a:t>1. The OT recorded Judgment on nations not conquer-to-convert tactics.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a:solidFill>
            <a:schemeClr val="tx1"/>
          </a:solidFill>
        </p:spPr>
        <p:txBody>
          <a:bodyPr/>
          <a:lstStyle/>
          <a:p>
            <a:pPr algn="l" eaLnBrk="1" hangingPunct="1"/>
            <a:r>
              <a:rPr lang="en-US" sz="6000" b="1" dirty="0" err="1">
                <a:solidFill>
                  <a:srgbClr val="FF9900"/>
                </a:solidFill>
                <a:latin typeface="Calibri" pitchFamily="34" charset="0"/>
                <a:cs typeface="Calibri" pitchFamily="34" charset="0"/>
              </a:rPr>
              <a:t>Surah</a:t>
            </a:r>
            <a:r>
              <a:rPr lang="en-US" sz="6000" b="1" dirty="0">
                <a:solidFill>
                  <a:srgbClr val="FF9900"/>
                </a:solidFill>
                <a:latin typeface="Calibri" pitchFamily="34" charset="0"/>
                <a:cs typeface="Calibri" pitchFamily="34" charset="0"/>
              </a:rPr>
              <a:t> 5:33</a:t>
            </a:r>
          </a:p>
        </p:txBody>
      </p:sp>
      <p:sp>
        <p:nvSpPr>
          <p:cNvPr id="45059" name="Text Box 3"/>
          <p:cNvSpPr txBox="1">
            <a:spLocks noChangeArrowheads="1"/>
          </p:cNvSpPr>
          <p:nvPr/>
        </p:nvSpPr>
        <p:spPr bwMode="auto">
          <a:xfrm>
            <a:off x="304800" y="1295400"/>
            <a:ext cx="8839200" cy="4647426"/>
          </a:xfrm>
          <a:prstGeom prst="rect">
            <a:avLst/>
          </a:prstGeom>
          <a:noFill/>
          <a:ln w="9525">
            <a:noFill/>
            <a:miter lim="800000"/>
            <a:headEnd/>
            <a:tailEnd/>
          </a:ln>
        </p:spPr>
        <p:txBody>
          <a:bodyPr>
            <a:spAutoFit/>
          </a:bodyPr>
          <a:lstStyle/>
          <a:p>
            <a:pPr>
              <a:spcBef>
                <a:spcPct val="50000"/>
              </a:spcBef>
            </a:pPr>
            <a:r>
              <a:rPr lang="en-US" sz="3700" dirty="0"/>
              <a:t>The punishment for those who wage war against God and His Prophet, and perpetrate disorders in the land, is to kill or [crucify] them, or have a hand on one side and a foot on the other cut off, or banish them from the land. Such is their disgrace in the world, and in the Hereafter their doom shall be dreadful.</a:t>
            </a:r>
          </a:p>
        </p:txBody>
      </p:sp>
      <p:sp>
        <p:nvSpPr>
          <p:cNvPr id="45060" name="Rectangle 4"/>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a:solidFill>
            <a:schemeClr val="tx1"/>
          </a:solidFill>
        </p:spPr>
        <p:txBody>
          <a:bodyPr/>
          <a:lstStyle/>
          <a:p>
            <a:pPr algn="l" eaLnBrk="1" hangingPunct="1"/>
            <a:r>
              <a:rPr lang="en-US" sz="6000" b="1" dirty="0" err="1">
                <a:solidFill>
                  <a:srgbClr val="FF9900"/>
                </a:solidFill>
                <a:latin typeface="Calibri" pitchFamily="34" charset="0"/>
                <a:cs typeface="Calibri" pitchFamily="34" charset="0"/>
              </a:rPr>
              <a:t>Surah</a:t>
            </a:r>
            <a:r>
              <a:rPr lang="en-US" sz="6000" b="1" dirty="0">
                <a:solidFill>
                  <a:srgbClr val="FF9900"/>
                </a:solidFill>
                <a:latin typeface="Calibri" pitchFamily="34" charset="0"/>
                <a:cs typeface="Calibri" pitchFamily="34" charset="0"/>
              </a:rPr>
              <a:t> 5:34</a:t>
            </a:r>
          </a:p>
        </p:txBody>
      </p:sp>
      <p:sp>
        <p:nvSpPr>
          <p:cNvPr id="45059" name="Text Box 3"/>
          <p:cNvSpPr txBox="1">
            <a:spLocks noChangeArrowheads="1"/>
          </p:cNvSpPr>
          <p:nvPr/>
        </p:nvSpPr>
        <p:spPr bwMode="auto">
          <a:xfrm>
            <a:off x="304800" y="1457742"/>
            <a:ext cx="8839200" cy="2123658"/>
          </a:xfrm>
          <a:prstGeom prst="rect">
            <a:avLst/>
          </a:prstGeom>
          <a:noFill/>
          <a:ln w="9525">
            <a:noFill/>
            <a:miter lim="800000"/>
            <a:headEnd/>
            <a:tailEnd/>
          </a:ln>
        </p:spPr>
        <p:txBody>
          <a:bodyPr>
            <a:spAutoFit/>
          </a:bodyPr>
          <a:lstStyle/>
          <a:p>
            <a:pPr>
              <a:spcBef>
                <a:spcPct val="50000"/>
              </a:spcBef>
            </a:pPr>
            <a:r>
              <a:rPr lang="en-US" sz="4400" dirty="0"/>
              <a:t>But those who repent before they are subdued should know that God is forgiving and kind.</a:t>
            </a:r>
          </a:p>
        </p:txBody>
      </p:sp>
      <p:sp>
        <p:nvSpPr>
          <p:cNvPr id="45060" name="Rectangle 4"/>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a:solidFill>
            <a:schemeClr val="tx1"/>
          </a:solidFill>
        </p:spPr>
        <p:txBody>
          <a:bodyPr/>
          <a:lstStyle/>
          <a:p>
            <a:pPr algn="l" eaLnBrk="1" hangingPunct="1"/>
            <a:r>
              <a:rPr lang="en-US" sz="6000" b="1" dirty="0" err="1">
                <a:solidFill>
                  <a:srgbClr val="FF9900"/>
                </a:solidFill>
                <a:latin typeface="Calibri" pitchFamily="34" charset="0"/>
                <a:cs typeface="Calibri" pitchFamily="34" charset="0"/>
              </a:rPr>
              <a:t>Surah</a:t>
            </a:r>
            <a:r>
              <a:rPr lang="en-US" sz="6000" b="1" dirty="0">
                <a:solidFill>
                  <a:srgbClr val="FF9900"/>
                </a:solidFill>
                <a:latin typeface="Calibri" pitchFamily="34" charset="0"/>
                <a:cs typeface="Calibri" pitchFamily="34" charset="0"/>
              </a:rPr>
              <a:t> 9:5</a:t>
            </a:r>
          </a:p>
        </p:txBody>
      </p:sp>
      <p:sp>
        <p:nvSpPr>
          <p:cNvPr id="45059" name="Text Box 3"/>
          <p:cNvSpPr txBox="1">
            <a:spLocks noChangeArrowheads="1"/>
          </p:cNvSpPr>
          <p:nvPr/>
        </p:nvSpPr>
        <p:spPr bwMode="auto">
          <a:xfrm>
            <a:off x="304800" y="1295400"/>
            <a:ext cx="8839200" cy="4524315"/>
          </a:xfrm>
          <a:prstGeom prst="rect">
            <a:avLst/>
          </a:prstGeom>
          <a:noFill/>
          <a:ln w="9525">
            <a:noFill/>
            <a:miter lim="800000"/>
            <a:headEnd/>
            <a:tailEnd/>
          </a:ln>
        </p:spPr>
        <p:txBody>
          <a:bodyPr>
            <a:spAutoFit/>
          </a:bodyPr>
          <a:lstStyle/>
          <a:p>
            <a:pPr>
              <a:spcBef>
                <a:spcPct val="50000"/>
              </a:spcBef>
            </a:pPr>
            <a:r>
              <a:rPr lang="en-US" sz="3600" dirty="0"/>
              <a:t>But when these months, prohibited (for fighting), are over, slay the idolaters </a:t>
            </a:r>
            <a:r>
              <a:rPr lang="en-US" sz="3600" dirty="0" err="1"/>
              <a:t>wheresoever</a:t>
            </a:r>
            <a:r>
              <a:rPr lang="en-US" sz="3600" dirty="0"/>
              <a:t> you find them, and take them captive or besiege them, and lie in wait for them at every likely place. But if they repent and fulfill their devotional obligations and pay the </a:t>
            </a:r>
            <a:r>
              <a:rPr lang="en-US" sz="3600" dirty="0" err="1"/>
              <a:t>zakat</a:t>
            </a:r>
            <a:r>
              <a:rPr lang="en-US" sz="3600" dirty="0"/>
              <a:t>, then let them go their way, for God is forgiving and kind.</a:t>
            </a:r>
          </a:p>
        </p:txBody>
      </p:sp>
      <p:sp>
        <p:nvSpPr>
          <p:cNvPr id="45060" name="Rectangle 4"/>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3" name="TextBox 12"/>
          <p:cNvSpPr txBox="1"/>
          <p:nvPr/>
        </p:nvSpPr>
        <p:spPr>
          <a:xfrm>
            <a:off x="0" y="1143000"/>
            <a:ext cx="9144000" cy="1200329"/>
          </a:xfrm>
          <a:prstGeom prst="rect">
            <a:avLst/>
          </a:prstGeom>
          <a:noFill/>
        </p:spPr>
        <p:txBody>
          <a:bodyPr wrap="square" rtlCol="0">
            <a:spAutoFit/>
          </a:bodyPr>
          <a:lstStyle/>
          <a:p>
            <a:pPr algn="ctr"/>
            <a:r>
              <a:rPr lang="en-US" sz="3600" dirty="0">
                <a:solidFill>
                  <a:schemeClr val="accent4">
                    <a:lumMod val="75000"/>
                  </a:schemeClr>
                </a:solidFill>
                <a:latin typeface="Narkisim" pitchFamily="34" charset="-79"/>
                <a:cs typeface="Narkisim" pitchFamily="34" charset="-79"/>
              </a:rPr>
              <a:t>Don’t both the Bible and the Qur’an promote violence in the name of religion?</a:t>
            </a:r>
          </a:p>
        </p:txBody>
      </p:sp>
      <p:sp>
        <p:nvSpPr>
          <p:cNvPr id="15" name="TextBox 14"/>
          <p:cNvSpPr txBox="1"/>
          <p:nvPr/>
        </p:nvSpPr>
        <p:spPr>
          <a:xfrm>
            <a:off x="533400" y="2580382"/>
            <a:ext cx="8610600" cy="1077218"/>
          </a:xfrm>
          <a:prstGeom prst="rect">
            <a:avLst/>
          </a:prstGeom>
          <a:noFill/>
        </p:spPr>
        <p:txBody>
          <a:bodyPr wrap="square" rtlCol="0">
            <a:spAutoFit/>
          </a:bodyPr>
          <a:lstStyle/>
          <a:p>
            <a:r>
              <a:rPr lang="en-US" sz="3200" dirty="0">
                <a:cs typeface="Narkisim" pitchFamily="34" charset="-79"/>
              </a:rPr>
              <a:t>1. The OT recorded Judgment on nations not </a:t>
            </a:r>
            <a:r>
              <a:rPr lang="en-US" sz="3200">
                <a:cs typeface="Narkisim" pitchFamily="34" charset="-79"/>
              </a:rPr>
              <a:t>conquer-to-convert tactics.</a:t>
            </a:r>
            <a:endParaRPr lang="en-US" sz="3200" dirty="0">
              <a:cs typeface="Narkisim" pitchFamily="34" charset="-79"/>
            </a:endParaRPr>
          </a:p>
        </p:txBody>
      </p:sp>
      <p:sp>
        <p:nvSpPr>
          <p:cNvPr id="18" name="TextBox 17"/>
          <p:cNvSpPr txBox="1"/>
          <p:nvPr/>
        </p:nvSpPr>
        <p:spPr>
          <a:xfrm>
            <a:off x="533400" y="3987225"/>
            <a:ext cx="8610600" cy="1077218"/>
          </a:xfrm>
          <a:prstGeom prst="rect">
            <a:avLst/>
          </a:prstGeom>
          <a:noFill/>
        </p:spPr>
        <p:txBody>
          <a:bodyPr wrap="square" rtlCol="0">
            <a:spAutoFit/>
          </a:bodyPr>
          <a:lstStyle/>
          <a:p>
            <a:r>
              <a:rPr lang="en-US" sz="3200" dirty="0">
                <a:cs typeface="Narkisim" pitchFamily="34" charset="-79"/>
              </a:rPr>
              <a:t>2. The NT prohibits Christians using violence to force conversions (Matt. 26:52; John 18:36)</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ytuna_1.jpg"/>
          <p:cNvPicPr>
            <a:picLocks noChangeAspect="1"/>
          </p:cNvPicPr>
          <p:nvPr/>
        </p:nvPicPr>
        <p:blipFill>
          <a:blip r:embed="rId2" cstate="print"/>
          <a:stretch>
            <a:fillRect/>
          </a:stretch>
        </p:blipFill>
        <p:spPr>
          <a:xfrm>
            <a:off x="0" y="1"/>
            <a:ext cx="2057400" cy="1143000"/>
          </a:xfrm>
          <a:prstGeom prst="rect">
            <a:avLst/>
          </a:prstGeom>
        </p:spPr>
      </p:pic>
      <p:pic>
        <p:nvPicPr>
          <p:cNvPr id="3" name="Picture 2" descr="zaytuna_1.jpg"/>
          <p:cNvPicPr>
            <a:picLocks noChangeAspect="1"/>
          </p:cNvPicPr>
          <p:nvPr/>
        </p:nvPicPr>
        <p:blipFill>
          <a:blip r:embed="rId2" cstate="print"/>
          <a:stretch>
            <a:fillRect/>
          </a:stretch>
        </p:blipFill>
        <p:spPr>
          <a:xfrm>
            <a:off x="2057400" y="1"/>
            <a:ext cx="2057400" cy="1143000"/>
          </a:xfrm>
          <a:prstGeom prst="rect">
            <a:avLst/>
          </a:prstGeom>
        </p:spPr>
      </p:pic>
      <p:pic>
        <p:nvPicPr>
          <p:cNvPr id="4" name="Picture 3" descr="zaytuna_1.jpg"/>
          <p:cNvPicPr>
            <a:picLocks noChangeAspect="1"/>
          </p:cNvPicPr>
          <p:nvPr/>
        </p:nvPicPr>
        <p:blipFill>
          <a:blip r:embed="rId2" cstate="print"/>
          <a:stretch>
            <a:fillRect/>
          </a:stretch>
        </p:blipFill>
        <p:spPr>
          <a:xfrm>
            <a:off x="4114800" y="1"/>
            <a:ext cx="2057400" cy="1143000"/>
          </a:xfrm>
          <a:prstGeom prst="rect">
            <a:avLst/>
          </a:prstGeom>
        </p:spPr>
      </p:pic>
      <p:pic>
        <p:nvPicPr>
          <p:cNvPr id="5" name="Picture 4" descr="zaytuna_1.jpg"/>
          <p:cNvPicPr>
            <a:picLocks noChangeAspect="1"/>
          </p:cNvPicPr>
          <p:nvPr/>
        </p:nvPicPr>
        <p:blipFill>
          <a:blip r:embed="rId2" cstate="print"/>
          <a:stretch>
            <a:fillRect/>
          </a:stretch>
        </p:blipFill>
        <p:spPr>
          <a:xfrm>
            <a:off x="6172200" y="1"/>
            <a:ext cx="2057400" cy="1143000"/>
          </a:xfrm>
          <a:prstGeom prst="rect">
            <a:avLst/>
          </a:prstGeom>
        </p:spPr>
      </p:pic>
      <p:pic>
        <p:nvPicPr>
          <p:cNvPr id="6" name="Picture 5" descr="zaytuna_1.jpg"/>
          <p:cNvPicPr>
            <a:picLocks noChangeAspect="1"/>
          </p:cNvPicPr>
          <p:nvPr/>
        </p:nvPicPr>
        <p:blipFill>
          <a:blip r:embed="rId2" cstate="print"/>
          <a:stretch>
            <a:fillRect/>
          </a:stretch>
        </p:blipFill>
        <p:spPr>
          <a:xfrm flipH="1">
            <a:off x="0" y="5723467"/>
            <a:ext cx="2042160" cy="1134533"/>
          </a:xfrm>
          <a:prstGeom prst="rect">
            <a:avLst/>
          </a:prstGeom>
        </p:spPr>
      </p:pic>
      <p:pic>
        <p:nvPicPr>
          <p:cNvPr id="7" name="Picture 6" descr="zaytuna_1.jpg"/>
          <p:cNvPicPr>
            <a:picLocks noChangeAspect="1"/>
          </p:cNvPicPr>
          <p:nvPr/>
        </p:nvPicPr>
        <p:blipFill>
          <a:blip r:embed="rId2" cstate="print"/>
          <a:stretch>
            <a:fillRect/>
          </a:stretch>
        </p:blipFill>
        <p:spPr>
          <a:xfrm flipH="1">
            <a:off x="1981200" y="5715000"/>
            <a:ext cx="2057400" cy="1143000"/>
          </a:xfrm>
          <a:prstGeom prst="rect">
            <a:avLst/>
          </a:prstGeom>
        </p:spPr>
      </p:pic>
      <p:pic>
        <p:nvPicPr>
          <p:cNvPr id="8" name="Picture 7" descr="zaytuna_1.jpg"/>
          <p:cNvPicPr>
            <a:picLocks noChangeAspect="1"/>
          </p:cNvPicPr>
          <p:nvPr/>
        </p:nvPicPr>
        <p:blipFill>
          <a:blip r:embed="rId2" cstate="print"/>
          <a:stretch>
            <a:fillRect/>
          </a:stretch>
        </p:blipFill>
        <p:spPr>
          <a:xfrm flipH="1">
            <a:off x="4038600" y="5715000"/>
            <a:ext cx="2057400" cy="1143000"/>
          </a:xfrm>
          <a:prstGeom prst="rect">
            <a:avLst/>
          </a:prstGeom>
        </p:spPr>
      </p:pic>
      <p:pic>
        <p:nvPicPr>
          <p:cNvPr id="9" name="Picture 8" descr="zaytuna_1.jpg"/>
          <p:cNvPicPr>
            <a:picLocks noChangeAspect="1"/>
          </p:cNvPicPr>
          <p:nvPr/>
        </p:nvPicPr>
        <p:blipFill>
          <a:blip r:embed="rId2" cstate="print"/>
          <a:stretch>
            <a:fillRect/>
          </a:stretch>
        </p:blipFill>
        <p:spPr>
          <a:xfrm flipH="1">
            <a:off x="6096000" y="5715000"/>
            <a:ext cx="2057400" cy="1143000"/>
          </a:xfrm>
          <a:prstGeom prst="rect">
            <a:avLst/>
          </a:prstGeom>
        </p:spPr>
      </p:pic>
      <p:pic>
        <p:nvPicPr>
          <p:cNvPr id="10" name="Picture 9" descr="zaytuna_1.jpg"/>
          <p:cNvPicPr>
            <a:picLocks noChangeAspect="1"/>
          </p:cNvPicPr>
          <p:nvPr/>
        </p:nvPicPr>
        <p:blipFill>
          <a:blip r:embed="rId2" cstate="print"/>
          <a:srcRect r="55556"/>
          <a:stretch>
            <a:fillRect/>
          </a:stretch>
        </p:blipFill>
        <p:spPr>
          <a:xfrm>
            <a:off x="8229600" y="0"/>
            <a:ext cx="914400" cy="1143000"/>
          </a:xfrm>
          <a:prstGeom prst="rect">
            <a:avLst/>
          </a:prstGeom>
        </p:spPr>
      </p:pic>
      <p:pic>
        <p:nvPicPr>
          <p:cNvPr id="11" name="Picture 10" descr="zaytuna_1.jpg"/>
          <p:cNvPicPr>
            <a:picLocks noChangeAspect="1"/>
          </p:cNvPicPr>
          <p:nvPr/>
        </p:nvPicPr>
        <p:blipFill>
          <a:blip r:embed="rId2" cstate="print"/>
          <a:srcRect l="50000"/>
          <a:stretch>
            <a:fillRect/>
          </a:stretch>
        </p:blipFill>
        <p:spPr>
          <a:xfrm flipH="1">
            <a:off x="8115300" y="5715000"/>
            <a:ext cx="1028700" cy="1143000"/>
          </a:xfrm>
          <a:prstGeom prst="rect">
            <a:avLst/>
          </a:prstGeom>
        </p:spPr>
      </p:pic>
      <p:sp>
        <p:nvSpPr>
          <p:cNvPr id="13" name="TextBox 12"/>
          <p:cNvSpPr txBox="1"/>
          <p:nvPr/>
        </p:nvSpPr>
        <p:spPr>
          <a:xfrm>
            <a:off x="0" y="1143000"/>
            <a:ext cx="9144000" cy="1200329"/>
          </a:xfrm>
          <a:prstGeom prst="rect">
            <a:avLst/>
          </a:prstGeom>
          <a:noFill/>
        </p:spPr>
        <p:txBody>
          <a:bodyPr wrap="square" rtlCol="0">
            <a:spAutoFit/>
          </a:bodyPr>
          <a:lstStyle/>
          <a:p>
            <a:pPr algn="ctr"/>
            <a:r>
              <a:rPr lang="en-US" sz="3600" dirty="0">
                <a:solidFill>
                  <a:schemeClr val="accent4">
                    <a:lumMod val="75000"/>
                  </a:schemeClr>
                </a:solidFill>
                <a:latin typeface="Narkisim" pitchFamily="34" charset="-79"/>
                <a:cs typeface="Narkisim" pitchFamily="34" charset="-79"/>
              </a:rPr>
              <a:t>Don’t both the Bible and the Qur’an promote violence in the name of religion?</a:t>
            </a:r>
          </a:p>
        </p:txBody>
      </p:sp>
      <p:sp>
        <p:nvSpPr>
          <p:cNvPr id="15" name="TextBox 14"/>
          <p:cNvSpPr txBox="1"/>
          <p:nvPr/>
        </p:nvSpPr>
        <p:spPr>
          <a:xfrm>
            <a:off x="457200" y="2743200"/>
            <a:ext cx="8686800" cy="646331"/>
          </a:xfrm>
          <a:prstGeom prst="rect">
            <a:avLst/>
          </a:prstGeom>
          <a:noFill/>
        </p:spPr>
        <p:txBody>
          <a:bodyPr wrap="square" rtlCol="0">
            <a:spAutoFit/>
          </a:bodyPr>
          <a:lstStyle/>
          <a:p>
            <a:r>
              <a:rPr lang="en-US" sz="3600" dirty="0">
                <a:cs typeface="Narkisim" pitchFamily="34" charset="-79"/>
              </a:rPr>
              <a:t>Crusades or Inquisition = Violating Scripture </a:t>
            </a:r>
          </a:p>
        </p:txBody>
      </p:sp>
      <p:sp>
        <p:nvSpPr>
          <p:cNvPr id="18" name="TextBox 17"/>
          <p:cNvSpPr txBox="1"/>
          <p:nvPr/>
        </p:nvSpPr>
        <p:spPr>
          <a:xfrm>
            <a:off x="533400" y="3987225"/>
            <a:ext cx="8610600" cy="646331"/>
          </a:xfrm>
          <a:prstGeom prst="rect">
            <a:avLst/>
          </a:prstGeom>
          <a:noFill/>
        </p:spPr>
        <p:txBody>
          <a:bodyPr wrap="square" rtlCol="0">
            <a:spAutoFit/>
          </a:bodyPr>
          <a:lstStyle/>
          <a:p>
            <a:r>
              <a:rPr lang="en-US" sz="3600" i="1" dirty="0">
                <a:cs typeface="Narkisim" pitchFamily="34" charset="-79"/>
              </a:rPr>
              <a:t>Jihad</a:t>
            </a:r>
            <a:r>
              <a:rPr lang="en-US" sz="3600" dirty="0">
                <a:cs typeface="Narkisim" pitchFamily="34" charset="-79"/>
              </a:rPr>
              <a:t> or Holy War = Obeying the Qur’an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a:solidFill>
            <a:schemeClr val="tx1"/>
          </a:solidFill>
        </p:spPr>
        <p:txBody>
          <a:bodyPr/>
          <a:lstStyle/>
          <a:p>
            <a:pPr algn="l" eaLnBrk="1" hangingPunct="1"/>
            <a:r>
              <a:rPr lang="en-US" sz="6000" b="1" dirty="0" err="1">
                <a:solidFill>
                  <a:srgbClr val="FF9900"/>
                </a:solidFill>
                <a:latin typeface="Calibri" pitchFamily="34" charset="0"/>
                <a:cs typeface="Calibri" pitchFamily="34" charset="0"/>
              </a:rPr>
              <a:t>Surah</a:t>
            </a:r>
            <a:r>
              <a:rPr lang="en-US" sz="6000" b="1" dirty="0">
                <a:solidFill>
                  <a:srgbClr val="FF9900"/>
                </a:solidFill>
                <a:latin typeface="Calibri" pitchFamily="34" charset="0"/>
                <a:cs typeface="Calibri" pitchFamily="34" charset="0"/>
              </a:rPr>
              <a:t> 9:29</a:t>
            </a:r>
          </a:p>
        </p:txBody>
      </p:sp>
      <p:sp>
        <p:nvSpPr>
          <p:cNvPr id="45059" name="Text Box 3"/>
          <p:cNvSpPr txBox="1">
            <a:spLocks noChangeArrowheads="1"/>
          </p:cNvSpPr>
          <p:nvPr/>
        </p:nvSpPr>
        <p:spPr bwMode="auto">
          <a:xfrm>
            <a:off x="304800" y="1295400"/>
            <a:ext cx="8839200" cy="4154984"/>
          </a:xfrm>
          <a:prstGeom prst="rect">
            <a:avLst/>
          </a:prstGeom>
          <a:noFill/>
          <a:ln w="9525">
            <a:noFill/>
            <a:miter lim="800000"/>
            <a:headEnd/>
            <a:tailEnd/>
          </a:ln>
        </p:spPr>
        <p:txBody>
          <a:bodyPr>
            <a:spAutoFit/>
          </a:bodyPr>
          <a:lstStyle/>
          <a:p>
            <a:pPr>
              <a:spcBef>
                <a:spcPct val="50000"/>
              </a:spcBef>
            </a:pPr>
            <a:r>
              <a:rPr lang="en-US" sz="4400" dirty="0"/>
              <a:t>Fight those people of the Book who do not believe in God and the Last Day, who do not prohibit what God and His Apostle have forbidden, nor accept divine law, until all of them pay protective tax in submission.</a:t>
            </a:r>
          </a:p>
        </p:txBody>
      </p:sp>
      <p:sp>
        <p:nvSpPr>
          <p:cNvPr id="45060" name="Rectangle 4"/>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isil.jpg"/>
          <p:cNvPicPr>
            <a:picLocks noChangeAspect="1"/>
          </p:cNvPicPr>
          <p:nvPr/>
        </p:nvPicPr>
        <p:blipFill>
          <a:blip r:embed="rId2" cstate="print"/>
          <a:srcRect t="4099" b="23348"/>
          <a:stretch>
            <a:fillRect/>
          </a:stretch>
        </p:blipFill>
        <p:spPr>
          <a:xfrm>
            <a:off x="0" y="3124200"/>
            <a:ext cx="9144000" cy="3733800"/>
          </a:xfrm>
          <a:prstGeom prst="rect">
            <a:avLst/>
          </a:prstGeom>
        </p:spPr>
      </p:pic>
      <p:sp>
        <p:nvSpPr>
          <p:cNvPr id="3" name="TextBox 2"/>
          <p:cNvSpPr txBox="1"/>
          <p:nvPr/>
        </p:nvSpPr>
        <p:spPr>
          <a:xfrm>
            <a:off x="457200" y="304800"/>
            <a:ext cx="8686800" cy="707886"/>
          </a:xfrm>
          <a:prstGeom prst="rect">
            <a:avLst/>
          </a:prstGeom>
          <a:noFill/>
        </p:spPr>
        <p:txBody>
          <a:bodyPr wrap="square" rtlCol="0">
            <a:spAutoFit/>
          </a:bodyPr>
          <a:lstStyle/>
          <a:p>
            <a:r>
              <a:rPr lang="en-US" sz="4000" dirty="0">
                <a:solidFill>
                  <a:schemeClr val="bg1"/>
                </a:solidFill>
                <a:latin typeface="Narkisim" pitchFamily="34" charset="-79"/>
                <a:cs typeface="Narkisim" pitchFamily="34" charset="-79"/>
              </a:rPr>
              <a:t>ISIS is a Restoration Movement</a:t>
            </a:r>
          </a:p>
        </p:txBody>
      </p:sp>
      <p:sp>
        <p:nvSpPr>
          <p:cNvPr id="4" name="TextBox 3"/>
          <p:cNvSpPr txBox="1"/>
          <p:nvPr/>
        </p:nvSpPr>
        <p:spPr>
          <a:xfrm>
            <a:off x="0" y="1143000"/>
            <a:ext cx="9144000" cy="1569660"/>
          </a:xfrm>
          <a:prstGeom prst="rect">
            <a:avLst/>
          </a:prstGeom>
          <a:noFill/>
        </p:spPr>
        <p:txBody>
          <a:bodyPr wrap="square" rtlCol="0">
            <a:spAutoFit/>
          </a:bodyPr>
          <a:lstStyle/>
          <a:p>
            <a:pPr algn="ctr"/>
            <a:r>
              <a:rPr lang="en-US" sz="3200" dirty="0">
                <a:solidFill>
                  <a:srgbClr val="FFFF00"/>
                </a:solidFill>
                <a:latin typeface="Narkisim" pitchFamily="34" charset="-79"/>
                <a:cs typeface="Narkisim" pitchFamily="34" charset="-79"/>
              </a:rPr>
              <a:t>ISIS is to the Qur’an</a:t>
            </a:r>
          </a:p>
          <a:p>
            <a:pPr algn="ctr"/>
            <a:r>
              <a:rPr lang="en-US" sz="3200" i="1" dirty="0">
                <a:solidFill>
                  <a:srgbClr val="FFFF00"/>
                </a:solidFill>
                <a:latin typeface="Narkisim" pitchFamily="34" charset="-79"/>
                <a:cs typeface="Narkisim" pitchFamily="34" charset="-79"/>
              </a:rPr>
              <a:t>As</a:t>
            </a:r>
          </a:p>
          <a:p>
            <a:pPr algn="ctr"/>
            <a:r>
              <a:rPr lang="en-US" sz="3200" dirty="0">
                <a:solidFill>
                  <a:srgbClr val="FFFF00"/>
                </a:solidFill>
                <a:latin typeface="Narkisim" pitchFamily="34" charset="-79"/>
                <a:cs typeface="Narkisim" pitchFamily="34" charset="-79"/>
              </a:rPr>
              <a:t>churches of Christ are to the Bible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a:solidFill>
            <a:schemeClr val="tx1"/>
          </a:solidFill>
        </p:spPr>
        <p:txBody>
          <a:bodyPr/>
          <a:lstStyle/>
          <a:p>
            <a:pPr algn="l" eaLnBrk="1" hangingPunct="1"/>
            <a:r>
              <a:rPr lang="en-US" sz="6000" b="1" dirty="0" err="1">
                <a:solidFill>
                  <a:srgbClr val="FF9900"/>
                </a:solidFill>
                <a:latin typeface="Calibri" pitchFamily="34" charset="0"/>
                <a:cs typeface="Calibri" pitchFamily="34" charset="0"/>
              </a:rPr>
              <a:t>Surah</a:t>
            </a:r>
            <a:r>
              <a:rPr lang="en-US" sz="6000" b="1" dirty="0">
                <a:solidFill>
                  <a:srgbClr val="FF9900"/>
                </a:solidFill>
                <a:latin typeface="Calibri" pitchFamily="34" charset="0"/>
                <a:cs typeface="Calibri" pitchFamily="34" charset="0"/>
              </a:rPr>
              <a:t> 9:73</a:t>
            </a:r>
          </a:p>
        </p:txBody>
      </p:sp>
      <p:sp>
        <p:nvSpPr>
          <p:cNvPr id="45059" name="Text Box 3"/>
          <p:cNvSpPr txBox="1">
            <a:spLocks noChangeArrowheads="1"/>
          </p:cNvSpPr>
          <p:nvPr/>
        </p:nvSpPr>
        <p:spPr bwMode="auto">
          <a:xfrm>
            <a:off x="304800" y="1676400"/>
            <a:ext cx="8839200" cy="3477875"/>
          </a:xfrm>
          <a:prstGeom prst="rect">
            <a:avLst/>
          </a:prstGeom>
          <a:noFill/>
          <a:ln w="9525">
            <a:noFill/>
            <a:miter lim="800000"/>
            <a:headEnd/>
            <a:tailEnd/>
          </a:ln>
        </p:spPr>
        <p:txBody>
          <a:bodyPr>
            <a:spAutoFit/>
          </a:bodyPr>
          <a:lstStyle/>
          <a:p>
            <a:pPr>
              <a:spcBef>
                <a:spcPct val="50000"/>
              </a:spcBef>
            </a:pPr>
            <a:r>
              <a:rPr lang="en-US" sz="4400" dirty="0"/>
              <a:t>Make War, O Prophet, against the unbelievers and the hypocrites, and deal with them firmly. Their final abode is Hell: And what a wretched destination!</a:t>
            </a:r>
          </a:p>
        </p:txBody>
      </p:sp>
      <p:sp>
        <p:nvSpPr>
          <p:cNvPr id="45060" name="Rectangle 4"/>
          <p:cNvSpPr>
            <a:spLocks noChangeArrowheads="1"/>
          </p:cNvSpPr>
          <p:nvPr/>
        </p:nvSpPr>
        <p:spPr bwMode="auto">
          <a:xfrm>
            <a:off x="0" y="6096000"/>
            <a:ext cx="9144000" cy="762000"/>
          </a:xfrm>
          <a:prstGeom prst="rect">
            <a:avLst/>
          </a:prstGeom>
          <a:solidFill>
            <a:schemeClr val="tx1"/>
          </a:solidFill>
          <a:ln w="9525">
            <a:solidFill>
              <a:schemeClr val="tx1"/>
            </a:solidFill>
            <a:miter lim="800000"/>
            <a:headEnd/>
            <a:tailEnd/>
          </a:ln>
        </p:spPr>
        <p:txBody>
          <a:bodyPr wrap="none" anchor="ctr"/>
          <a:lstStyle/>
          <a:p>
            <a:endParaRPr lang="en-US"/>
          </a:p>
        </p:txBody>
      </p:sp>
    </p:spTree>
  </p:cSld>
  <p:clrMapOvr>
    <a:masterClrMapping/>
  </p:clrMapOvr>
  <p:transition>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S-MUSLIMS-MODERATE-facebook.jpg"/>
          <p:cNvPicPr>
            <a:picLocks noChangeAspect="1"/>
          </p:cNvPicPr>
          <p:nvPr/>
        </p:nvPicPr>
        <p:blipFill>
          <a:blip r:embed="rId2" cstate="print"/>
          <a:stretch>
            <a:fillRect/>
          </a:stretch>
        </p:blipFill>
        <p:spPr>
          <a:xfrm>
            <a:off x="0" y="838200"/>
            <a:ext cx="9144000" cy="6019800"/>
          </a:xfrm>
          <a:prstGeom prst="rect">
            <a:avLst/>
          </a:prstGeom>
          <a:ln>
            <a:noFill/>
          </a:ln>
          <a:effectLst>
            <a:softEdge rad="112500"/>
          </a:effectLst>
        </p:spPr>
      </p:pic>
      <p:pic>
        <p:nvPicPr>
          <p:cNvPr id="5" name="Picture 4" descr="o-US-MUSLIMS-MODERATE-facebook.jpg"/>
          <p:cNvPicPr>
            <a:picLocks noChangeAspect="1"/>
          </p:cNvPicPr>
          <p:nvPr/>
        </p:nvPicPr>
        <p:blipFill>
          <a:blip r:embed="rId2" cstate="print"/>
          <a:srcRect b="89841"/>
          <a:stretch>
            <a:fillRect/>
          </a:stretch>
        </p:blipFill>
        <p:spPr>
          <a:xfrm>
            <a:off x="0" y="0"/>
            <a:ext cx="9144000" cy="838200"/>
          </a:xfrm>
          <a:prstGeom prst="rect">
            <a:avLst/>
          </a:prstGeom>
          <a:ln>
            <a:noFill/>
          </a:ln>
          <a:effectLst>
            <a:softEdge rad="112500"/>
          </a:effectLst>
        </p:spPr>
      </p:pic>
      <p:pic>
        <p:nvPicPr>
          <p:cNvPr id="6" name="Picture 5" descr="o-US-MUSLIMS-MODERATE-facebook.jpg"/>
          <p:cNvPicPr>
            <a:picLocks noChangeAspect="1"/>
          </p:cNvPicPr>
          <p:nvPr/>
        </p:nvPicPr>
        <p:blipFill>
          <a:blip r:embed="rId2" cstate="print"/>
          <a:srcRect b="89841"/>
          <a:stretch>
            <a:fillRect/>
          </a:stretch>
        </p:blipFill>
        <p:spPr>
          <a:xfrm>
            <a:off x="0" y="457200"/>
            <a:ext cx="9144000" cy="838200"/>
          </a:xfrm>
          <a:prstGeom prst="rect">
            <a:avLst/>
          </a:prstGeom>
          <a:ln>
            <a:noFill/>
          </a:ln>
          <a:effectLst>
            <a:softEdge rad="112500"/>
          </a:effectLst>
        </p:spPr>
      </p:pic>
      <p:sp>
        <p:nvSpPr>
          <p:cNvPr id="7" name="TextBox 6"/>
          <p:cNvSpPr txBox="1"/>
          <p:nvPr/>
        </p:nvSpPr>
        <p:spPr>
          <a:xfrm>
            <a:off x="0" y="304800"/>
            <a:ext cx="9144000" cy="1323439"/>
          </a:xfrm>
          <a:prstGeom prst="rect">
            <a:avLst/>
          </a:prstGeom>
          <a:noFill/>
        </p:spPr>
        <p:txBody>
          <a:bodyPr wrap="square" rtlCol="0">
            <a:spAutoFit/>
          </a:bodyPr>
          <a:lstStyle/>
          <a:p>
            <a:pPr algn="ctr"/>
            <a:r>
              <a:rPr lang="en-US" sz="8000" dirty="0">
                <a:effectLst>
                  <a:glow rad="101600">
                    <a:schemeClr val="bg1">
                      <a:alpha val="60000"/>
                    </a:schemeClr>
                  </a:glow>
                </a:effectLst>
                <a:latin typeface="Narkisim" pitchFamily="34" charset="-79"/>
                <a:cs typeface="Narkisim" pitchFamily="34" charset="-79"/>
              </a:rPr>
              <a:t>WHEN ISLAM ASKS</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6_01_000144.JPG"/>
          <p:cNvPicPr>
            <a:picLocks noChangeAspect="1"/>
          </p:cNvPicPr>
          <p:nvPr/>
        </p:nvPicPr>
        <p:blipFill>
          <a:blip r:embed="rId2" cstate="print"/>
          <a:stretch>
            <a:fillRect/>
          </a:stretch>
        </p:blipFill>
        <p:spPr>
          <a:xfrm>
            <a:off x="0" y="1066800"/>
            <a:ext cx="9144000" cy="4800599"/>
          </a:xfrm>
          <a:prstGeom prst="rect">
            <a:avLst/>
          </a:prstGeom>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img128.jpg"/>
          <p:cNvPicPr>
            <a:picLocks noChangeAspect="1"/>
          </p:cNvPicPr>
          <p:nvPr/>
        </p:nvPicPr>
        <p:blipFill>
          <a:blip r:embed="rId2" cstate="print"/>
          <a:stretch>
            <a:fillRect/>
          </a:stretch>
        </p:blipFill>
        <p:spPr>
          <a:xfrm>
            <a:off x="0" y="-16492"/>
            <a:ext cx="9143999" cy="6890983"/>
          </a:xfrm>
          <a:prstGeom prst="rect">
            <a:avLst/>
          </a:prstGeom>
        </p:spPr>
      </p:pic>
      <p:sp>
        <p:nvSpPr>
          <p:cNvPr id="3" name="Rectangle 2"/>
          <p:cNvSpPr/>
          <p:nvPr/>
        </p:nvSpPr>
        <p:spPr>
          <a:xfrm>
            <a:off x="76200" y="4495800"/>
            <a:ext cx="1981200" cy="1477328"/>
          </a:xfrm>
          <a:prstGeom prst="rect">
            <a:avLst/>
          </a:prstGeom>
        </p:spPr>
        <p:txBody>
          <a:bodyPr wrap="square">
            <a:spAutoFit/>
          </a:bodyPr>
          <a:lstStyle/>
          <a:p>
            <a:r>
              <a:rPr lang="en-US" i="1" dirty="0"/>
              <a:t>Source: Map and text produced by U.S. Department of Defense, September 2015.</a:t>
            </a:r>
            <a:endParaRPr lang="en-US" dirty="0"/>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6_01_000144.JPG"/>
          <p:cNvPicPr>
            <a:picLocks noChangeAspect="1"/>
          </p:cNvPicPr>
          <p:nvPr/>
        </p:nvPicPr>
        <p:blipFill>
          <a:blip r:embed="rId2" cstate="print"/>
          <a:stretch>
            <a:fillRect/>
          </a:stretch>
        </p:blipFill>
        <p:spPr>
          <a:xfrm>
            <a:off x="0" y="1066800"/>
            <a:ext cx="9144000" cy="4800599"/>
          </a:xfrm>
          <a:prstGeom prst="rect">
            <a:avLst/>
          </a:prstGeom>
        </p:spPr>
      </p:pic>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pki-square-orig.jpg"/>
          <p:cNvPicPr>
            <a:picLocks noChangeAspect="1"/>
          </p:cNvPicPr>
          <p:nvPr/>
        </p:nvPicPr>
        <p:blipFill>
          <a:blip r:embed="rId2" cstate="print"/>
          <a:stretch>
            <a:fillRect/>
          </a:stretch>
        </p:blipFill>
        <p:spPr>
          <a:xfrm>
            <a:off x="0" y="527304"/>
            <a:ext cx="3435096" cy="3435096"/>
          </a:xfrm>
          <a:prstGeom prst="rect">
            <a:avLst/>
          </a:prstGeom>
          <a:effectLst>
            <a:reflection blurRad="6350" stA="50000" endA="275" endPos="40000" dist="101600" dir="5400000" sy="-100000" algn="bl" rotWithShape="0"/>
          </a:effectLst>
          <a:scene3d>
            <a:camera prst="isometricOffAxis1Right"/>
            <a:lightRig rig="threePt" dir="t"/>
          </a:scene3d>
        </p:spPr>
      </p:pic>
      <p:sp>
        <p:nvSpPr>
          <p:cNvPr id="3" name="TextBox 2"/>
          <p:cNvSpPr txBox="1"/>
          <p:nvPr/>
        </p:nvSpPr>
        <p:spPr>
          <a:xfrm>
            <a:off x="3429000" y="434876"/>
            <a:ext cx="5715000" cy="3108543"/>
          </a:xfrm>
          <a:prstGeom prst="rect">
            <a:avLst/>
          </a:prstGeom>
          <a:noFill/>
        </p:spPr>
        <p:txBody>
          <a:bodyPr wrap="square" rtlCol="0">
            <a:spAutoFit/>
          </a:bodyPr>
          <a:lstStyle/>
          <a:p>
            <a:r>
              <a:rPr lang="en-US" sz="2800" dirty="0">
                <a:latin typeface="Times New Roman" pitchFamily="18" charset="0"/>
                <a:cs typeface="Times New Roman" pitchFamily="18" charset="0"/>
              </a:rPr>
              <a:t>“There would no longer be any Western fingerprint on that map, according to ISIS. Instead there would only be the caliphate. Eventually…if Muslims were strong, the caliphate would again reach Spain and even conquer Rome.”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p.xiii</a:t>
            </a:r>
            <a:endParaRPr lang="en-US" sz="2400" dirty="0">
              <a:latin typeface="Times New Roman" pitchFamily="18" charset="0"/>
              <a:cs typeface="Times New Roman" pitchFamily="18" charset="0"/>
            </a:endParaRPr>
          </a:p>
        </p:txBody>
      </p:sp>
      <p:sp>
        <p:nvSpPr>
          <p:cNvPr id="4" name="TextBox 3"/>
          <p:cNvSpPr txBox="1"/>
          <p:nvPr/>
        </p:nvSpPr>
        <p:spPr>
          <a:xfrm>
            <a:off x="3429000" y="4297740"/>
            <a:ext cx="5715000" cy="1815882"/>
          </a:xfrm>
          <a:prstGeom prst="rect">
            <a:avLst/>
          </a:prstGeom>
          <a:noFill/>
        </p:spPr>
        <p:txBody>
          <a:bodyPr wrap="square" rtlCol="0">
            <a:spAutoFit/>
          </a:bodyPr>
          <a:lstStyle/>
          <a:p>
            <a:r>
              <a:rPr lang="en-US" sz="2800" dirty="0">
                <a:latin typeface="Times New Roman" pitchFamily="18" charset="0"/>
                <a:cs typeface="Times New Roman" pitchFamily="18" charset="0"/>
              </a:rPr>
              <a:t>“ISIS has excelled at couching its struggle in world-historical terms. It has promised both death and a return to the ancient glories of Islam.” </a:t>
            </a:r>
            <a:r>
              <a:rPr lang="en-US" sz="2400" dirty="0">
                <a:latin typeface="Times New Roman" pitchFamily="18" charset="0"/>
                <a:cs typeface="Times New Roman" pitchFamily="18" charset="0"/>
              </a:rPr>
              <a:t>– p.242</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2613</TotalTime>
  <Words>2006</Words>
  <Application>Microsoft Office PowerPoint</Application>
  <PresentationFormat>On-screen Show (4:3)</PresentationFormat>
  <Paragraphs>114</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Impact</vt:lpstr>
      <vt:lpstr>Narkisim</vt:lpstr>
      <vt:lpstr>Nyala</vt:lpstr>
      <vt:lpstr>Times New Roman</vt:lpstr>
      <vt:lpstr>Office Theme</vt:lpstr>
      <vt:lpstr>Exploring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Surah 47:4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Surah 5:32</vt:lpstr>
      <vt:lpstr>Surah 5:32</vt:lpstr>
      <vt:lpstr>Surah 5:33</vt:lpstr>
      <vt:lpstr>Surah 2:191</vt:lpstr>
      <vt:lpstr>Surah 2:216</vt:lpstr>
      <vt:lpstr>PowerPoint Presentation</vt:lpstr>
      <vt:lpstr>PowerPoint Presentation</vt:lpstr>
      <vt:lpstr>PowerPoint Presentation</vt:lpstr>
      <vt:lpstr>PowerPoint Presentation</vt:lpstr>
      <vt:lpstr>PowerPoint Presentation</vt:lpstr>
      <vt:lpstr>PowerPoint Presentation</vt:lpstr>
      <vt:lpstr>Surah 5:33</vt:lpstr>
      <vt:lpstr>Surah 5:34</vt:lpstr>
      <vt:lpstr>Surah 9:5</vt:lpstr>
      <vt:lpstr>PowerPoint Presentation</vt:lpstr>
      <vt:lpstr>PowerPoint Presentation</vt:lpstr>
      <vt:lpstr>Surah 9:29</vt:lpstr>
      <vt:lpstr>Surah 9:73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 A Roberts</dc:creator>
  <cp:lastModifiedBy>Marshall Reid</cp:lastModifiedBy>
  <cp:revision>42</cp:revision>
  <dcterms:created xsi:type="dcterms:W3CDTF">2015-05-29T15:12:34Z</dcterms:created>
  <dcterms:modified xsi:type="dcterms:W3CDTF">2016-08-08T17:57:02Z</dcterms:modified>
</cp:coreProperties>
</file>