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91" r:id="rId2"/>
    <p:sldId id="259"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153"/>
    <a:srgbClr val="422C16"/>
    <a:srgbClr val="0C788E"/>
    <a:srgbClr val="006666"/>
    <a:srgbClr val="0099CC"/>
    <a:srgbClr val="660066"/>
    <a:srgbClr val="660033"/>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57" autoAdjust="0"/>
    <p:restoredTop sz="94674" autoAdjust="0"/>
  </p:normalViewPr>
  <p:slideViewPr>
    <p:cSldViewPr>
      <p:cViewPr varScale="1">
        <p:scale>
          <a:sx n="68" d="100"/>
          <a:sy n="68" d="100"/>
        </p:scale>
        <p:origin x="3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C38E1E-DB8A-F044-8976-4E82A4CE9670}" type="datetimeFigureOut">
              <a:rPr lang="en-US" smtClean="0"/>
              <a:t>6/14/2017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31BA8F-2BC6-DB4D-9FBB-8628C4287BE2}" type="slidenum">
              <a:rPr lang="en-US" smtClean="0"/>
              <a:t>‹#›</a:t>
            </a:fld>
            <a:endParaRPr lang="en-US"/>
          </a:p>
        </p:txBody>
      </p:sp>
    </p:spTree>
    <p:extLst>
      <p:ext uri="{BB962C8B-B14F-4D97-AF65-F5344CB8AC3E}">
        <p14:creationId xmlns:p14="http://schemas.microsoft.com/office/powerpoint/2010/main" val="1391765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613F4E-3380-EC49-87CF-39CE19A0930F}" type="datetimeFigureOut">
              <a:rPr lang="en-US" smtClean="0"/>
              <a:t>6/14/2017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12995-729B-464F-85DF-8DBD1AD1D889}" type="slidenum">
              <a:rPr lang="en-US" smtClean="0"/>
              <a:t>‹#›</a:t>
            </a:fld>
            <a:endParaRPr lang="en-US"/>
          </a:p>
        </p:txBody>
      </p:sp>
    </p:spTree>
    <p:extLst>
      <p:ext uri="{BB962C8B-B14F-4D97-AF65-F5344CB8AC3E}">
        <p14:creationId xmlns:p14="http://schemas.microsoft.com/office/powerpoint/2010/main" val="1631362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BC5077B5-6958-B34C-AEF3-D9D30D74133E}" type="slidenum">
              <a:rPr lang="es-ES" altLang="x-none"/>
              <a:pPr/>
              <a:t>‹#›</a:t>
            </a:fld>
            <a:endParaRPr lang="es-ES" altLang="x-none"/>
          </a:p>
        </p:txBody>
      </p:sp>
    </p:spTree>
    <p:extLst>
      <p:ext uri="{BB962C8B-B14F-4D97-AF65-F5344CB8AC3E}">
        <p14:creationId xmlns:p14="http://schemas.microsoft.com/office/powerpoint/2010/main" val="1691739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3D395109-B788-F64B-A347-C23A2AAC24FC}" type="slidenum">
              <a:rPr lang="es-ES" altLang="x-none"/>
              <a:pPr/>
              <a:t>‹#›</a:t>
            </a:fld>
            <a:endParaRPr lang="es-ES" altLang="x-none"/>
          </a:p>
        </p:txBody>
      </p:sp>
    </p:spTree>
    <p:extLst>
      <p:ext uri="{BB962C8B-B14F-4D97-AF65-F5344CB8AC3E}">
        <p14:creationId xmlns:p14="http://schemas.microsoft.com/office/powerpoint/2010/main" val="213809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08AD66A2-43EE-FE47-9E43-6629F032CDEE}" type="slidenum">
              <a:rPr lang="es-ES" altLang="x-none"/>
              <a:pPr/>
              <a:t>‹#›</a:t>
            </a:fld>
            <a:endParaRPr lang="es-ES" altLang="x-none"/>
          </a:p>
        </p:txBody>
      </p:sp>
    </p:spTree>
    <p:extLst>
      <p:ext uri="{BB962C8B-B14F-4D97-AF65-F5344CB8AC3E}">
        <p14:creationId xmlns:p14="http://schemas.microsoft.com/office/powerpoint/2010/main" val="120142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25D3819C-4ECD-084E-989C-D2A330059B5A}" type="slidenum">
              <a:rPr lang="es-ES" altLang="x-none"/>
              <a:pPr/>
              <a:t>‹#›</a:t>
            </a:fld>
            <a:endParaRPr lang="es-ES" altLang="x-none"/>
          </a:p>
        </p:txBody>
      </p:sp>
    </p:spTree>
    <p:extLst>
      <p:ext uri="{BB962C8B-B14F-4D97-AF65-F5344CB8AC3E}">
        <p14:creationId xmlns:p14="http://schemas.microsoft.com/office/powerpoint/2010/main" val="37479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A6FFF5A9-D5FF-7A41-B0D9-B76E67F82DAF}" type="slidenum">
              <a:rPr lang="es-ES" altLang="x-none"/>
              <a:pPr/>
              <a:t>‹#›</a:t>
            </a:fld>
            <a:endParaRPr lang="es-ES" altLang="x-none"/>
          </a:p>
        </p:txBody>
      </p:sp>
    </p:spTree>
    <p:extLst>
      <p:ext uri="{BB962C8B-B14F-4D97-AF65-F5344CB8AC3E}">
        <p14:creationId xmlns:p14="http://schemas.microsoft.com/office/powerpoint/2010/main" val="598229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DBEB920F-9731-644C-80BF-0B3F90A18BCD}" type="slidenum">
              <a:rPr lang="es-ES" altLang="x-none"/>
              <a:pPr/>
              <a:t>‹#›</a:t>
            </a:fld>
            <a:endParaRPr lang="es-ES" altLang="x-none"/>
          </a:p>
        </p:txBody>
      </p:sp>
    </p:spTree>
    <p:extLst>
      <p:ext uri="{BB962C8B-B14F-4D97-AF65-F5344CB8AC3E}">
        <p14:creationId xmlns:p14="http://schemas.microsoft.com/office/powerpoint/2010/main" val="2077885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fld id="{D22C869F-250D-534C-ADB2-F7C4C54BBA98}" type="slidenum">
              <a:rPr lang="es-ES" altLang="x-none"/>
              <a:pPr/>
              <a:t>‹#›</a:t>
            </a:fld>
            <a:endParaRPr lang="es-ES" altLang="x-none"/>
          </a:p>
        </p:txBody>
      </p:sp>
    </p:spTree>
    <p:extLst>
      <p:ext uri="{BB962C8B-B14F-4D97-AF65-F5344CB8AC3E}">
        <p14:creationId xmlns:p14="http://schemas.microsoft.com/office/powerpoint/2010/main" val="63812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fld id="{3BB51A31-606A-534E-AF10-61D2CC2478BF}" type="slidenum">
              <a:rPr lang="es-ES" altLang="x-none"/>
              <a:pPr/>
              <a:t>‹#›</a:t>
            </a:fld>
            <a:endParaRPr lang="es-ES" altLang="x-none"/>
          </a:p>
        </p:txBody>
      </p:sp>
    </p:spTree>
    <p:extLst>
      <p:ext uri="{BB962C8B-B14F-4D97-AF65-F5344CB8AC3E}">
        <p14:creationId xmlns:p14="http://schemas.microsoft.com/office/powerpoint/2010/main" val="476433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fld id="{67042CEA-DD00-D04E-82F4-5C5C2C9A6AC4}" type="slidenum">
              <a:rPr lang="es-ES" altLang="x-none"/>
              <a:pPr/>
              <a:t>‹#›</a:t>
            </a:fld>
            <a:endParaRPr lang="es-ES" altLang="x-none"/>
          </a:p>
        </p:txBody>
      </p:sp>
    </p:spTree>
    <p:extLst>
      <p:ext uri="{BB962C8B-B14F-4D97-AF65-F5344CB8AC3E}">
        <p14:creationId xmlns:p14="http://schemas.microsoft.com/office/powerpoint/2010/main" val="159621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9EDEE4EB-02BB-4247-B6C5-C74067584384}" type="slidenum">
              <a:rPr lang="es-ES" altLang="x-none"/>
              <a:pPr/>
              <a:t>‹#›</a:t>
            </a:fld>
            <a:endParaRPr lang="es-ES" altLang="x-none"/>
          </a:p>
        </p:txBody>
      </p:sp>
    </p:spTree>
    <p:extLst>
      <p:ext uri="{BB962C8B-B14F-4D97-AF65-F5344CB8AC3E}">
        <p14:creationId xmlns:p14="http://schemas.microsoft.com/office/powerpoint/2010/main" val="1139213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72C60858-321D-AC4D-BC9B-61E48217D7EA}" type="slidenum">
              <a:rPr lang="es-ES" altLang="x-none"/>
              <a:pPr/>
              <a:t>‹#›</a:t>
            </a:fld>
            <a:endParaRPr lang="es-ES" altLang="x-none"/>
          </a:p>
        </p:txBody>
      </p:sp>
    </p:spTree>
    <p:extLst>
      <p:ext uri="{BB962C8B-B14F-4D97-AF65-F5344CB8AC3E}">
        <p14:creationId xmlns:p14="http://schemas.microsoft.com/office/powerpoint/2010/main" val="195160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s-ES" altLang="x-none"/>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 altLang="x-none"/>
              <a:t>Haga clic para modificar el estilo de texto del patrón</a:t>
            </a:r>
          </a:p>
          <a:p>
            <a:pPr lvl="1"/>
            <a:r>
              <a:rPr lang="es-ES" altLang="x-none"/>
              <a:t>Segundo nivel</a:t>
            </a:r>
          </a:p>
          <a:p>
            <a:pPr lvl="2"/>
            <a:r>
              <a:rPr lang="es-ES" altLang="x-none"/>
              <a:t>Tercer nivel</a:t>
            </a:r>
          </a:p>
          <a:p>
            <a:pPr lvl="3"/>
            <a:r>
              <a:rPr lang="es-ES" altLang="x-none"/>
              <a:t>Cuarto nivel</a:t>
            </a:r>
          </a:p>
          <a:p>
            <a:pPr lvl="4"/>
            <a:r>
              <a:rPr lang="es-ES" altLang="x-none"/>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dirty="0">
                <a:latin typeface="Arial" pitchFamily="34" charset="0"/>
                <a:ea typeface="+mn-ea"/>
                <a:cs typeface="Arial" pitchFamily="34" charset="0"/>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dirty="0">
                <a:latin typeface="Arial" pitchFamily="34" charset="0"/>
                <a:ea typeface="+mn-ea"/>
                <a:cs typeface="Arial" pitchFamily="34" charset="0"/>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C16DCAB-642E-CD4D-9E74-AA1C2AB838BD}" type="slidenum">
              <a:rPr lang="es-ES" altLang="x-none"/>
              <a:pPr/>
              <a:t>‹#›</a:t>
            </a:fld>
            <a:endParaRPr lang="es-E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pitchFamily="34" charset="0"/>
          <a:ea typeface="Arial"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174574" cy="4525963"/>
          </a:xfrm>
          <a:effectLst>
            <a:outerShdw blurRad="50800" dist="38100" dir="2700000" algn="tl" rotWithShape="0">
              <a:prstClr val="black">
                <a:alpha val="40000"/>
              </a:prstClr>
            </a:outerShdw>
            <a:softEdge rad="1270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276601"/>
            <a:ext cx="6096000" cy="3048000"/>
          </a:xfrm>
          <a:prstGeom prst="rect">
            <a:avLst/>
          </a:prstGeom>
          <a:effectLst>
            <a:outerShdw blurRad="50800" dist="38100" dir="10800000" algn="r" rotWithShape="0">
              <a:prstClr val="black">
                <a:alpha val="40000"/>
              </a:prstClr>
            </a:outerShdw>
            <a:softEdge rad="127000"/>
          </a:effectLst>
        </p:spPr>
      </p:pic>
    </p:spTree>
    <p:extLst>
      <p:ext uri="{BB962C8B-B14F-4D97-AF65-F5344CB8AC3E}">
        <p14:creationId xmlns:p14="http://schemas.microsoft.com/office/powerpoint/2010/main" val="47998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764704"/>
            <a:ext cx="6034617" cy="4525963"/>
          </a:xfrm>
        </p:spPr>
      </p:pic>
    </p:spTree>
    <p:extLst>
      <p:ext uri="{BB962C8B-B14F-4D97-AF65-F5344CB8AC3E}">
        <p14:creationId xmlns:p14="http://schemas.microsoft.com/office/powerpoint/2010/main" val="1316342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a:t>
            </a:r>
            <a:r>
              <a:rPr lang="en-US" dirty="0" err="1"/>
              <a:t>Uakari</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74906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764704"/>
            <a:ext cx="6325103" cy="4525963"/>
          </a:xfrm>
        </p:spPr>
      </p:pic>
    </p:spTree>
    <p:extLst>
      <p:ext uri="{BB962C8B-B14F-4D97-AF65-F5344CB8AC3E}">
        <p14:creationId xmlns:p14="http://schemas.microsoft.com/office/powerpoint/2010/main" val="1697677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Fruit Bat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9029" y="1600200"/>
            <a:ext cx="4665941" cy="4525963"/>
          </a:xfrm>
        </p:spPr>
      </p:pic>
    </p:spTree>
    <p:extLst>
      <p:ext uri="{BB962C8B-B14F-4D97-AF65-F5344CB8AC3E}">
        <p14:creationId xmlns:p14="http://schemas.microsoft.com/office/powerpoint/2010/main" val="35426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“Dinosaur” Not in the Bible</a:t>
            </a:r>
          </a:p>
        </p:txBody>
      </p:sp>
      <p:sp>
        <p:nvSpPr>
          <p:cNvPr id="3" name="Content Placeholder 2"/>
          <p:cNvSpPr>
            <a:spLocks noGrp="1"/>
          </p:cNvSpPr>
          <p:nvPr>
            <p:ph idx="1"/>
          </p:nvPr>
        </p:nvSpPr>
        <p:spPr/>
        <p:txBody>
          <a:bodyPr/>
          <a:lstStyle/>
          <a:p>
            <a:r>
              <a:rPr lang="en-US" dirty="0"/>
              <a:t>Modern Word</a:t>
            </a:r>
          </a:p>
          <a:p>
            <a:r>
              <a:rPr lang="en-US" dirty="0"/>
              <a:t>Invented in 1841 by Sir Richard Owen</a:t>
            </a:r>
          </a:p>
          <a:p>
            <a:r>
              <a:rPr lang="en-US" dirty="0"/>
              <a:t>KJV translated into English 1611</a:t>
            </a:r>
          </a:p>
          <a:p>
            <a:r>
              <a:rPr lang="en-US" dirty="0"/>
              <a:t>230 years before the word existed.</a:t>
            </a:r>
          </a:p>
          <a:p>
            <a:endParaRPr lang="en-US" dirty="0"/>
          </a:p>
          <a:p>
            <a:r>
              <a:rPr lang="en-US" dirty="0"/>
              <a:t>Dragon is in the bible.</a:t>
            </a:r>
          </a:p>
          <a:p>
            <a:pPr lvl="1"/>
            <a:r>
              <a:rPr lang="en-US" b="1" dirty="0" err="1"/>
              <a:t>Tanniyn</a:t>
            </a:r>
            <a:r>
              <a:rPr lang="en-US" b="1" dirty="0"/>
              <a:t> </a:t>
            </a:r>
            <a:r>
              <a:rPr lang="en-US" dirty="0"/>
              <a:t>“dragon, serpent or sea monster”</a:t>
            </a:r>
          </a:p>
        </p:txBody>
      </p:sp>
    </p:spTree>
    <p:extLst>
      <p:ext uri="{BB962C8B-B14F-4D97-AF65-F5344CB8AC3E}">
        <p14:creationId xmlns:p14="http://schemas.microsoft.com/office/powerpoint/2010/main" val="210404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“Dragons” in the Bible</a:t>
            </a:r>
          </a:p>
        </p:txBody>
      </p:sp>
      <p:sp>
        <p:nvSpPr>
          <p:cNvPr id="3" name="Content Placeholder 2"/>
          <p:cNvSpPr>
            <a:spLocks noGrp="1"/>
          </p:cNvSpPr>
          <p:nvPr>
            <p:ph idx="1"/>
          </p:nvPr>
        </p:nvSpPr>
        <p:spPr>
          <a:xfrm>
            <a:off x="457200" y="1600200"/>
            <a:ext cx="2026568" cy="4525963"/>
          </a:xfrm>
        </p:spPr>
        <p:txBody>
          <a:bodyPr/>
          <a:lstStyle/>
          <a:p>
            <a:r>
              <a:rPr lang="en-US" sz="1800" dirty="0" err="1"/>
              <a:t>Deut</a:t>
            </a:r>
            <a:r>
              <a:rPr lang="en-US" sz="1800" dirty="0"/>
              <a:t> 32:33</a:t>
            </a:r>
          </a:p>
          <a:p>
            <a:r>
              <a:rPr lang="en-US" sz="1800" dirty="0" err="1"/>
              <a:t>Neh</a:t>
            </a:r>
            <a:r>
              <a:rPr lang="en-US" sz="1800" dirty="0"/>
              <a:t> 2:13</a:t>
            </a:r>
          </a:p>
          <a:p>
            <a:r>
              <a:rPr lang="en-US" sz="1800" dirty="0"/>
              <a:t>Job 30:29</a:t>
            </a:r>
          </a:p>
          <a:p>
            <a:r>
              <a:rPr lang="en-US" sz="1800" dirty="0" err="1"/>
              <a:t>Psa</a:t>
            </a:r>
            <a:r>
              <a:rPr lang="en-US" sz="1800" dirty="0"/>
              <a:t> 44:19</a:t>
            </a:r>
          </a:p>
          <a:p>
            <a:r>
              <a:rPr lang="en-US" sz="1800" dirty="0" err="1"/>
              <a:t>Psa</a:t>
            </a:r>
            <a:r>
              <a:rPr lang="en-US" sz="1800" dirty="0"/>
              <a:t> 74:13</a:t>
            </a:r>
          </a:p>
          <a:p>
            <a:r>
              <a:rPr lang="en-US" sz="1800" dirty="0" err="1"/>
              <a:t>Psa</a:t>
            </a:r>
            <a:r>
              <a:rPr lang="en-US" sz="1800" dirty="0"/>
              <a:t> 91:13</a:t>
            </a:r>
          </a:p>
          <a:p>
            <a:r>
              <a:rPr lang="en-US" sz="1800" dirty="0" err="1"/>
              <a:t>Psa</a:t>
            </a:r>
            <a:r>
              <a:rPr lang="en-US" sz="1800" dirty="0"/>
              <a:t> 148:7</a:t>
            </a:r>
          </a:p>
          <a:p>
            <a:r>
              <a:rPr lang="en-US" sz="1800" dirty="0"/>
              <a:t>Isa 13:22</a:t>
            </a:r>
          </a:p>
          <a:p>
            <a:r>
              <a:rPr lang="en-US" sz="1800" dirty="0"/>
              <a:t>Isa 27:1</a:t>
            </a:r>
          </a:p>
          <a:p>
            <a:r>
              <a:rPr lang="en-US" sz="1800" dirty="0"/>
              <a:t>Isa 34:13</a:t>
            </a:r>
          </a:p>
        </p:txBody>
      </p:sp>
      <p:sp>
        <p:nvSpPr>
          <p:cNvPr id="4" name="Content Placeholder 2"/>
          <p:cNvSpPr txBox="1">
            <a:spLocks/>
          </p:cNvSpPr>
          <p:nvPr/>
        </p:nvSpPr>
        <p:spPr bwMode="auto">
          <a:xfrm>
            <a:off x="2843808" y="1600199"/>
            <a:ext cx="202656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1800" kern="0" dirty="0"/>
              <a:t>Isa 35:7</a:t>
            </a:r>
          </a:p>
          <a:p>
            <a:r>
              <a:rPr lang="en-US" sz="1800" kern="0" dirty="0"/>
              <a:t>Isa 43:20</a:t>
            </a:r>
          </a:p>
          <a:p>
            <a:r>
              <a:rPr lang="en-US" sz="1800" kern="0" dirty="0"/>
              <a:t>Isa 51:9</a:t>
            </a:r>
          </a:p>
          <a:p>
            <a:r>
              <a:rPr lang="en-US" sz="1800" kern="0" dirty="0" err="1"/>
              <a:t>Jer</a:t>
            </a:r>
            <a:r>
              <a:rPr lang="en-US" sz="1800" kern="0" dirty="0"/>
              <a:t> 9:11</a:t>
            </a:r>
          </a:p>
          <a:p>
            <a:r>
              <a:rPr lang="en-US" sz="1800" kern="0" dirty="0" err="1"/>
              <a:t>Jer</a:t>
            </a:r>
            <a:r>
              <a:rPr lang="en-US" sz="1800" kern="0" dirty="0"/>
              <a:t> 10:22</a:t>
            </a:r>
          </a:p>
          <a:p>
            <a:r>
              <a:rPr lang="en-US" sz="1800" kern="0" dirty="0" err="1"/>
              <a:t>Jer</a:t>
            </a:r>
            <a:r>
              <a:rPr lang="en-US" sz="1800" kern="0" dirty="0"/>
              <a:t> 14:6</a:t>
            </a:r>
          </a:p>
          <a:p>
            <a:r>
              <a:rPr lang="en-US" sz="1800" kern="0" dirty="0" err="1"/>
              <a:t>Jer</a:t>
            </a:r>
            <a:r>
              <a:rPr lang="en-US" sz="1800" kern="0" dirty="0"/>
              <a:t> 49:33</a:t>
            </a:r>
          </a:p>
          <a:p>
            <a:r>
              <a:rPr lang="en-US" sz="1800" kern="0" dirty="0" err="1"/>
              <a:t>Jer</a:t>
            </a:r>
            <a:r>
              <a:rPr lang="en-US" sz="1800" kern="0" dirty="0"/>
              <a:t> 51:34</a:t>
            </a:r>
          </a:p>
          <a:p>
            <a:r>
              <a:rPr lang="en-US" sz="1800" kern="0" dirty="0" err="1"/>
              <a:t>Jer</a:t>
            </a:r>
            <a:r>
              <a:rPr lang="en-US" sz="1800" kern="0" dirty="0"/>
              <a:t> 51:37</a:t>
            </a:r>
          </a:p>
          <a:p>
            <a:r>
              <a:rPr lang="en-US" sz="1800" kern="0" dirty="0" err="1"/>
              <a:t>Eze</a:t>
            </a:r>
            <a:r>
              <a:rPr lang="en-US" sz="1800" kern="0" dirty="0"/>
              <a:t> 29:3</a:t>
            </a:r>
          </a:p>
        </p:txBody>
      </p:sp>
      <p:sp>
        <p:nvSpPr>
          <p:cNvPr id="5" name="Content Placeholder 2"/>
          <p:cNvSpPr txBox="1">
            <a:spLocks/>
          </p:cNvSpPr>
          <p:nvPr/>
        </p:nvSpPr>
        <p:spPr bwMode="auto">
          <a:xfrm>
            <a:off x="5230416" y="1599529"/>
            <a:ext cx="202656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endParaRPr lang="en-US" sz="1800" kern="0" dirty="0"/>
          </a:p>
          <a:p>
            <a:endParaRPr lang="en-US" sz="1800" kern="0" dirty="0"/>
          </a:p>
          <a:p>
            <a:endParaRPr lang="en-US" sz="1800" kern="0" dirty="0"/>
          </a:p>
          <a:p>
            <a:r>
              <a:rPr lang="en-US" sz="1800" kern="0" dirty="0"/>
              <a:t>Mic 1:8</a:t>
            </a:r>
          </a:p>
          <a:p>
            <a:r>
              <a:rPr lang="en-US" sz="1800" kern="0" dirty="0"/>
              <a:t>Gen 1:21</a:t>
            </a:r>
          </a:p>
          <a:p>
            <a:r>
              <a:rPr lang="en-US" sz="1800" kern="0" dirty="0"/>
              <a:t>Ex 7:9</a:t>
            </a:r>
          </a:p>
          <a:p>
            <a:r>
              <a:rPr lang="en-US" sz="1800" kern="0" dirty="0"/>
              <a:t>Ex 7:10</a:t>
            </a:r>
          </a:p>
          <a:p>
            <a:r>
              <a:rPr lang="en-US" sz="1800" kern="0" dirty="0"/>
              <a:t>Ex 7:12</a:t>
            </a:r>
          </a:p>
          <a:p>
            <a:r>
              <a:rPr lang="en-US" sz="1800" kern="0" dirty="0"/>
              <a:t>Job 7:12</a:t>
            </a:r>
          </a:p>
          <a:p>
            <a:r>
              <a:rPr lang="en-US" sz="1800" kern="0" dirty="0"/>
              <a:t>Lam 4:3</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1268760"/>
            <a:ext cx="4067944" cy="1494969"/>
          </a:xfrm>
          <a:prstGeom prst="rect">
            <a:avLst/>
          </a:prstGeom>
        </p:spPr>
      </p:pic>
    </p:spTree>
    <p:extLst>
      <p:ext uri="{BB962C8B-B14F-4D97-AF65-F5344CB8AC3E}">
        <p14:creationId xmlns:p14="http://schemas.microsoft.com/office/powerpoint/2010/main" val="211288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900" decel="100000" fill="hold"/>
                                        <p:tgtEl>
                                          <p:spTgt spid="6"/>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Behemoth: Job 40:15-19</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3789040"/>
            <a:ext cx="5937150" cy="2664296"/>
          </a:xfrm>
        </p:spPr>
      </p:pic>
      <p:sp>
        <p:nvSpPr>
          <p:cNvPr id="5" name="TextBox 4"/>
          <p:cNvSpPr txBox="1"/>
          <p:nvPr/>
        </p:nvSpPr>
        <p:spPr>
          <a:xfrm>
            <a:off x="1115616" y="1268760"/>
            <a:ext cx="6696744" cy="923330"/>
          </a:xfrm>
          <a:prstGeom prst="rect">
            <a:avLst/>
          </a:prstGeom>
          <a:noFill/>
        </p:spPr>
        <p:txBody>
          <a:bodyPr wrap="square" rtlCol="0">
            <a:spAutoFit/>
          </a:bodyPr>
          <a:lstStyle/>
          <a:p>
            <a:r>
              <a:rPr lang="en-US" dirty="0"/>
              <a:t>15 “Look now at the behemoth, which I made </a:t>
            </a:r>
            <a:r>
              <a:rPr lang="en-US" i="1" dirty="0"/>
              <a:t>along</a:t>
            </a:r>
            <a:r>
              <a:rPr lang="en-US" dirty="0"/>
              <a:t> with you;</a:t>
            </a:r>
          </a:p>
          <a:p>
            <a:r>
              <a:rPr lang="en-US" dirty="0"/>
              <a:t>He eats grass like an ox.</a:t>
            </a:r>
          </a:p>
          <a:p>
            <a:endParaRPr lang="en-US" dirty="0"/>
          </a:p>
        </p:txBody>
      </p:sp>
      <p:sp>
        <p:nvSpPr>
          <p:cNvPr id="6" name="TextBox 5"/>
          <p:cNvSpPr txBox="1"/>
          <p:nvPr/>
        </p:nvSpPr>
        <p:spPr>
          <a:xfrm>
            <a:off x="1115616" y="1950095"/>
            <a:ext cx="6696744" cy="646331"/>
          </a:xfrm>
          <a:prstGeom prst="rect">
            <a:avLst/>
          </a:prstGeom>
          <a:noFill/>
        </p:spPr>
        <p:txBody>
          <a:bodyPr wrap="square" rtlCol="0">
            <a:spAutoFit/>
          </a:bodyPr>
          <a:lstStyle/>
          <a:p>
            <a:r>
              <a:rPr lang="en-US" dirty="0"/>
              <a:t>16 See now, his strength </a:t>
            </a:r>
            <a:r>
              <a:rPr lang="en-US" i="1" dirty="0"/>
              <a:t>is</a:t>
            </a:r>
            <a:r>
              <a:rPr lang="en-US" dirty="0"/>
              <a:t> in his hips, And his power </a:t>
            </a:r>
            <a:r>
              <a:rPr lang="en-US" i="1" dirty="0"/>
              <a:t>is</a:t>
            </a:r>
            <a:r>
              <a:rPr lang="en-US" dirty="0"/>
              <a:t> in his stomach muscles.</a:t>
            </a:r>
          </a:p>
        </p:txBody>
      </p:sp>
      <p:sp>
        <p:nvSpPr>
          <p:cNvPr id="7" name="TextBox 6"/>
          <p:cNvSpPr txBox="1"/>
          <p:nvPr/>
        </p:nvSpPr>
        <p:spPr>
          <a:xfrm>
            <a:off x="1095859" y="2610252"/>
            <a:ext cx="6696744" cy="646331"/>
          </a:xfrm>
          <a:prstGeom prst="rect">
            <a:avLst/>
          </a:prstGeom>
          <a:noFill/>
        </p:spPr>
        <p:txBody>
          <a:bodyPr wrap="square" rtlCol="0">
            <a:spAutoFit/>
          </a:bodyPr>
          <a:lstStyle/>
          <a:p>
            <a:r>
              <a:rPr lang="en-US" dirty="0"/>
              <a:t>17 He moves his tail like a cedar; The sinews of his thighs are tightly knit.</a:t>
            </a:r>
          </a:p>
        </p:txBody>
      </p:sp>
      <p:sp>
        <p:nvSpPr>
          <p:cNvPr id="8" name="TextBox 7"/>
          <p:cNvSpPr txBox="1"/>
          <p:nvPr/>
        </p:nvSpPr>
        <p:spPr>
          <a:xfrm>
            <a:off x="1095859" y="1268760"/>
            <a:ext cx="6696744" cy="646331"/>
          </a:xfrm>
          <a:prstGeom prst="rect">
            <a:avLst/>
          </a:prstGeom>
          <a:noFill/>
        </p:spPr>
        <p:txBody>
          <a:bodyPr wrap="square" rtlCol="0">
            <a:spAutoFit/>
          </a:bodyPr>
          <a:lstStyle/>
          <a:p>
            <a:r>
              <a:rPr lang="en-US" dirty="0"/>
              <a:t>18 His bones </a:t>
            </a:r>
            <a:r>
              <a:rPr lang="en-US" i="1" dirty="0"/>
              <a:t>are</a:t>
            </a:r>
            <a:r>
              <a:rPr lang="en-US" dirty="0"/>
              <a:t> </a:t>
            </a:r>
            <a:r>
              <a:rPr lang="en-US" i="1" dirty="0"/>
              <a:t>like</a:t>
            </a:r>
            <a:r>
              <a:rPr lang="en-US" dirty="0"/>
              <a:t> beams of bronze, His ribs like bars of iron.</a:t>
            </a:r>
          </a:p>
          <a:p>
            <a:endParaRPr lang="en-US" dirty="0"/>
          </a:p>
        </p:txBody>
      </p:sp>
      <p:sp>
        <p:nvSpPr>
          <p:cNvPr id="9" name="TextBox 8"/>
          <p:cNvSpPr txBox="1"/>
          <p:nvPr/>
        </p:nvSpPr>
        <p:spPr>
          <a:xfrm>
            <a:off x="1115616" y="1950095"/>
            <a:ext cx="6696744" cy="646331"/>
          </a:xfrm>
          <a:prstGeom prst="rect">
            <a:avLst/>
          </a:prstGeom>
          <a:noFill/>
        </p:spPr>
        <p:txBody>
          <a:bodyPr wrap="square" rtlCol="0">
            <a:spAutoFit/>
          </a:bodyPr>
          <a:lstStyle/>
          <a:p>
            <a:r>
              <a:rPr lang="en-US" dirty="0"/>
              <a:t>19 He </a:t>
            </a:r>
            <a:r>
              <a:rPr lang="en-US" i="1" dirty="0"/>
              <a:t>is</a:t>
            </a:r>
            <a:r>
              <a:rPr lang="en-US" dirty="0"/>
              <a:t> the first of the ways of God; Only He who made him can bring near His sword.</a:t>
            </a:r>
          </a:p>
        </p:txBody>
      </p:sp>
      <p:sp>
        <p:nvSpPr>
          <p:cNvPr id="10" name="TextBox 9"/>
          <p:cNvSpPr txBox="1"/>
          <p:nvPr/>
        </p:nvSpPr>
        <p:spPr>
          <a:xfrm>
            <a:off x="1062972" y="1268759"/>
            <a:ext cx="6696744" cy="646331"/>
          </a:xfrm>
          <a:prstGeom prst="rect">
            <a:avLst/>
          </a:prstGeom>
          <a:noFill/>
        </p:spPr>
        <p:txBody>
          <a:bodyPr wrap="square" rtlCol="0">
            <a:spAutoFit/>
          </a:bodyPr>
          <a:lstStyle/>
          <a:p>
            <a:r>
              <a:rPr lang="en-US" dirty="0"/>
              <a:t>17 He moves </a:t>
            </a:r>
            <a:r>
              <a:rPr lang="en-US" b="1" dirty="0"/>
              <a:t>his tail like a cedar</a:t>
            </a:r>
            <a:r>
              <a:rPr lang="en-US" dirty="0"/>
              <a:t>; The sinews of his thighs are tightly knit.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73" y="2610252"/>
            <a:ext cx="4294727" cy="287317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854" y="2600434"/>
            <a:ext cx="3818946" cy="2867939"/>
          </a:xfrm>
          <a:prstGeom prst="rect">
            <a:avLst/>
          </a:prstGeom>
        </p:spPr>
      </p:pic>
      <p:sp>
        <p:nvSpPr>
          <p:cNvPr id="3" name="TextBox 2"/>
          <p:cNvSpPr txBox="1"/>
          <p:nvPr/>
        </p:nvSpPr>
        <p:spPr>
          <a:xfrm>
            <a:off x="1062972" y="5589240"/>
            <a:ext cx="2140876" cy="369332"/>
          </a:xfrm>
          <a:prstGeom prst="rect">
            <a:avLst/>
          </a:prstGeom>
          <a:noFill/>
        </p:spPr>
        <p:txBody>
          <a:bodyPr wrap="square" rtlCol="0">
            <a:spAutoFit/>
          </a:bodyPr>
          <a:lstStyle/>
          <a:p>
            <a:pPr algn="ctr"/>
            <a:r>
              <a:rPr lang="en-US"/>
              <a:t>Elephant?</a:t>
            </a:r>
          </a:p>
        </p:txBody>
      </p:sp>
      <p:sp>
        <p:nvSpPr>
          <p:cNvPr id="13" name="TextBox 12"/>
          <p:cNvSpPr txBox="1"/>
          <p:nvPr/>
        </p:nvSpPr>
        <p:spPr>
          <a:xfrm>
            <a:off x="5706889" y="5589240"/>
            <a:ext cx="2140876" cy="369332"/>
          </a:xfrm>
          <a:prstGeom prst="rect">
            <a:avLst/>
          </a:prstGeom>
          <a:noFill/>
        </p:spPr>
        <p:txBody>
          <a:bodyPr wrap="square" rtlCol="0">
            <a:spAutoFit/>
          </a:bodyPr>
          <a:lstStyle/>
          <a:p>
            <a:pPr algn="ctr"/>
            <a:r>
              <a:rPr lang="en-US" dirty="0"/>
              <a:t>Hippo?</a:t>
            </a:r>
          </a:p>
        </p:txBody>
      </p:sp>
    </p:spTree>
    <p:extLst>
      <p:ext uri="{BB962C8B-B14F-4D97-AF65-F5344CB8AC3E}">
        <p14:creationId xmlns:p14="http://schemas.microsoft.com/office/powerpoint/2010/main" val="79443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9" presetClass="exit" presetSubtype="0" fill="hold" grpId="2" nodeType="withEffect">
                                  <p:stCondLst>
                                    <p:cond delay="0"/>
                                  </p:stCondLst>
                                  <p:childTnLst>
                                    <p:animEffect transition="out" filter="dissolv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9"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1" nodeType="clickEffect">
                                  <p:stCondLst>
                                    <p:cond delay="0"/>
                                  </p:stCondLst>
                                  <p:childTnLst>
                                    <p:animEffect transition="out" filter="dissolv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 presetClass="entr" presetSubtype="0" fill="hold" grpId="2"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xit" presetSubtype="4" fill="hold" nodeType="withEffect">
                                  <p:stCondLst>
                                    <p:cond delay="0"/>
                                  </p:stCondLst>
                                  <p:childTnLst>
                                    <p:anim calcmode="lin" valueType="num">
                                      <p:cBhvr additive="base">
                                        <p:cTn id="58" dur="500"/>
                                        <p:tgtEl>
                                          <p:spTgt spid="4"/>
                                        </p:tgtEl>
                                        <p:attrNameLst>
                                          <p:attrName>ppt_x</p:attrName>
                                        </p:attrNameLst>
                                      </p:cBhvr>
                                      <p:tavLst>
                                        <p:tav tm="0">
                                          <p:val>
                                            <p:strVal val="ppt_x"/>
                                          </p:val>
                                        </p:tav>
                                        <p:tav tm="100000">
                                          <p:val>
                                            <p:strVal val="ppt_x"/>
                                          </p:val>
                                        </p:tav>
                                      </p:tavLst>
                                    </p:anim>
                                    <p:anim calcmode="lin" valueType="num">
                                      <p:cBhvr additive="base">
                                        <p:cTn id="59" dur="500"/>
                                        <p:tgtEl>
                                          <p:spTgt spid="4"/>
                                        </p:tgtEl>
                                        <p:attrNameLst>
                                          <p:attrName>ppt_y</p:attrName>
                                        </p:attrNameLst>
                                      </p:cBhvr>
                                      <p:tavLst>
                                        <p:tav tm="0">
                                          <p:val>
                                            <p:strVal val="ppt_y"/>
                                          </p:val>
                                        </p:tav>
                                        <p:tav tm="100000">
                                          <p:val>
                                            <p:strVal val="1+ppt_h/2"/>
                                          </p:val>
                                        </p:tav>
                                      </p:tavLst>
                                    </p:anim>
                                    <p:set>
                                      <p:cBhvr>
                                        <p:cTn id="60" dur="1" fill="hold">
                                          <p:stCondLst>
                                            <p:cond delay="499"/>
                                          </p:stCondLst>
                                        </p:cTn>
                                        <p:tgtEl>
                                          <p:spTgt spid="4"/>
                                        </p:tgtEl>
                                        <p:attrNameLst>
                                          <p:attrName>style.visibility</p:attrName>
                                        </p:attrNameLst>
                                      </p:cBhvr>
                                      <p:to>
                                        <p:strVal val="hidden"/>
                                      </p:to>
                                    </p:set>
                                  </p:childTnLst>
                                </p:cTn>
                              </p:par>
                              <p:par>
                                <p:cTn id="61" presetID="9"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dissolve">
                                      <p:cBhvr>
                                        <p:cTn id="63" dur="500"/>
                                        <p:tgtEl>
                                          <p:spTgt spid="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1"/>
      <p:bldP spid="7" grpId="2"/>
      <p:bldP spid="8" grpId="0"/>
      <p:bldP spid="8" grpId="1"/>
      <p:bldP spid="9" grpId="0"/>
      <p:bldP spid="9" grpId="1"/>
      <p:bldP spid="10" grpId="2"/>
      <p:bldP spid="3"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Leviathan: Job 41:1-34</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6354" y="4365104"/>
            <a:ext cx="6151292" cy="2260600"/>
          </a:xfrm>
        </p:spPr>
      </p:pic>
      <p:sp>
        <p:nvSpPr>
          <p:cNvPr id="5" name="TextBox 4"/>
          <p:cNvSpPr txBox="1"/>
          <p:nvPr/>
        </p:nvSpPr>
        <p:spPr>
          <a:xfrm>
            <a:off x="827584" y="1417638"/>
            <a:ext cx="7344816" cy="1200329"/>
          </a:xfrm>
          <a:prstGeom prst="rect">
            <a:avLst/>
          </a:prstGeom>
          <a:noFill/>
        </p:spPr>
        <p:txBody>
          <a:bodyPr wrap="square" rtlCol="0">
            <a:spAutoFit/>
          </a:bodyPr>
          <a:lstStyle/>
          <a:p>
            <a:r>
              <a:rPr lang="en-US"/>
              <a:t>1 “Can you draw out Leviathan with a hook, Or </a:t>
            </a:r>
            <a:r>
              <a:rPr lang="en-US" i="1"/>
              <a:t>snare</a:t>
            </a:r>
            <a:r>
              <a:rPr lang="en-US"/>
              <a:t> his tongue with a line </a:t>
            </a:r>
            <a:r>
              <a:rPr lang="en-US" i="1"/>
              <a:t>which</a:t>
            </a:r>
            <a:r>
              <a:rPr lang="en-US"/>
              <a:t> you lower?</a:t>
            </a:r>
          </a:p>
          <a:p>
            <a:br>
              <a:rPr lang="en-US" dirty="0"/>
            </a:br>
            <a:endParaRPr lang="en-US" dirty="0"/>
          </a:p>
        </p:txBody>
      </p:sp>
      <p:sp>
        <p:nvSpPr>
          <p:cNvPr id="6" name="TextBox 5"/>
          <p:cNvSpPr txBox="1"/>
          <p:nvPr/>
        </p:nvSpPr>
        <p:spPr>
          <a:xfrm>
            <a:off x="827584" y="2132856"/>
            <a:ext cx="7344816" cy="2031325"/>
          </a:xfrm>
          <a:prstGeom prst="rect">
            <a:avLst/>
          </a:prstGeom>
          <a:noFill/>
        </p:spPr>
        <p:txBody>
          <a:bodyPr wrap="square" rtlCol="0">
            <a:spAutoFit/>
          </a:bodyPr>
          <a:lstStyle/>
          <a:p>
            <a:r>
              <a:rPr lang="en-US" dirty="0"/>
              <a:t>9 “Indeed, </a:t>
            </a:r>
            <a:r>
              <a:rPr lang="en-US" i="1" dirty="0"/>
              <a:t>any</a:t>
            </a:r>
            <a:r>
              <a:rPr lang="en-US" dirty="0"/>
              <a:t> hope of </a:t>
            </a:r>
            <a:r>
              <a:rPr lang="en-US" i="1" dirty="0"/>
              <a:t>overcoming</a:t>
            </a:r>
            <a:r>
              <a:rPr lang="en-US" dirty="0"/>
              <a:t> him is false; Shall </a:t>
            </a:r>
            <a:r>
              <a:rPr lang="en-US" i="1" dirty="0"/>
              <a:t>one</a:t>
            </a:r>
            <a:r>
              <a:rPr lang="en-US" dirty="0"/>
              <a:t> </a:t>
            </a:r>
            <a:r>
              <a:rPr lang="en-US" i="1" dirty="0"/>
              <a:t>not</a:t>
            </a:r>
            <a:r>
              <a:rPr lang="en-US" dirty="0"/>
              <a:t> be overwhelmed at the sight of him?</a:t>
            </a:r>
          </a:p>
          <a:p>
            <a:endParaRPr lang="en-US" dirty="0"/>
          </a:p>
          <a:p>
            <a:r>
              <a:rPr lang="en-US" dirty="0"/>
              <a:t>10 No one </a:t>
            </a:r>
            <a:r>
              <a:rPr lang="en-US" i="1" dirty="0"/>
              <a:t>is</a:t>
            </a:r>
            <a:r>
              <a:rPr lang="en-US" dirty="0"/>
              <a:t> </a:t>
            </a:r>
            <a:r>
              <a:rPr lang="en-US" i="1" dirty="0"/>
              <a:t>so</a:t>
            </a:r>
            <a:r>
              <a:rPr lang="en-US" dirty="0"/>
              <a:t> fierce that he would dare stir him up. Who then is able to stand against Me?</a:t>
            </a:r>
          </a:p>
          <a:p>
            <a:br>
              <a:rPr lang="en-US" dirty="0"/>
            </a:br>
            <a:endParaRPr lang="en-US" dirty="0"/>
          </a:p>
        </p:txBody>
      </p:sp>
      <p:sp>
        <p:nvSpPr>
          <p:cNvPr id="8" name="TextBox 7"/>
          <p:cNvSpPr txBox="1"/>
          <p:nvPr/>
        </p:nvSpPr>
        <p:spPr>
          <a:xfrm>
            <a:off x="827584" y="1418319"/>
            <a:ext cx="7344816" cy="1200329"/>
          </a:xfrm>
          <a:prstGeom prst="rect">
            <a:avLst/>
          </a:prstGeom>
          <a:noFill/>
        </p:spPr>
        <p:txBody>
          <a:bodyPr wrap="square" rtlCol="0">
            <a:spAutoFit/>
          </a:bodyPr>
          <a:lstStyle/>
          <a:p>
            <a:r>
              <a:rPr lang="en-US" dirty="0"/>
              <a:t>15 </a:t>
            </a:r>
            <a:r>
              <a:rPr lang="en-US" i="1" dirty="0"/>
              <a:t>His</a:t>
            </a:r>
            <a:r>
              <a:rPr lang="en-US" dirty="0"/>
              <a:t> rows of scales are </a:t>
            </a:r>
            <a:r>
              <a:rPr lang="en-US" i="1" dirty="0"/>
              <a:t>his</a:t>
            </a:r>
            <a:r>
              <a:rPr lang="en-US" dirty="0"/>
              <a:t> pride, Shut up tightly </a:t>
            </a:r>
            <a:r>
              <a:rPr lang="en-US" i="1" dirty="0"/>
              <a:t>as</a:t>
            </a:r>
            <a:r>
              <a:rPr lang="en-US" dirty="0"/>
              <a:t> </a:t>
            </a:r>
            <a:r>
              <a:rPr lang="en-US" i="1" dirty="0"/>
              <a:t>with</a:t>
            </a:r>
            <a:r>
              <a:rPr lang="en-US" dirty="0"/>
              <a:t> a seal;</a:t>
            </a:r>
          </a:p>
          <a:p>
            <a:endParaRPr lang="en-US" dirty="0"/>
          </a:p>
          <a:p>
            <a:r>
              <a:rPr lang="en-US" dirty="0"/>
              <a:t>16 One is so near another That no air can come between them;</a:t>
            </a:r>
          </a:p>
          <a:p>
            <a:endParaRPr lang="en-US" dirty="0"/>
          </a:p>
        </p:txBody>
      </p:sp>
      <p:sp>
        <p:nvSpPr>
          <p:cNvPr id="9" name="TextBox 8"/>
          <p:cNvSpPr txBox="1"/>
          <p:nvPr/>
        </p:nvSpPr>
        <p:spPr>
          <a:xfrm>
            <a:off x="817234" y="2498234"/>
            <a:ext cx="7344816" cy="369332"/>
          </a:xfrm>
          <a:prstGeom prst="rect">
            <a:avLst/>
          </a:prstGeom>
          <a:noFill/>
        </p:spPr>
        <p:txBody>
          <a:bodyPr wrap="square" rtlCol="0">
            <a:spAutoFit/>
          </a:bodyPr>
          <a:lstStyle/>
          <a:p>
            <a:r>
              <a:rPr lang="en-US"/>
              <a:t>22 Strength dwells in his neck, And </a:t>
            </a:r>
            <a:r>
              <a:rPr lang="en-US" dirty="0"/>
              <a:t>sorrow dances before him.</a:t>
            </a:r>
          </a:p>
        </p:txBody>
      </p:sp>
    </p:spTree>
    <p:extLst>
      <p:ext uri="{BB962C8B-B14F-4D97-AF65-F5344CB8AC3E}">
        <p14:creationId xmlns:p14="http://schemas.microsoft.com/office/powerpoint/2010/main" val="2365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8" grpId="0"/>
      <p:bldP spid="9"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Flying Reptiles</a:t>
            </a:r>
          </a:p>
        </p:txBody>
      </p:sp>
      <p:sp>
        <p:nvSpPr>
          <p:cNvPr id="3" name="Content Placeholder 2"/>
          <p:cNvSpPr>
            <a:spLocks noGrp="1"/>
          </p:cNvSpPr>
          <p:nvPr>
            <p:ph idx="1"/>
          </p:nvPr>
        </p:nvSpPr>
        <p:spPr/>
        <p:txBody>
          <a:bodyPr/>
          <a:lstStyle/>
          <a:p>
            <a:r>
              <a:rPr lang="en-US" dirty="0"/>
              <a:t> Isaiah 14:29 </a:t>
            </a:r>
          </a:p>
          <a:p>
            <a:pPr marL="457200" lvl="1" indent="0">
              <a:buNone/>
            </a:pPr>
            <a:r>
              <a:rPr lang="en-US" dirty="0"/>
              <a:t>“And its offspring will be a fiery flying serpent.”</a:t>
            </a:r>
          </a:p>
          <a:p>
            <a:pPr marL="514350" indent="-457200"/>
            <a:endParaRPr lang="en-US" dirty="0"/>
          </a:p>
          <a:p>
            <a:pPr marL="514350" indent="-457200"/>
            <a:r>
              <a:rPr lang="en-US" dirty="0"/>
              <a:t>Isaiah 30:6</a:t>
            </a:r>
          </a:p>
          <a:p>
            <a:pPr marL="457200" lvl="1" indent="0">
              <a:buNone/>
            </a:pPr>
            <a:r>
              <a:rPr lang="en-US" dirty="0"/>
              <a:t>“The viper and the fiery flying serpent.”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901" y="3864629"/>
            <a:ext cx="4693099" cy="2709418"/>
          </a:xfrm>
          <a:prstGeom prst="rect">
            <a:avLst/>
          </a:prstGeom>
        </p:spPr>
      </p:pic>
    </p:spTree>
    <p:extLst>
      <p:ext uri="{BB962C8B-B14F-4D97-AF65-F5344CB8AC3E}">
        <p14:creationId xmlns:p14="http://schemas.microsoft.com/office/powerpoint/2010/main" val="194288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Dinosaurs on Noah’s Ark?</a:t>
            </a:r>
            <a:br>
              <a:rPr lang="en-US" dirty="0"/>
            </a:br>
            <a:r>
              <a:rPr lang="en-US" sz="2400" dirty="0"/>
              <a:t>Would they fit?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5200" y="1988840"/>
            <a:ext cx="7213600" cy="4089400"/>
          </a:xfrm>
        </p:spPr>
      </p:pic>
    </p:spTree>
    <p:extLst>
      <p:ext uri="{BB962C8B-B14F-4D97-AF65-F5344CB8AC3E}">
        <p14:creationId xmlns:p14="http://schemas.microsoft.com/office/powerpoint/2010/main" val="6117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776" y="1412776"/>
            <a:ext cx="14136884" cy="29758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908720"/>
            <a:ext cx="7493000" cy="4241800"/>
          </a:xfrm>
        </p:spPr>
      </p:pic>
    </p:spTree>
    <p:extLst>
      <p:ext uri="{BB962C8B-B14F-4D97-AF65-F5344CB8AC3E}">
        <p14:creationId xmlns:p14="http://schemas.microsoft.com/office/powerpoint/2010/main" val="98180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836712"/>
            <a:ext cx="7543800" cy="4241800"/>
          </a:xfrm>
        </p:spPr>
      </p:pic>
    </p:spTree>
    <p:extLst>
      <p:ext uri="{BB962C8B-B14F-4D97-AF65-F5344CB8AC3E}">
        <p14:creationId xmlns:p14="http://schemas.microsoft.com/office/powerpoint/2010/main" val="27177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Animals on the Ark</a:t>
            </a:r>
          </a:p>
        </p:txBody>
      </p:sp>
      <p:sp>
        <p:nvSpPr>
          <p:cNvPr id="3" name="Content Placeholder 2"/>
          <p:cNvSpPr>
            <a:spLocks noGrp="1"/>
          </p:cNvSpPr>
          <p:nvPr>
            <p:ph idx="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Mammals:		7,428</a:t>
            </a:r>
          </a:p>
          <a:p>
            <a:pPr marL="0" marR="0" lvl="0" indent="0" algn="ctr" defTabSz="914400" eaLnBrk="1" fontAlgn="auto" latinLnBrk="0" hangingPunct="1">
              <a:lnSpc>
                <a:spcPct val="100000"/>
              </a:lnSpc>
              <a:spcBef>
                <a:spcPts val="0"/>
              </a:spcBef>
              <a:spcAft>
                <a:spcPts val="0"/>
              </a:spcAft>
              <a:buClrTx/>
              <a:buSzTx/>
              <a:buFontTx/>
              <a:buNone/>
              <a:tabLst/>
              <a:defRPr/>
            </a:pPr>
            <a:r>
              <a:rPr lang="en-US" dirty="0"/>
              <a:t>Birds:			4,602</a:t>
            </a:r>
          </a:p>
          <a:p>
            <a:pPr marL="0" marR="0" lvl="0" indent="0" algn="ctr" defTabSz="914400" eaLnBrk="1" fontAlgn="auto" latinLnBrk="0" hangingPunct="1">
              <a:lnSpc>
                <a:spcPct val="100000"/>
              </a:lnSpc>
              <a:spcBef>
                <a:spcPts val="0"/>
              </a:spcBef>
              <a:spcAft>
                <a:spcPts val="0"/>
              </a:spcAft>
              <a:buClrTx/>
              <a:buSzTx/>
              <a:buFontTx/>
              <a:buNone/>
              <a:tabLst/>
              <a:defRPr/>
            </a:pPr>
            <a:r>
              <a:rPr lang="en-US" dirty="0"/>
              <a:t>Reptiles: 			3,724</a:t>
            </a:r>
          </a:p>
          <a:p>
            <a:pPr marL="0" marR="0" lvl="0" indent="0" algn="ctr" defTabSz="914400" eaLnBrk="1" fontAlgn="auto" latinLnBrk="0" hangingPunct="1">
              <a:lnSpc>
                <a:spcPct val="100000"/>
              </a:lnSpc>
              <a:spcBef>
                <a:spcPts val="0"/>
              </a:spcBef>
              <a:spcAft>
                <a:spcPts val="0"/>
              </a:spcAft>
              <a:buClrTx/>
              <a:buSzTx/>
              <a:buFontTx/>
              <a:buNone/>
              <a:tabLst/>
              <a:defRPr/>
            </a:pPr>
            <a:r>
              <a:rPr lang="en-US" u="sng" dirty="0"/>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b="1" dirty="0"/>
              <a:t>Total:			15,754</a:t>
            </a:r>
          </a:p>
        </p:txBody>
      </p:sp>
      <p:sp>
        <p:nvSpPr>
          <p:cNvPr id="4" name="Content Placeholder 2"/>
          <p:cNvSpPr txBox="1">
            <a:spLocks/>
          </p:cNvSpPr>
          <p:nvPr/>
        </p:nvSpPr>
        <p:spPr bwMode="auto">
          <a:xfrm>
            <a:off x="457200" y="1124744"/>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eaLnBrk="1" fontAlgn="auto" hangingPunct="1">
              <a:spcBef>
                <a:spcPts val="0"/>
              </a:spcBef>
              <a:spcAft>
                <a:spcPts val="0"/>
              </a:spcAft>
              <a:buFontTx/>
              <a:buNone/>
            </a:pPr>
            <a:r>
              <a:rPr lang="en-US" kern="0" dirty="0"/>
              <a:t>Space Available:</a:t>
            </a:r>
          </a:p>
          <a:p>
            <a:pPr marL="0" indent="0" algn="ctr" eaLnBrk="1" fontAlgn="auto" hangingPunct="1">
              <a:spcBef>
                <a:spcPts val="0"/>
              </a:spcBef>
              <a:spcAft>
                <a:spcPts val="0"/>
              </a:spcAft>
              <a:buFontTx/>
              <a:buNone/>
            </a:pPr>
            <a:r>
              <a:rPr lang="en-US" kern="0" dirty="0"/>
              <a:t>450 </a:t>
            </a:r>
            <a:r>
              <a:rPr lang="en-US" kern="0" dirty="0" err="1"/>
              <a:t>ft</a:t>
            </a:r>
            <a:r>
              <a:rPr lang="en-US" kern="0" dirty="0"/>
              <a:t> x 75 </a:t>
            </a:r>
            <a:r>
              <a:rPr lang="en-US" kern="0" dirty="0" err="1"/>
              <a:t>ft</a:t>
            </a:r>
            <a:r>
              <a:rPr lang="en-US" kern="0" dirty="0"/>
              <a:t> x 3 decks.= 101,250 ft</a:t>
            </a:r>
            <a:r>
              <a:rPr lang="en-US" kern="0" baseline="30000" dirty="0"/>
              <a:t>2</a:t>
            </a:r>
          </a:p>
          <a:p>
            <a:pPr marL="0" indent="0" eaLnBrk="1" fontAlgn="auto" hangingPunct="1">
              <a:spcBef>
                <a:spcPts val="0"/>
              </a:spcBef>
              <a:spcAft>
                <a:spcPts val="0"/>
              </a:spcAft>
              <a:buFontTx/>
              <a:buNone/>
            </a:pPr>
            <a:endParaRPr lang="en-US" b="1" kern="0" baseline="30000" dirty="0"/>
          </a:p>
          <a:p>
            <a:pPr marL="0" indent="0" eaLnBrk="1" fontAlgn="auto" hangingPunct="1">
              <a:spcBef>
                <a:spcPts val="0"/>
              </a:spcBef>
              <a:spcAft>
                <a:spcPts val="0"/>
              </a:spcAft>
              <a:buFontTx/>
              <a:buNone/>
            </a:pPr>
            <a:r>
              <a:rPr lang="en-US" kern="0" dirty="0"/>
              <a:t>Space Required:</a:t>
            </a:r>
          </a:p>
          <a:p>
            <a:pPr marL="0" indent="0" eaLnBrk="1" fontAlgn="auto" hangingPunct="1">
              <a:spcBef>
                <a:spcPts val="0"/>
              </a:spcBef>
              <a:spcAft>
                <a:spcPts val="0"/>
              </a:spcAft>
              <a:buFontTx/>
              <a:buNone/>
            </a:pPr>
            <a:r>
              <a:rPr lang="en-US" kern="0" dirty="0"/>
              <a:t>Birds: 		2,621 ft</a:t>
            </a:r>
            <a:r>
              <a:rPr lang="en-US" kern="0" baseline="30000" dirty="0"/>
              <a:t>2</a:t>
            </a:r>
            <a:r>
              <a:rPr lang="en-US" kern="0" dirty="0"/>
              <a:t> =	2.6%</a:t>
            </a:r>
          </a:p>
          <a:p>
            <a:pPr marL="0" indent="0" eaLnBrk="1" fontAlgn="auto" hangingPunct="1">
              <a:spcBef>
                <a:spcPts val="0"/>
              </a:spcBef>
              <a:spcAft>
                <a:spcPts val="0"/>
              </a:spcAft>
              <a:buFontTx/>
              <a:buNone/>
            </a:pPr>
            <a:r>
              <a:rPr lang="en-US" kern="0" dirty="0"/>
              <a:t>Mammals: 	29,132 ft</a:t>
            </a:r>
            <a:r>
              <a:rPr lang="en-US" kern="0" baseline="30000" dirty="0"/>
              <a:t>2</a:t>
            </a:r>
            <a:r>
              <a:rPr lang="en-US" kern="0" dirty="0"/>
              <a:t> = 	28.7%</a:t>
            </a:r>
          </a:p>
          <a:p>
            <a:pPr marL="0" indent="0" eaLnBrk="1" fontAlgn="auto" hangingPunct="1">
              <a:spcBef>
                <a:spcPts val="0"/>
              </a:spcBef>
              <a:spcAft>
                <a:spcPts val="0"/>
              </a:spcAft>
              <a:buFontTx/>
              <a:buNone/>
            </a:pPr>
            <a:r>
              <a:rPr lang="en-US" kern="0" dirty="0"/>
              <a:t>Reptiles: 		15,700 ft</a:t>
            </a:r>
            <a:r>
              <a:rPr lang="en-US" kern="0" baseline="30000" dirty="0"/>
              <a:t>2</a:t>
            </a:r>
            <a:r>
              <a:rPr lang="en-US" kern="0" dirty="0"/>
              <a:t> = 	15.5%</a:t>
            </a:r>
          </a:p>
          <a:p>
            <a:pPr marL="0" indent="0" eaLnBrk="1" fontAlgn="auto" hangingPunct="1">
              <a:spcBef>
                <a:spcPts val="0"/>
              </a:spcBef>
              <a:spcAft>
                <a:spcPts val="0"/>
              </a:spcAft>
              <a:buFontTx/>
              <a:buNone/>
            </a:pPr>
            <a:r>
              <a:rPr lang="en-US" b="1" u="sng" kern="0" dirty="0"/>
              <a:t>								</a:t>
            </a:r>
          </a:p>
          <a:p>
            <a:pPr marL="0" indent="0" eaLnBrk="1" fontAlgn="auto" hangingPunct="1">
              <a:spcBef>
                <a:spcPts val="0"/>
              </a:spcBef>
              <a:spcAft>
                <a:spcPts val="0"/>
              </a:spcAft>
              <a:buFontTx/>
              <a:buNone/>
            </a:pPr>
            <a:r>
              <a:rPr lang="en-US" b="1" kern="0" dirty="0"/>
              <a:t>Total:		47,453 ft</a:t>
            </a:r>
            <a:r>
              <a:rPr lang="en-US" b="1" kern="0" baseline="30000" dirty="0"/>
              <a:t>2</a:t>
            </a:r>
            <a:r>
              <a:rPr lang="en-US" b="1" kern="0" dirty="0"/>
              <a:t> = 	46.8%</a:t>
            </a:r>
          </a:p>
          <a:p>
            <a:pPr marL="0" indent="0" eaLnBrk="1" fontAlgn="auto" hangingPunct="1">
              <a:spcBef>
                <a:spcPts val="0"/>
              </a:spcBef>
              <a:spcAft>
                <a:spcPts val="0"/>
              </a:spcAft>
              <a:buFontTx/>
              <a:buNone/>
            </a:pPr>
            <a:endParaRPr lang="en-US" b="1" kern="0" baseline="30000" dirty="0"/>
          </a:p>
        </p:txBody>
      </p:sp>
    </p:spTree>
    <p:extLst>
      <p:ext uri="{BB962C8B-B14F-4D97-AF65-F5344CB8AC3E}">
        <p14:creationId xmlns:p14="http://schemas.microsoft.com/office/powerpoint/2010/main" val="184977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xit" presetSubtype="4" fill="hold" grpId="1" nodeType="clickEffect">
                                  <p:stCondLst>
                                    <p:cond delay="0"/>
                                  </p:stCondLst>
                                  <p:childTnLst>
                                    <p:anim calcmode="lin" valueType="num">
                                      <p:cBhvr additive="base">
                                        <p:cTn id="29" dur="500"/>
                                        <p:tgtEl>
                                          <p:spTgt spid="3">
                                            <p:txEl>
                                              <p:pRg st="0" end="0"/>
                                            </p:txEl>
                                          </p:spTgt>
                                        </p:tgtEl>
                                        <p:attrNameLst>
                                          <p:attrName>ppt_y</p:attrName>
                                        </p:attrNameLst>
                                      </p:cBhvr>
                                      <p:tavLst>
                                        <p:tav tm="0">
                                          <p:val>
                                            <p:strVal val="#ppt_y"/>
                                          </p:val>
                                        </p:tav>
                                        <p:tav tm="100000">
                                          <p:val>
                                            <p:strVal val="#ppt_y+#ppt_h*1.125000"/>
                                          </p:val>
                                        </p:tav>
                                      </p:tavLst>
                                    </p:anim>
                                    <p:animEffect transition="out" filter="wipe(down)">
                                      <p:cBhvr>
                                        <p:cTn id="30" dur="500"/>
                                        <p:tgtEl>
                                          <p:spTgt spid="3">
                                            <p:txEl>
                                              <p:pRg st="0" end="0"/>
                                            </p:txEl>
                                          </p:spTgt>
                                        </p:tgtEl>
                                      </p:cBhvr>
                                    </p:animEffect>
                                    <p:set>
                                      <p:cBhvr>
                                        <p:cTn id="31" dur="1" fill="hold">
                                          <p:stCondLst>
                                            <p:cond delay="499"/>
                                          </p:stCondLst>
                                        </p:cTn>
                                        <p:tgtEl>
                                          <p:spTgt spid="3">
                                            <p:txEl>
                                              <p:pRg st="0" end="0"/>
                                            </p:txEl>
                                          </p:spTgt>
                                        </p:tgtEl>
                                        <p:attrNameLst>
                                          <p:attrName>style.visibility</p:attrName>
                                        </p:attrNameLst>
                                      </p:cBhvr>
                                      <p:to>
                                        <p:strVal val="hidden"/>
                                      </p:to>
                                    </p:set>
                                  </p:childTnLst>
                                </p:cTn>
                              </p:par>
                              <p:par>
                                <p:cTn id="32" presetID="12" presetClass="exit" presetSubtype="4" fill="hold" grpId="1" nodeType="withEffect">
                                  <p:stCondLst>
                                    <p:cond delay="0"/>
                                  </p:stCondLst>
                                  <p:childTnLst>
                                    <p:anim calcmode="lin" valueType="num">
                                      <p:cBhvr additive="base">
                                        <p:cTn id="33" dur="500"/>
                                        <p:tgtEl>
                                          <p:spTgt spid="3">
                                            <p:txEl>
                                              <p:pRg st="1" end="1"/>
                                            </p:txEl>
                                          </p:spTgt>
                                        </p:tgtEl>
                                        <p:attrNameLst>
                                          <p:attrName>ppt_y</p:attrName>
                                        </p:attrNameLst>
                                      </p:cBhvr>
                                      <p:tavLst>
                                        <p:tav tm="0">
                                          <p:val>
                                            <p:strVal val="#ppt_y"/>
                                          </p:val>
                                        </p:tav>
                                        <p:tav tm="100000">
                                          <p:val>
                                            <p:strVal val="#ppt_y+#ppt_h*1.125000"/>
                                          </p:val>
                                        </p:tav>
                                      </p:tavLst>
                                    </p:anim>
                                    <p:animEffect transition="out" filter="wipe(down)">
                                      <p:cBhvr>
                                        <p:cTn id="34" dur="500"/>
                                        <p:tgtEl>
                                          <p:spTgt spid="3">
                                            <p:txEl>
                                              <p:pRg st="1" end="1"/>
                                            </p:txEl>
                                          </p:spTgt>
                                        </p:tgtEl>
                                      </p:cBhvr>
                                    </p:animEffect>
                                    <p:set>
                                      <p:cBhvr>
                                        <p:cTn id="35" dur="1" fill="hold">
                                          <p:stCondLst>
                                            <p:cond delay="499"/>
                                          </p:stCondLst>
                                        </p:cTn>
                                        <p:tgtEl>
                                          <p:spTgt spid="3">
                                            <p:txEl>
                                              <p:pRg st="1" end="1"/>
                                            </p:txEl>
                                          </p:spTgt>
                                        </p:tgtEl>
                                        <p:attrNameLst>
                                          <p:attrName>style.visibility</p:attrName>
                                        </p:attrNameLst>
                                      </p:cBhvr>
                                      <p:to>
                                        <p:strVal val="hidden"/>
                                      </p:to>
                                    </p:set>
                                  </p:childTnLst>
                                </p:cTn>
                              </p:par>
                              <p:par>
                                <p:cTn id="36" presetID="12" presetClass="exit" presetSubtype="4" fill="hold" grpId="1" nodeType="withEffect">
                                  <p:stCondLst>
                                    <p:cond delay="0"/>
                                  </p:stCondLst>
                                  <p:childTnLst>
                                    <p:anim calcmode="lin" valueType="num">
                                      <p:cBhvr additive="base">
                                        <p:cTn id="37" dur="500"/>
                                        <p:tgtEl>
                                          <p:spTgt spid="3">
                                            <p:txEl>
                                              <p:pRg st="2" end="2"/>
                                            </p:txEl>
                                          </p:spTgt>
                                        </p:tgtEl>
                                        <p:attrNameLst>
                                          <p:attrName>ppt_y</p:attrName>
                                        </p:attrNameLst>
                                      </p:cBhvr>
                                      <p:tavLst>
                                        <p:tav tm="0">
                                          <p:val>
                                            <p:strVal val="#ppt_y"/>
                                          </p:val>
                                        </p:tav>
                                        <p:tav tm="100000">
                                          <p:val>
                                            <p:strVal val="#ppt_y+#ppt_h*1.125000"/>
                                          </p:val>
                                        </p:tav>
                                      </p:tavLst>
                                    </p:anim>
                                    <p:animEffect transition="out" filter="wipe(down)">
                                      <p:cBhvr>
                                        <p:cTn id="38" dur="500"/>
                                        <p:tgtEl>
                                          <p:spTgt spid="3">
                                            <p:txEl>
                                              <p:pRg st="2" end="2"/>
                                            </p:txEl>
                                          </p:spTgt>
                                        </p:tgtEl>
                                      </p:cBhvr>
                                    </p:animEffect>
                                    <p:set>
                                      <p:cBhvr>
                                        <p:cTn id="39" dur="1" fill="hold">
                                          <p:stCondLst>
                                            <p:cond delay="499"/>
                                          </p:stCondLst>
                                        </p:cTn>
                                        <p:tgtEl>
                                          <p:spTgt spid="3">
                                            <p:txEl>
                                              <p:pRg st="2" end="2"/>
                                            </p:txEl>
                                          </p:spTgt>
                                        </p:tgtEl>
                                        <p:attrNameLst>
                                          <p:attrName>style.visibility</p:attrName>
                                        </p:attrNameLst>
                                      </p:cBhvr>
                                      <p:to>
                                        <p:strVal val="hidden"/>
                                      </p:to>
                                    </p:set>
                                  </p:childTnLst>
                                </p:cTn>
                              </p:par>
                              <p:par>
                                <p:cTn id="40" presetID="12" presetClass="exit" presetSubtype="4" fill="hold" grpId="1" nodeType="withEffect">
                                  <p:stCondLst>
                                    <p:cond delay="0"/>
                                  </p:stCondLst>
                                  <p:childTnLst>
                                    <p:anim calcmode="lin" valueType="num">
                                      <p:cBhvr additive="base">
                                        <p:cTn id="41" dur="500"/>
                                        <p:tgtEl>
                                          <p:spTgt spid="3">
                                            <p:txEl>
                                              <p:pRg st="3" end="3"/>
                                            </p:txEl>
                                          </p:spTgt>
                                        </p:tgtEl>
                                        <p:attrNameLst>
                                          <p:attrName>ppt_y</p:attrName>
                                        </p:attrNameLst>
                                      </p:cBhvr>
                                      <p:tavLst>
                                        <p:tav tm="0">
                                          <p:val>
                                            <p:strVal val="#ppt_y"/>
                                          </p:val>
                                        </p:tav>
                                        <p:tav tm="100000">
                                          <p:val>
                                            <p:strVal val="#ppt_y+#ppt_h*1.125000"/>
                                          </p:val>
                                        </p:tav>
                                      </p:tavLst>
                                    </p:anim>
                                    <p:animEffect transition="out" filter="wipe(down)">
                                      <p:cBhvr>
                                        <p:cTn id="42" dur="500"/>
                                        <p:tgtEl>
                                          <p:spTgt spid="3">
                                            <p:txEl>
                                              <p:pRg st="3" end="3"/>
                                            </p:txEl>
                                          </p:spTgt>
                                        </p:tgtEl>
                                      </p:cBhvr>
                                    </p:animEffect>
                                    <p:set>
                                      <p:cBhvr>
                                        <p:cTn id="43" dur="1" fill="hold">
                                          <p:stCondLst>
                                            <p:cond delay="499"/>
                                          </p:stCondLst>
                                        </p:cTn>
                                        <p:tgtEl>
                                          <p:spTgt spid="3">
                                            <p:txEl>
                                              <p:pRg st="3" end="3"/>
                                            </p:txEl>
                                          </p:spTgt>
                                        </p:tgtEl>
                                        <p:attrNameLst>
                                          <p:attrName>style.visibility</p:attrName>
                                        </p:attrNameLst>
                                      </p:cBhvr>
                                      <p:to>
                                        <p:strVal val="hidden"/>
                                      </p:to>
                                    </p:set>
                                  </p:childTnLst>
                                </p:cTn>
                              </p:par>
                              <p:par>
                                <p:cTn id="44" presetID="12" presetClass="exit" presetSubtype="4" fill="hold" grpId="1" nodeType="withEffect">
                                  <p:stCondLst>
                                    <p:cond delay="0"/>
                                  </p:stCondLst>
                                  <p:childTnLst>
                                    <p:anim calcmode="lin" valueType="num">
                                      <p:cBhvr additive="base">
                                        <p:cTn id="45" dur="500"/>
                                        <p:tgtEl>
                                          <p:spTgt spid="3">
                                            <p:txEl>
                                              <p:pRg st="4" end="4"/>
                                            </p:txEl>
                                          </p:spTgt>
                                        </p:tgtEl>
                                        <p:attrNameLst>
                                          <p:attrName>ppt_y</p:attrName>
                                        </p:attrNameLst>
                                      </p:cBhvr>
                                      <p:tavLst>
                                        <p:tav tm="0">
                                          <p:val>
                                            <p:strVal val="#ppt_y"/>
                                          </p:val>
                                        </p:tav>
                                        <p:tav tm="100000">
                                          <p:val>
                                            <p:strVal val="#ppt_y+#ppt_h*1.125000"/>
                                          </p:val>
                                        </p:tav>
                                      </p:tavLst>
                                    </p:anim>
                                    <p:animEffect transition="out" filter="wipe(down)">
                                      <p:cBhvr>
                                        <p:cTn id="46" dur="500"/>
                                        <p:tgtEl>
                                          <p:spTgt spid="3">
                                            <p:txEl>
                                              <p:pRg st="4" end="4"/>
                                            </p:txEl>
                                          </p:spTgt>
                                        </p:tgtEl>
                                      </p:cBhvr>
                                    </p:animEffect>
                                    <p:set>
                                      <p:cBhvr>
                                        <p:cTn id="47"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dissolv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dissolv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4">
                                            <p:txEl>
                                              <p:pRg st="3" end="3"/>
                                            </p:txEl>
                                          </p:spTgt>
                                        </p:tgtEl>
                                        <p:attrNameLst>
                                          <p:attrName>style.visibility</p:attrName>
                                        </p:attrNameLst>
                                      </p:cBhvr>
                                      <p:to>
                                        <p:strVal val="visible"/>
                                      </p:to>
                                    </p:set>
                                    <p:animEffect transition="in" filter="dissolve">
                                      <p:cBhvr>
                                        <p:cTn id="62" dur="500"/>
                                        <p:tgtEl>
                                          <p:spTgt spid="4">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dissolve">
                                      <p:cBhvr>
                                        <p:cTn id="67" dur="500"/>
                                        <p:tgtEl>
                                          <p:spTgt spid="4">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4">
                                            <p:txEl>
                                              <p:pRg st="5" end="5"/>
                                            </p:txEl>
                                          </p:spTgt>
                                        </p:tgtEl>
                                        <p:attrNameLst>
                                          <p:attrName>style.visibility</p:attrName>
                                        </p:attrNameLst>
                                      </p:cBhvr>
                                      <p:to>
                                        <p:strVal val="visible"/>
                                      </p:to>
                                    </p:set>
                                    <p:animEffect transition="in" filter="dissolve">
                                      <p:cBhvr>
                                        <p:cTn id="72" dur="500"/>
                                        <p:tgtEl>
                                          <p:spTgt spid="4">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4">
                                            <p:txEl>
                                              <p:pRg st="6" end="6"/>
                                            </p:txEl>
                                          </p:spTgt>
                                        </p:tgtEl>
                                        <p:attrNameLst>
                                          <p:attrName>style.visibility</p:attrName>
                                        </p:attrNameLst>
                                      </p:cBhvr>
                                      <p:to>
                                        <p:strVal val="visible"/>
                                      </p:to>
                                    </p:set>
                                    <p:animEffect transition="in" filter="dissolve">
                                      <p:cBhvr>
                                        <p:cTn id="77" dur="500"/>
                                        <p:tgtEl>
                                          <p:spTgt spid="4">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4">
                                            <p:txEl>
                                              <p:pRg st="7" end="7"/>
                                            </p:txEl>
                                          </p:spTgt>
                                        </p:tgtEl>
                                        <p:attrNameLst>
                                          <p:attrName>style.visibility</p:attrName>
                                        </p:attrNameLst>
                                      </p:cBhvr>
                                      <p:to>
                                        <p:strVal val="visible"/>
                                      </p:to>
                                    </p:set>
                                    <p:animEffect transition="in" filter="dissolve">
                                      <p:cBhvr>
                                        <p:cTn id="82" dur="500"/>
                                        <p:tgtEl>
                                          <p:spTgt spid="4">
                                            <p:txEl>
                                              <p:pRg st="7" end="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4">
                                            <p:txEl>
                                              <p:pRg st="8" end="8"/>
                                            </p:txEl>
                                          </p:spTgt>
                                        </p:tgtEl>
                                        <p:attrNameLst>
                                          <p:attrName>style.visibility</p:attrName>
                                        </p:attrNameLst>
                                      </p:cBhvr>
                                      <p:to>
                                        <p:strVal val="visible"/>
                                      </p:to>
                                    </p:set>
                                    <p:animEffect transition="in" filter="dissolve">
                                      <p:cBhvr>
                                        <p:cTn id="8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allAtOnce"/>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Dragons in History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9850" y="1844824"/>
            <a:ext cx="6464300" cy="304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1816100"/>
            <a:ext cx="7061200" cy="32131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0700" y="1828800"/>
            <a:ext cx="5549900" cy="3187700"/>
          </a:xfrm>
          <a:prstGeom prst="rect">
            <a:avLst/>
          </a:prstGeom>
        </p:spPr>
      </p:pic>
    </p:spTree>
    <p:extLst>
      <p:ext uri="{BB962C8B-B14F-4D97-AF65-F5344CB8AC3E}">
        <p14:creationId xmlns:p14="http://schemas.microsoft.com/office/powerpoint/2010/main" val="195566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ppt_x"/>
                                          </p:val>
                                        </p:tav>
                                      </p:tavLst>
                                    </p:anim>
                                    <p:anim calcmode="lin" valueType="num">
                                      <p:cBhvr additive="base">
                                        <p:cTn id="17" dur="500"/>
                                        <p:tgtEl>
                                          <p:spTgt spid="5"/>
                                        </p:tgtEl>
                                        <p:attrNameLst>
                                          <p:attrName>ppt_y</p:attrName>
                                        </p:attrNameLst>
                                      </p:cBhvr>
                                      <p:tavLst>
                                        <p:tav tm="0">
                                          <p:val>
                                            <p:strVal val="ppt_y"/>
                                          </p:val>
                                        </p:tav>
                                        <p:tav tm="100000">
                                          <p:val>
                                            <p:strVal val="1+ppt_h/2"/>
                                          </p:val>
                                        </p:tav>
                                      </p:tavLst>
                                    </p:anim>
                                    <p:set>
                                      <p:cBhvr>
                                        <p:cTn id="18" dur="1" fill="hold">
                                          <p:stCondLst>
                                            <p:cond delay="499"/>
                                          </p:stCondLst>
                                        </p:cTn>
                                        <p:tgtEl>
                                          <p:spTgt spid="5"/>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7038"/>
            <a:ext cx="8229600" cy="1143000"/>
          </a:xfrm>
        </p:spPr>
        <p:txBody>
          <a:bodyPr/>
          <a:lstStyle/>
          <a:p>
            <a:r>
              <a:rPr lang="en-US" sz="2800" dirty="0"/>
              <a:t>The city of </a:t>
            </a:r>
            <a:r>
              <a:rPr lang="en-US" sz="2800" dirty="0" err="1"/>
              <a:t>Nerluc</a:t>
            </a:r>
            <a:r>
              <a:rPr lang="en-US" sz="2800" dirty="0"/>
              <a:t> in France was</a:t>
            </a:r>
            <a:br>
              <a:rPr lang="en-US" sz="2800" dirty="0"/>
            </a:br>
            <a:r>
              <a:rPr lang="en-US" sz="2800" dirty="0"/>
              <a:t>renamed in honor of the killing of a “dragon” there.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9222" y="1600200"/>
            <a:ext cx="7505555" cy="4525963"/>
          </a:xfrm>
        </p:spPr>
      </p:pic>
      <p:sp>
        <p:nvSpPr>
          <p:cNvPr id="5" name="TextBox 4"/>
          <p:cNvSpPr txBox="1"/>
          <p:nvPr/>
        </p:nvSpPr>
        <p:spPr>
          <a:xfrm>
            <a:off x="5220072" y="1772816"/>
            <a:ext cx="3538736" cy="584775"/>
          </a:xfrm>
          <a:prstGeom prst="rect">
            <a:avLst/>
          </a:prstGeom>
          <a:noFill/>
        </p:spPr>
        <p:txBody>
          <a:bodyPr wrap="square" rtlCol="0">
            <a:spAutoFit/>
          </a:bodyPr>
          <a:lstStyle/>
          <a:p>
            <a:r>
              <a:rPr lang="en-US" sz="3200" b="1" dirty="0"/>
              <a:t>TRICERATOPS</a:t>
            </a:r>
            <a:endParaRPr lang="en-US" b="1" dirty="0"/>
          </a:p>
        </p:txBody>
      </p:sp>
      <p:sp>
        <p:nvSpPr>
          <p:cNvPr id="6" name="Title 1"/>
          <p:cNvSpPr txBox="1">
            <a:spLocks/>
          </p:cNvSpPr>
          <p:nvPr/>
        </p:nvSpPr>
        <p:spPr bwMode="auto">
          <a:xfrm>
            <a:off x="609600" y="370892"/>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pitchFamily="34" charset="0"/>
                <a:ea typeface="Arial"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sz="2800" kern="0" dirty="0"/>
              <a:t>The animal is described as being </a:t>
            </a:r>
          </a:p>
          <a:p>
            <a:r>
              <a:rPr lang="en-US" sz="2800" kern="0" dirty="0"/>
              <a:t>Larger than an ox and had long, sharp</a:t>
            </a:r>
          </a:p>
          <a:p>
            <a:r>
              <a:rPr lang="en-US" sz="2800" kern="0" dirty="0"/>
              <a:t>pointed horns on its head.</a:t>
            </a:r>
          </a:p>
        </p:txBody>
      </p:sp>
    </p:spTree>
    <p:extLst>
      <p:ext uri="{BB962C8B-B14F-4D97-AF65-F5344CB8AC3E}">
        <p14:creationId xmlns:p14="http://schemas.microsoft.com/office/powerpoint/2010/main" val="73650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02234"/>
          </a:xfrm>
        </p:spPr>
        <p:txBody>
          <a:bodyPr/>
          <a:lstStyle/>
          <a:p>
            <a:r>
              <a:rPr lang="en-US" sz="2000" dirty="0"/>
              <a:t>Around 900 AD, an Irish writer recorded an encounter with a large animal. The creature had a head shaped somewhat like a horse’s, </a:t>
            </a:r>
            <a:br>
              <a:rPr lang="en-US" sz="2000" dirty="0"/>
            </a:br>
            <a:r>
              <a:rPr lang="en-US" sz="2000" dirty="0"/>
              <a:t>and had “iron” on its tail that pointed backwards. It had thick legs</a:t>
            </a:r>
            <a:br>
              <a:rPr lang="en-US" sz="2000" dirty="0"/>
            </a:br>
            <a:r>
              <a:rPr lang="en-US" sz="2000" dirty="0"/>
              <a:t>and strong claws.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552" y="2492896"/>
            <a:ext cx="8229600" cy="4118613"/>
          </a:xfrm>
        </p:spPr>
      </p:pic>
      <p:sp>
        <p:nvSpPr>
          <p:cNvPr id="5" name="Title 1"/>
          <p:cNvSpPr txBox="1">
            <a:spLocks/>
          </p:cNvSpPr>
          <p:nvPr/>
        </p:nvSpPr>
        <p:spPr bwMode="auto">
          <a:xfrm>
            <a:off x="457200" y="188640"/>
            <a:ext cx="8229600" cy="2002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pitchFamily="34" charset="0"/>
                <a:ea typeface="Arial"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sz="2000" kern="0" dirty="0"/>
              <a:t>The description matches known dinosaurs such as</a:t>
            </a:r>
          </a:p>
          <a:p>
            <a:r>
              <a:rPr lang="en-US" sz="2000" kern="0" dirty="0"/>
              <a:t>Stegosaurus and </a:t>
            </a:r>
            <a:r>
              <a:rPr lang="en-US" sz="2000" kern="0" dirty="0" err="1"/>
              <a:t>Kentrosaurus</a:t>
            </a:r>
            <a:r>
              <a:rPr lang="en-US" sz="2000" kern="0" dirty="0"/>
              <a:t>.</a:t>
            </a:r>
          </a:p>
        </p:txBody>
      </p:sp>
    </p:spTree>
    <p:extLst>
      <p:ext uri="{BB962C8B-B14F-4D97-AF65-F5344CB8AC3E}">
        <p14:creationId xmlns:p14="http://schemas.microsoft.com/office/powerpoint/2010/main" val="170395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88640"/>
            <a:ext cx="8075240" cy="4330347"/>
          </a:xfrm>
        </p:spPr>
      </p:pic>
      <p:sp>
        <p:nvSpPr>
          <p:cNvPr id="5" name="TextBox 4"/>
          <p:cNvSpPr txBox="1"/>
          <p:nvPr/>
        </p:nvSpPr>
        <p:spPr>
          <a:xfrm>
            <a:off x="2195736" y="2924944"/>
            <a:ext cx="6552728" cy="3077766"/>
          </a:xfrm>
          <a:prstGeom prst="rect">
            <a:avLst/>
          </a:prstGeom>
          <a:noFill/>
        </p:spPr>
        <p:txBody>
          <a:bodyPr wrap="square" rtlCol="0">
            <a:spAutoFit/>
          </a:bodyPr>
          <a:lstStyle/>
          <a:p>
            <a:pPr marL="0" lvl="2"/>
            <a:r>
              <a:rPr lang="en-US" dirty="0"/>
              <a:t>On May 13, 1572 in Bologna, Italy, a peasant encountered a small hissing “dragon.” The man killed the animal by striking it on the head with his walking stick. He brought the body to a famous naturalist – Ulysses </a:t>
            </a:r>
            <a:r>
              <a:rPr lang="en-US" dirty="0" err="1"/>
              <a:t>Aldrovandus</a:t>
            </a:r>
            <a:r>
              <a:rPr lang="en-US" dirty="0"/>
              <a:t>. </a:t>
            </a:r>
          </a:p>
          <a:p>
            <a:pPr marL="0" lvl="2"/>
            <a:endParaRPr lang="en-US" dirty="0"/>
          </a:p>
          <a:p>
            <a:pPr marL="0" lvl="2"/>
            <a:r>
              <a:rPr lang="en-US" dirty="0" err="1"/>
              <a:t>Aldrovandus</a:t>
            </a:r>
            <a:r>
              <a:rPr lang="en-US" dirty="0"/>
              <a:t> carefully studied the carcass and reported that it was unquestionably a reptile, one unlike he had ever seen before. It had a long slender neck and a thick body. </a:t>
            </a:r>
          </a:p>
          <a:p>
            <a:pPr marL="0" lvl="2"/>
            <a:r>
              <a:rPr lang="en-US" dirty="0"/>
              <a:t>The description fits that of a </a:t>
            </a:r>
            <a:r>
              <a:rPr lang="en-US" b="1" dirty="0" err="1"/>
              <a:t>Tanystropheus</a:t>
            </a:r>
            <a:r>
              <a:rPr lang="en-US" dirty="0"/>
              <a:t>.</a:t>
            </a:r>
            <a:endParaRPr lang="en-US" sz="3200" dirty="0"/>
          </a:p>
          <a:p>
            <a:endParaRPr lang="en-US" dirty="0"/>
          </a:p>
        </p:txBody>
      </p:sp>
    </p:spTree>
    <p:extLst>
      <p:ext uri="{BB962C8B-B14F-4D97-AF65-F5344CB8AC3E}">
        <p14:creationId xmlns:p14="http://schemas.microsoft.com/office/powerpoint/2010/main" val="80026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Rhamphorynchus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1196752"/>
            <a:ext cx="6995120" cy="3200645"/>
          </a:xfrm>
        </p:spPr>
      </p:pic>
      <p:sp>
        <p:nvSpPr>
          <p:cNvPr id="5" name="TextBox 4"/>
          <p:cNvSpPr txBox="1"/>
          <p:nvPr/>
        </p:nvSpPr>
        <p:spPr>
          <a:xfrm>
            <a:off x="539552" y="1772816"/>
            <a:ext cx="7056784" cy="3354765"/>
          </a:xfrm>
          <a:prstGeom prst="rect">
            <a:avLst/>
          </a:prstGeom>
          <a:noFill/>
        </p:spPr>
        <p:txBody>
          <a:bodyPr wrap="square" rtlCol="0">
            <a:spAutoFit/>
          </a:bodyPr>
          <a:lstStyle/>
          <a:p>
            <a:pPr marL="0" lvl="3"/>
            <a:r>
              <a:rPr lang="en-US" b="1" dirty="0"/>
              <a:t>From Herodotus Book 2: </a:t>
            </a:r>
          </a:p>
          <a:p>
            <a:pPr marL="0" lvl="3"/>
            <a:r>
              <a:rPr lang="en-US" dirty="0"/>
              <a:t>“There is a place in Arabia not far from </a:t>
            </a:r>
          </a:p>
          <a:p>
            <a:pPr marL="0" lvl="3"/>
            <a:r>
              <a:rPr lang="en-US" dirty="0"/>
              <a:t>the town of </a:t>
            </a:r>
            <a:r>
              <a:rPr lang="en-US" dirty="0" err="1"/>
              <a:t>Buto</a:t>
            </a:r>
            <a:r>
              <a:rPr lang="en-US" dirty="0"/>
              <a:t> where I went </a:t>
            </a:r>
          </a:p>
          <a:p>
            <a:pPr marL="0" lvl="3"/>
            <a:r>
              <a:rPr lang="en-US" dirty="0"/>
              <a:t>to learn about the winged </a:t>
            </a:r>
          </a:p>
          <a:p>
            <a:pPr marL="0" lvl="3"/>
            <a:r>
              <a:rPr lang="en-US" dirty="0"/>
              <a:t>serpents. When I arrived there, </a:t>
            </a:r>
          </a:p>
          <a:p>
            <a:pPr marL="0" lvl="3"/>
            <a:r>
              <a:rPr lang="en-US" dirty="0"/>
              <a:t>I saw innumerable bones and backbones of many serpents. Many heaps of backbones, great and small and even smaller. Winged serpents are said to fly from Arabia at the beginning of each spring, making for Egypt; but the ibis birds encounter the invaders in the pass and kill them.” </a:t>
            </a:r>
            <a:endParaRPr lang="en-US" sz="3200" dirty="0"/>
          </a:p>
          <a:p>
            <a:endParaRPr lang="en-US" dirty="0"/>
          </a:p>
        </p:txBody>
      </p:sp>
      <p:sp>
        <p:nvSpPr>
          <p:cNvPr id="6" name="TextBox 5"/>
          <p:cNvSpPr txBox="1"/>
          <p:nvPr/>
        </p:nvSpPr>
        <p:spPr>
          <a:xfrm>
            <a:off x="552572" y="3127032"/>
            <a:ext cx="5698976" cy="646331"/>
          </a:xfrm>
          <a:prstGeom prst="rect">
            <a:avLst/>
          </a:prstGeom>
          <a:noFill/>
        </p:spPr>
        <p:txBody>
          <a:bodyPr wrap="square" rtlCol="0">
            <a:spAutoFit/>
          </a:bodyPr>
          <a:lstStyle/>
          <a:p>
            <a:r>
              <a:rPr lang="en-US" dirty="0"/>
              <a:t>“The serpents were like water snakes. Their wings were not feathered but very like that wings of a bat.”</a:t>
            </a:r>
          </a:p>
        </p:txBody>
      </p:sp>
    </p:spTree>
    <p:extLst>
      <p:ext uri="{BB962C8B-B14F-4D97-AF65-F5344CB8AC3E}">
        <p14:creationId xmlns:p14="http://schemas.microsoft.com/office/powerpoint/2010/main" val="42901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5776" y="1412776"/>
            <a:ext cx="3661662" cy="4525963"/>
          </a:xfrm>
        </p:spPr>
      </p:pic>
      <p:sp>
        <p:nvSpPr>
          <p:cNvPr id="5" name="TextBox 4"/>
          <p:cNvSpPr txBox="1"/>
          <p:nvPr/>
        </p:nvSpPr>
        <p:spPr>
          <a:xfrm>
            <a:off x="1511461" y="332656"/>
            <a:ext cx="5750292" cy="646331"/>
          </a:xfrm>
          <a:prstGeom prst="rect">
            <a:avLst/>
          </a:prstGeom>
          <a:noFill/>
        </p:spPr>
        <p:txBody>
          <a:bodyPr wrap="none" rtlCol="0">
            <a:spAutoFit/>
          </a:bodyPr>
          <a:lstStyle/>
          <a:p>
            <a:r>
              <a:rPr lang="en-US" sz="3600" dirty="0"/>
              <a:t>Ancient Dinosaur Drawings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022" y="1412776"/>
            <a:ext cx="5829300" cy="4057650"/>
          </a:xfrm>
          <a:prstGeom prst="rect">
            <a:avLst/>
          </a:prstGeom>
        </p:spPr>
      </p:pic>
    </p:spTree>
    <p:extLst>
      <p:ext uri="{BB962C8B-B14F-4D97-AF65-F5344CB8AC3E}">
        <p14:creationId xmlns:p14="http://schemas.microsoft.com/office/powerpoint/2010/main" val="48420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Bishop Bell’s tomb </a:t>
            </a:r>
            <a:br>
              <a:rPr lang="en-US" sz="4000" dirty="0"/>
            </a:br>
            <a:r>
              <a:rPr lang="en-US" sz="4000" dirty="0"/>
              <a:t>in Carlisle Cathedral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9500" y="1988840"/>
            <a:ext cx="6985000" cy="30988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3585362"/>
            <a:ext cx="6337300" cy="2413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628800"/>
            <a:ext cx="6343818" cy="2408770"/>
          </a:xfrm>
          <a:prstGeom prst="rect">
            <a:avLst/>
          </a:prstGeom>
        </p:spPr>
      </p:pic>
    </p:spTree>
    <p:extLst>
      <p:ext uri="{BB962C8B-B14F-4D97-AF65-F5344CB8AC3E}">
        <p14:creationId xmlns:p14="http://schemas.microsoft.com/office/powerpoint/2010/main" val="60078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536" y="1268760"/>
            <a:ext cx="8229600" cy="981075"/>
          </a:xfrm>
        </p:spPr>
        <p:txBody>
          <a:bodyPr/>
          <a:lstStyle/>
          <a:p>
            <a:pPr eaLnBrk="1" hangingPunct="1"/>
            <a:r>
              <a:rPr lang="en-US" altLang="x-none" dirty="0">
                <a:solidFill>
                  <a:schemeClr val="tx1"/>
                </a:solidFill>
              </a:rPr>
              <a:t>How do you fit </a:t>
            </a:r>
            <a:r>
              <a:rPr lang="en-US" altLang="x-none">
                <a:solidFill>
                  <a:schemeClr val="tx1"/>
                </a:solidFill>
              </a:rPr>
              <a:t>dinosaurs into the Bible?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94" y="2564904"/>
            <a:ext cx="7948083" cy="36907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692696"/>
            <a:ext cx="5321300" cy="2832100"/>
          </a:xfrm>
        </p:spPr>
      </p:pic>
      <p:sp>
        <p:nvSpPr>
          <p:cNvPr id="5" name="TextBox 4"/>
          <p:cNvSpPr txBox="1"/>
          <p:nvPr/>
        </p:nvSpPr>
        <p:spPr>
          <a:xfrm>
            <a:off x="755576" y="3717032"/>
            <a:ext cx="7272808" cy="1138773"/>
          </a:xfrm>
          <a:prstGeom prst="rect">
            <a:avLst/>
          </a:prstGeom>
          <a:noFill/>
        </p:spPr>
        <p:txBody>
          <a:bodyPr wrap="square" rtlCol="0">
            <a:spAutoFit/>
          </a:bodyPr>
          <a:lstStyle/>
          <a:p>
            <a:pPr marL="0" lvl="1" algn="ctr"/>
            <a:r>
              <a:rPr lang="en-US" dirty="0"/>
              <a:t>Australian aborigines “painted a plesiosaur-type creature “ </a:t>
            </a:r>
            <a:r>
              <a:rPr lang="en-US" dirty="0" err="1"/>
              <a:t>Yarru</a:t>
            </a:r>
            <a:r>
              <a:rPr lang="en-US" dirty="0"/>
              <a:t>,” by the Kuku </a:t>
            </a:r>
            <a:r>
              <a:rPr lang="en-US" dirty="0" err="1"/>
              <a:t>Yulanji</a:t>
            </a:r>
            <a:r>
              <a:rPr lang="en-US" dirty="0"/>
              <a:t> tribespeople of far North Queensland, Australia. </a:t>
            </a:r>
            <a:endParaRPr lang="en-US" sz="3200" dirty="0"/>
          </a:p>
          <a:p>
            <a:pPr algn="ctr"/>
            <a:endParaRPr lang="en-US" dirty="0"/>
          </a:p>
        </p:txBody>
      </p:sp>
    </p:spTree>
    <p:extLst>
      <p:ext uri="{BB962C8B-B14F-4D97-AF65-F5344CB8AC3E}">
        <p14:creationId xmlns:p14="http://schemas.microsoft.com/office/powerpoint/2010/main" val="1041397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9872" y="427484"/>
            <a:ext cx="4320480" cy="2582828"/>
          </a:xfrm>
        </p:spPr>
        <p:txBody>
          <a:bodyPr/>
          <a:lstStyle/>
          <a:p>
            <a:pPr marL="0" indent="0" eaLnBrk="1" fontAlgn="auto" hangingPunct="1">
              <a:spcBef>
                <a:spcPts val="0"/>
              </a:spcBef>
              <a:spcAft>
                <a:spcPts val="0"/>
              </a:spcAft>
              <a:buNone/>
            </a:pPr>
            <a:r>
              <a:rPr lang="en-US" sz="1800" b="1" dirty="0" err="1"/>
              <a:t>Mirreeulla</a:t>
            </a:r>
            <a:r>
              <a:rPr lang="en-US" sz="1800" b="1" dirty="0"/>
              <a:t>: </a:t>
            </a:r>
            <a:r>
              <a:rPr lang="en-US" sz="1800" dirty="0"/>
              <a:t>A mighty creature resembling a plesiosaur is often reported in the </a:t>
            </a:r>
            <a:r>
              <a:rPr lang="en-US" sz="1800" dirty="0" err="1"/>
              <a:t>Hawesbury</a:t>
            </a:r>
            <a:r>
              <a:rPr lang="en-US" sz="1800" dirty="0"/>
              <a:t> river near Sydney. The reports go back several centuries; some estimate that the creature is up to 50 feet long. </a:t>
            </a:r>
          </a:p>
          <a:p>
            <a:pPr marL="0" marR="0" lvl="0" indent="0" defTabSz="914400" eaLnBrk="1" fontAlgn="auto" latinLnBrk="0" hangingPunct="1">
              <a:lnSpc>
                <a:spcPct val="100000"/>
              </a:lnSpc>
              <a:spcBef>
                <a:spcPts val="0"/>
              </a:spcBef>
              <a:spcAft>
                <a:spcPts val="0"/>
              </a:spcAft>
              <a:buClrTx/>
              <a:buSzTx/>
              <a:buFontTx/>
              <a:buNone/>
              <a:tabLst/>
              <a:defRPr/>
            </a:pPr>
            <a:endParaRPr lang="en-US" sz="1800" dirty="0"/>
          </a:p>
        </p:txBody>
      </p:sp>
      <p:sp>
        <p:nvSpPr>
          <p:cNvPr id="4" name="Content Placeholder 2"/>
          <p:cNvSpPr txBox="1">
            <a:spLocks/>
          </p:cNvSpPr>
          <p:nvPr/>
        </p:nvSpPr>
        <p:spPr bwMode="auto">
          <a:xfrm>
            <a:off x="479009" y="3140968"/>
            <a:ext cx="3588935"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eaLnBrk="1" fontAlgn="auto" hangingPunct="1">
              <a:spcBef>
                <a:spcPts val="0"/>
              </a:spcBef>
              <a:spcAft>
                <a:spcPts val="0"/>
              </a:spcAft>
              <a:buFontTx/>
              <a:buNone/>
            </a:pPr>
            <a:r>
              <a:rPr lang="en-US" sz="1800" b="1" dirty="0" err="1"/>
              <a:t>Yarru</a:t>
            </a:r>
            <a:r>
              <a:rPr lang="en-US" sz="1800" b="1" dirty="0"/>
              <a:t> (or </a:t>
            </a:r>
            <a:r>
              <a:rPr lang="en-US" sz="1800" b="1" dirty="0" err="1"/>
              <a:t>Yarrba</a:t>
            </a:r>
            <a:r>
              <a:rPr lang="en-US" sz="1800" b="1" dirty="0"/>
              <a:t>):</a:t>
            </a:r>
            <a:r>
              <a:rPr lang="en-US" sz="1800" dirty="0"/>
              <a:t> The Australian Aborigines have reports of this animal living in Lake Galilee (in western Queensland). Oral tradition describes the creature as being 20-30 feet in length with a long serpent-like neck attached to a large, bulky body and two pairs of flippers. </a:t>
            </a:r>
            <a:endParaRPr lang="en-US" sz="1800"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3140968"/>
            <a:ext cx="4176464" cy="28457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09" y="427484"/>
            <a:ext cx="2830344" cy="2209428"/>
          </a:xfrm>
          <a:prstGeom prst="rect">
            <a:avLst/>
          </a:prstGeom>
        </p:spPr>
      </p:pic>
    </p:spTree>
    <p:extLst>
      <p:ext uri="{BB962C8B-B14F-4D97-AF65-F5344CB8AC3E}">
        <p14:creationId xmlns:p14="http://schemas.microsoft.com/office/powerpoint/2010/main" val="999004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268760"/>
            <a:ext cx="3466728" cy="2620887"/>
          </a:xfrm>
        </p:spPr>
        <p:txBody>
          <a:bodyPr/>
          <a:lstStyle/>
          <a:p>
            <a:pPr marL="0" indent="0" eaLnBrk="1" fontAlgn="auto" hangingPunct="1">
              <a:spcBef>
                <a:spcPts val="0"/>
              </a:spcBef>
              <a:spcAft>
                <a:spcPts val="0"/>
              </a:spcAft>
              <a:buNone/>
            </a:pPr>
            <a:r>
              <a:rPr lang="en-US" sz="1800" b="1" dirty="0" err="1"/>
              <a:t>Bunyip</a:t>
            </a:r>
            <a:r>
              <a:rPr lang="en-US" sz="1800" b="1" dirty="0"/>
              <a:t>: </a:t>
            </a:r>
            <a:r>
              <a:rPr lang="en-US" sz="1800" dirty="0"/>
              <a:t>An Australian Aboriginal word for “monster.” The descriptions and sketches resemble a large bipedal reptile such as Tyrannosaurus or </a:t>
            </a:r>
            <a:r>
              <a:rPr lang="en-US" sz="1800" dirty="0" err="1"/>
              <a:t>allosaurus</a:t>
            </a:r>
            <a:r>
              <a:rPr lang="en-US" sz="1800" dirty="0"/>
              <a:t>. </a:t>
            </a:r>
          </a:p>
          <a:p>
            <a:pPr marL="0" marR="0" lvl="0" indent="0" defTabSz="914400" eaLnBrk="1" fontAlgn="auto" latinLnBrk="0" hangingPunct="1">
              <a:lnSpc>
                <a:spcPct val="100000"/>
              </a:lnSpc>
              <a:spcBef>
                <a:spcPts val="0"/>
              </a:spcBef>
              <a:spcAft>
                <a:spcPts val="0"/>
              </a:spcAft>
              <a:buClrTx/>
              <a:buSzTx/>
              <a:buFontTx/>
              <a:buNone/>
              <a:tabLst/>
              <a:defRPr/>
            </a:pPr>
            <a:endParaRPr lang="en-US" sz="1800" dirty="0"/>
          </a:p>
        </p:txBody>
      </p:sp>
      <p:sp>
        <p:nvSpPr>
          <p:cNvPr id="4" name="Content Placeholder 2"/>
          <p:cNvSpPr txBox="1">
            <a:spLocks/>
          </p:cNvSpPr>
          <p:nvPr/>
        </p:nvSpPr>
        <p:spPr bwMode="auto">
          <a:xfrm>
            <a:off x="3923928" y="3789040"/>
            <a:ext cx="4860032" cy="2199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914400" lvl="2" indent="0">
              <a:buNone/>
            </a:pPr>
            <a:r>
              <a:rPr lang="en-US" sz="1600" b="1" dirty="0" err="1"/>
              <a:t>Mokele-mbembe</a:t>
            </a:r>
            <a:r>
              <a:rPr lang="en-US" sz="1600" dirty="0"/>
              <a:t>: This large creature is said to exist in the African Congo and eye-witness reports are as recent as 1990. The descriptions and sketches resemble a sauropod dinosaur. </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692696"/>
            <a:ext cx="5831632" cy="28283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3528" y="3212976"/>
            <a:ext cx="4860032" cy="2180939"/>
          </a:xfrm>
          <a:prstGeom prst="rect">
            <a:avLst/>
          </a:prstGeom>
        </p:spPr>
      </p:pic>
    </p:spTree>
    <p:extLst>
      <p:ext uri="{BB962C8B-B14F-4D97-AF65-F5344CB8AC3E}">
        <p14:creationId xmlns:p14="http://schemas.microsoft.com/office/powerpoint/2010/main" val="1866751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Wollemi Pine</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784" r="-14784"/>
          <a:stretch/>
        </p:blipFill>
        <p:spPr>
          <a:xfrm>
            <a:off x="251520" y="1417638"/>
            <a:ext cx="6804248" cy="241064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3068960"/>
            <a:ext cx="5021436" cy="2818483"/>
          </a:xfrm>
          <a:prstGeom prst="rect">
            <a:avLst/>
          </a:prstGeom>
        </p:spPr>
      </p:pic>
    </p:spTree>
    <p:extLst>
      <p:ext uri="{BB962C8B-B14F-4D97-AF65-F5344CB8AC3E}">
        <p14:creationId xmlns:p14="http://schemas.microsoft.com/office/powerpoint/2010/main" val="185392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Killed the Dinosaurs?</a:t>
            </a:r>
          </a:p>
        </p:txBody>
      </p:sp>
      <p:sp>
        <p:nvSpPr>
          <p:cNvPr id="3" name="Content Placeholder 2"/>
          <p:cNvSpPr>
            <a:spLocks noGrp="1"/>
          </p:cNvSpPr>
          <p:nvPr>
            <p:ph idx="1"/>
          </p:nvPr>
        </p:nvSpPr>
        <p:spPr/>
        <p:txBody>
          <a:bodyPr/>
          <a:lstStyle/>
          <a:p>
            <a:r>
              <a:rPr lang="en-US" dirty="0"/>
              <a:t>Why do animals become extinct?</a:t>
            </a:r>
          </a:p>
          <a:p>
            <a:pPr lvl="1"/>
            <a:r>
              <a:rPr lang="en-US" dirty="0"/>
              <a:t>Disease</a:t>
            </a:r>
          </a:p>
          <a:p>
            <a:pPr lvl="1"/>
            <a:r>
              <a:rPr lang="en-US" dirty="0"/>
              <a:t>Famine</a:t>
            </a:r>
          </a:p>
          <a:p>
            <a:pPr lvl="1"/>
            <a:r>
              <a:rPr lang="en-US" dirty="0"/>
              <a:t>Hunted to extinction</a:t>
            </a:r>
          </a:p>
          <a:p>
            <a:pPr lvl="1"/>
            <a:r>
              <a:rPr lang="en-US" dirty="0"/>
              <a:t>Changes to environment</a:t>
            </a:r>
          </a:p>
        </p:txBody>
      </p:sp>
    </p:spTree>
    <p:extLst>
      <p:ext uri="{BB962C8B-B14F-4D97-AF65-F5344CB8AC3E}">
        <p14:creationId xmlns:p14="http://schemas.microsoft.com/office/powerpoint/2010/main" val="170565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sz="2000" b="1" dirty="0"/>
              <a:t>Romans 1:20 (NKJV) “</a:t>
            </a:r>
            <a:r>
              <a:rPr lang="en-US" sz="2000" dirty="0"/>
              <a:t>For since the creation of the world His invisible attributes are clearly seen, being understood by the things that are made, even His eternal power and Godhead, so that they are without excuse,”</a:t>
            </a:r>
          </a:p>
          <a:p>
            <a:pPr marL="0" indent="0">
              <a:buNone/>
            </a:pPr>
            <a:endParaRPr lang="en-US" sz="2000" dirty="0"/>
          </a:p>
          <a:p>
            <a:r>
              <a:rPr lang="en-US" sz="2000" b="1" dirty="0"/>
              <a:t>Job 12:7-10 (NKJV) </a:t>
            </a:r>
            <a:r>
              <a:rPr lang="en-US" sz="2000" dirty="0"/>
              <a:t>7“But now ask the beasts, and they will teach you; And the birds of the air, and they will tell you; 8 Or speak to the earth, and it will teach you; And the fish of the sea will explain to you.9 Who among all these does not know That the hand of the Lord has done this, 10 In whose hand is the life of every living thing, And the breath of all mankind?”</a:t>
            </a:r>
            <a:r>
              <a:rPr lang="en-US" sz="2000" b="1" dirty="0"/>
              <a:t> </a:t>
            </a:r>
            <a:endParaRPr lang="en-US" sz="2000" dirty="0"/>
          </a:p>
        </p:txBody>
      </p:sp>
    </p:spTree>
    <p:extLst>
      <p:ext uri="{BB962C8B-B14F-4D97-AF65-F5344CB8AC3E}">
        <p14:creationId xmlns:p14="http://schemas.microsoft.com/office/powerpoint/2010/main" val="91536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39552" y="908720"/>
            <a:ext cx="8229600" cy="981075"/>
          </a:xfrm>
        </p:spPr>
        <p:txBody>
          <a:bodyPr/>
          <a:lstStyle/>
          <a:p>
            <a:pPr eaLnBrk="1" hangingPunct="1"/>
            <a:r>
              <a:rPr lang="en-US" altLang="x-none" dirty="0">
                <a:solidFill>
                  <a:schemeClr val="tx1"/>
                </a:solidFill>
              </a:rPr>
              <a:t>Use the Bible to explain</a:t>
            </a:r>
            <a:br>
              <a:rPr lang="en-US" altLang="x-none" dirty="0">
                <a:solidFill>
                  <a:schemeClr val="tx1"/>
                </a:solidFill>
              </a:rPr>
            </a:br>
            <a:r>
              <a:rPr lang="en-US" altLang="x-none" dirty="0">
                <a:solidFill>
                  <a:schemeClr val="tx1"/>
                </a:solidFill>
              </a:rPr>
              <a:t>dinosaurs.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2420888"/>
            <a:ext cx="4302573" cy="3789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Biblical Logic</a:t>
            </a:r>
          </a:p>
        </p:txBody>
      </p:sp>
      <p:sp>
        <p:nvSpPr>
          <p:cNvPr id="3" name="Content Placeholder 2"/>
          <p:cNvSpPr>
            <a:spLocks noGrp="1"/>
          </p:cNvSpPr>
          <p:nvPr>
            <p:ph idx="1"/>
          </p:nvPr>
        </p:nvSpPr>
        <p:spPr/>
        <p:txBody>
          <a:bodyPr/>
          <a:lstStyle/>
          <a:p>
            <a:r>
              <a:rPr lang="en-US" dirty="0"/>
              <a:t>Dinosaurs Were Land Animals</a:t>
            </a:r>
          </a:p>
          <a:p>
            <a:r>
              <a:rPr lang="en-US" dirty="0"/>
              <a:t>Created on Day 6</a:t>
            </a:r>
          </a:p>
          <a:p>
            <a:r>
              <a:rPr lang="en-US" dirty="0"/>
              <a:t>Genesis 1:24-25</a:t>
            </a:r>
          </a:p>
          <a:p>
            <a:endParaRPr lang="en-US" dirty="0"/>
          </a:p>
          <a:p>
            <a:r>
              <a:rPr lang="en-US" dirty="0"/>
              <a:t>T-Rex was a land animal</a:t>
            </a:r>
          </a:p>
          <a:p>
            <a:r>
              <a:rPr lang="en-US" dirty="0"/>
              <a:t>Land animals &amp; man created on Day 6</a:t>
            </a:r>
          </a:p>
          <a:p>
            <a:r>
              <a:rPr lang="en-US" dirty="0"/>
              <a:t>T-Rex was created on Day 6</a:t>
            </a:r>
          </a:p>
        </p:txBody>
      </p:sp>
    </p:spTree>
    <p:extLst>
      <p:ext uri="{BB962C8B-B14F-4D97-AF65-F5344CB8AC3E}">
        <p14:creationId xmlns:p14="http://schemas.microsoft.com/office/powerpoint/2010/main" val="79832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Biblical Logic</a:t>
            </a:r>
          </a:p>
        </p:txBody>
      </p:sp>
      <p:sp>
        <p:nvSpPr>
          <p:cNvPr id="3" name="Content Placeholder 2"/>
          <p:cNvSpPr>
            <a:spLocks noGrp="1"/>
          </p:cNvSpPr>
          <p:nvPr>
            <p:ph idx="1"/>
          </p:nvPr>
        </p:nvSpPr>
        <p:spPr/>
        <p:txBody>
          <a:bodyPr/>
          <a:lstStyle/>
          <a:p>
            <a:r>
              <a:rPr lang="en-US" dirty="0"/>
              <a:t>Death</a:t>
            </a:r>
          </a:p>
          <a:p>
            <a:pPr lvl="1"/>
            <a:r>
              <a:rPr lang="en-US" dirty="0"/>
              <a:t>Only Occurred After Sin</a:t>
            </a:r>
          </a:p>
          <a:p>
            <a:pPr lvl="1"/>
            <a:r>
              <a:rPr lang="en-US" dirty="0"/>
              <a:t>Genesis 2:17</a:t>
            </a:r>
          </a:p>
          <a:p>
            <a:pPr lvl="1"/>
            <a:r>
              <a:rPr lang="en-US" dirty="0"/>
              <a:t>Romans 5:12 </a:t>
            </a:r>
          </a:p>
          <a:p>
            <a:pPr marL="457200" lvl="1" indent="0">
              <a:buNone/>
            </a:pPr>
            <a:r>
              <a:rPr lang="en-US" sz="1800" i="1" dirty="0"/>
              <a:t>	“Therefore, just as through one man sin entered the world, and death 	through sin, and thus death spread to all men, because all sinned—”</a:t>
            </a:r>
            <a:endParaRPr lang="en-US" i="1" dirty="0"/>
          </a:p>
          <a:p>
            <a:pPr marL="457200" lvl="1" indent="0">
              <a:buNone/>
            </a:pPr>
            <a:endParaRPr lang="en-US" dirty="0"/>
          </a:p>
          <a:p>
            <a:pPr lvl="1"/>
            <a:r>
              <a:rPr lang="en-US" i="1" dirty="0"/>
              <a:t>If</a:t>
            </a:r>
            <a:r>
              <a:rPr lang="en-US" dirty="0"/>
              <a:t> this includes animals, dinosaur fossils can’t be millions of years old (Genesis 3:14)</a:t>
            </a:r>
          </a:p>
          <a:p>
            <a:pPr lvl="1"/>
            <a:endParaRPr lang="en-US" dirty="0"/>
          </a:p>
        </p:txBody>
      </p:sp>
    </p:spTree>
    <p:extLst>
      <p:ext uri="{BB962C8B-B14F-4D97-AF65-F5344CB8AC3E}">
        <p14:creationId xmlns:p14="http://schemas.microsoft.com/office/powerpoint/2010/main" val="8970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Evidence Dinosaurs Lived Recently</a:t>
            </a:r>
          </a:p>
        </p:txBody>
      </p:sp>
      <p:sp>
        <p:nvSpPr>
          <p:cNvPr id="3" name="Content Placeholder 2"/>
          <p:cNvSpPr>
            <a:spLocks noGrp="1"/>
          </p:cNvSpPr>
          <p:nvPr>
            <p:ph idx="1"/>
          </p:nvPr>
        </p:nvSpPr>
        <p:spPr/>
        <p:txBody>
          <a:bodyPr/>
          <a:lstStyle/>
          <a:p>
            <a:r>
              <a:rPr lang="en-US" dirty="0"/>
              <a:t>Red Blood Cells Discovered</a:t>
            </a:r>
          </a:p>
          <a:p>
            <a:r>
              <a:rPr lang="en-US" dirty="0"/>
              <a:t>Soft-tissue from a T-Rex</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616" y="3068960"/>
            <a:ext cx="5072768" cy="2853432"/>
          </a:xfrm>
          <a:prstGeom prst="rect">
            <a:avLst/>
          </a:prstGeom>
        </p:spPr>
      </p:pic>
    </p:spTree>
    <p:extLst>
      <p:ext uri="{BB962C8B-B14F-4D97-AF65-F5344CB8AC3E}">
        <p14:creationId xmlns:p14="http://schemas.microsoft.com/office/powerpoint/2010/main" val="121295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Tyrannosaurus Rex</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6016" y="3140968"/>
            <a:ext cx="6789440" cy="3292878"/>
          </a:xfrm>
        </p:spPr>
      </p:pic>
      <p:sp>
        <p:nvSpPr>
          <p:cNvPr id="5" name="TextBox 4"/>
          <p:cNvSpPr txBox="1"/>
          <p:nvPr/>
        </p:nvSpPr>
        <p:spPr>
          <a:xfrm>
            <a:off x="539551" y="1417638"/>
            <a:ext cx="7488833" cy="3046988"/>
          </a:xfrm>
          <a:prstGeom prst="rect">
            <a:avLst/>
          </a:prstGeom>
          <a:noFill/>
        </p:spPr>
        <p:txBody>
          <a:bodyPr wrap="square" rtlCol="0">
            <a:spAutoFit/>
          </a:bodyPr>
          <a:lstStyle/>
          <a:p>
            <a:r>
              <a:rPr lang="en-US" sz="3200" dirty="0"/>
              <a:t>What would he have first eaten?</a:t>
            </a:r>
          </a:p>
          <a:p>
            <a:endParaRPr lang="en-US" sz="3200" dirty="0"/>
          </a:p>
          <a:p>
            <a:pPr marL="342900" indent="-342900">
              <a:buAutoNum type="alphaUcPeriod"/>
            </a:pPr>
            <a:r>
              <a:rPr lang="en-US" sz="3200" dirty="0"/>
              <a:t> Plants</a:t>
            </a:r>
          </a:p>
          <a:p>
            <a:pPr marL="342900" indent="-342900">
              <a:buAutoNum type="alphaUcPeriod"/>
            </a:pPr>
            <a:r>
              <a:rPr lang="en-US" sz="3200" dirty="0"/>
              <a:t> Meat</a:t>
            </a:r>
          </a:p>
          <a:p>
            <a:pPr marL="342900" indent="-342900">
              <a:buAutoNum type="alphaUcPeriod"/>
            </a:pPr>
            <a:r>
              <a:rPr lang="en-US" sz="3200" dirty="0"/>
              <a:t> Scavenger</a:t>
            </a:r>
          </a:p>
          <a:p>
            <a:pPr marL="342900" indent="-342900">
              <a:buAutoNum type="alphaUcPeriod"/>
            </a:pPr>
            <a:r>
              <a:rPr lang="en-US" sz="3200" dirty="0"/>
              <a:t> Plants &amp; Meat</a:t>
            </a:r>
          </a:p>
        </p:txBody>
      </p:sp>
    </p:spTree>
    <p:extLst>
      <p:ext uri="{BB962C8B-B14F-4D97-AF65-F5344CB8AC3E}">
        <p14:creationId xmlns:p14="http://schemas.microsoft.com/office/powerpoint/2010/main" val="133190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xEl>
                                              <p:pRg st="3" end="3"/>
                                            </p:txEl>
                                          </p:spTgt>
                                        </p:tgtEl>
                                      </p:cBhvr>
                                    </p:animEffect>
                                    <p:set>
                                      <p:cBhvr>
                                        <p:cTn id="7" dur="1" fill="hold">
                                          <p:stCondLst>
                                            <p:cond delay="499"/>
                                          </p:stCondLst>
                                        </p:cTn>
                                        <p:tgtEl>
                                          <p:spTgt spid="5">
                                            <p:txEl>
                                              <p:pRg st="3" end="3"/>
                                            </p:txEl>
                                          </p:spTgt>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5">
                                            <p:txEl>
                                              <p:pRg st="4" end="4"/>
                                            </p:txEl>
                                          </p:spTgt>
                                        </p:tgtEl>
                                      </p:cBhvr>
                                    </p:animEffect>
                                    <p:set>
                                      <p:cBhvr>
                                        <p:cTn id="10" dur="1" fill="hold">
                                          <p:stCondLst>
                                            <p:cond delay="499"/>
                                          </p:stCondLst>
                                        </p:cTn>
                                        <p:tgtEl>
                                          <p:spTgt spid="5">
                                            <p:txEl>
                                              <p:pRg st="4" end="4"/>
                                            </p:txEl>
                                          </p:spTgt>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5">
                                            <p:txEl>
                                              <p:pRg st="5" end="5"/>
                                            </p:txEl>
                                          </p:spTgt>
                                        </p:tgtEl>
                                      </p:cBhvr>
                                    </p:animEffect>
                                    <p:set>
                                      <p:cBhvr>
                                        <p:cTn id="13" dur="1" fill="hold">
                                          <p:stCondLst>
                                            <p:cond delay="499"/>
                                          </p:stCondLst>
                                        </p:cTn>
                                        <p:tgtEl>
                                          <p:spTgt spid="5">
                                            <p:txEl>
                                              <p:pRg st="5" end="5"/>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1000" fill="hold"/>
                                        <p:tgtEl>
                                          <p:spTgt spid="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Genesis 1:29-30</a:t>
            </a:r>
          </a:p>
        </p:txBody>
      </p:sp>
      <p:sp>
        <p:nvSpPr>
          <p:cNvPr id="3" name="Content Placeholder 2"/>
          <p:cNvSpPr>
            <a:spLocks noGrp="1"/>
          </p:cNvSpPr>
          <p:nvPr>
            <p:ph idx="1"/>
          </p:nvPr>
        </p:nvSpPr>
        <p:spPr/>
        <p:txBody>
          <a:bodyPr/>
          <a:lstStyle/>
          <a:p>
            <a:pPr marL="0" indent="0">
              <a:buNone/>
            </a:pPr>
            <a:r>
              <a:rPr lang="en-US" sz="2800" baseline="-25000" dirty="0"/>
              <a:t>29</a:t>
            </a:r>
            <a:r>
              <a:rPr lang="en-US" sz="2800" dirty="0"/>
              <a:t> And God said, “See, </a:t>
            </a:r>
            <a:r>
              <a:rPr lang="en-US" sz="2800" u="sng" dirty="0"/>
              <a:t>I have given you every herb </a:t>
            </a:r>
            <a:r>
              <a:rPr lang="en-US" sz="2800" i="1" u="sng" dirty="0"/>
              <a:t>that</a:t>
            </a:r>
            <a:r>
              <a:rPr lang="en-US" sz="2800" u="sng" dirty="0"/>
              <a:t> yields seed which </a:t>
            </a:r>
            <a:r>
              <a:rPr lang="en-US" sz="2800" i="1" u="sng" dirty="0"/>
              <a:t>is</a:t>
            </a:r>
            <a:r>
              <a:rPr lang="en-US" sz="2800" u="sng" dirty="0"/>
              <a:t> on the face of all the earth, and every tree whose fruit yields seed; to you it shall be for food.</a:t>
            </a:r>
            <a:r>
              <a:rPr lang="en-US" sz="2800" dirty="0"/>
              <a:t> </a:t>
            </a:r>
            <a:r>
              <a:rPr lang="en-US" sz="2800" baseline="-25000" dirty="0"/>
              <a:t>30</a:t>
            </a:r>
            <a:r>
              <a:rPr lang="en-US" sz="2800" dirty="0"/>
              <a:t> Also, to </a:t>
            </a:r>
            <a:r>
              <a:rPr lang="en-US" sz="2800" b="1" dirty="0"/>
              <a:t>every</a:t>
            </a:r>
            <a:r>
              <a:rPr lang="en-US" sz="2800" dirty="0"/>
              <a:t> beast of the earth, to </a:t>
            </a:r>
            <a:r>
              <a:rPr lang="en-US" sz="2800" b="1" dirty="0"/>
              <a:t>every</a:t>
            </a:r>
            <a:r>
              <a:rPr lang="en-US" sz="2800" dirty="0"/>
              <a:t> bird of the air, and to </a:t>
            </a:r>
            <a:r>
              <a:rPr lang="en-US" sz="2800" b="1" dirty="0"/>
              <a:t>everything</a:t>
            </a:r>
            <a:r>
              <a:rPr lang="en-US" sz="2800" dirty="0"/>
              <a:t> that creeps on the earth, in which </a:t>
            </a:r>
            <a:r>
              <a:rPr lang="en-US" sz="2800" i="1" dirty="0"/>
              <a:t>there</a:t>
            </a:r>
            <a:r>
              <a:rPr lang="en-US" sz="2800" dirty="0"/>
              <a:t> </a:t>
            </a:r>
            <a:r>
              <a:rPr lang="en-US" sz="2800" i="1" dirty="0"/>
              <a:t>is</a:t>
            </a:r>
            <a:r>
              <a:rPr lang="en-US" sz="2800" dirty="0"/>
              <a:t> life, </a:t>
            </a:r>
            <a:r>
              <a:rPr lang="en-US" sz="2800" i="1" dirty="0"/>
              <a:t>I</a:t>
            </a:r>
            <a:r>
              <a:rPr lang="en-US" sz="2800" dirty="0"/>
              <a:t> </a:t>
            </a:r>
            <a:r>
              <a:rPr lang="en-US" sz="2800" i="1" dirty="0"/>
              <a:t>have given</a:t>
            </a:r>
            <a:r>
              <a:rPr lang="en-US" sz="2800" dirty="0"/>
              <a:t> every green herb for food”; and it was so. </a:t>
            </a:r>
          </a:p>
        </p:txBody>
      </p:sp>
    </p:spTree>
    <p:extLst>
      <p:ext uri="{BB962C8B-B14F-4D97-AF65-F5344CB8AC3E}">
        <p14:creationId xmlns:p14="http://schemas.microsoft.com/office/powerpoint/2010/main" val="1993017295"/>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5409</TotalTime>
  <Words>940</Words>
  <Application>Microsoft Office PowerPoint</Application>
  <PresentationFormat>On-screen Show (4:3)</PresentationFormat>
  <Paragraphs>153</Paragraphs>
  <Slides>35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Diseño predeterminado</vt:lpstr>
      <vt:lpstr>PowerPoint Presentation</vt:lpstr>
      <vt:lpstr>PowerPoint Presentation</vt:lpstr>
      <vt:lpstr>How do you fit dinosaurs into the Bible?</vt:lpstr>
      <vt:lpstr>Use the Bible to explain dinosaurs.</vt:lpstr>
      <vt:lpstr>Using Biblical Logic</vt:lpstr>
      <vt:lpstr>Using Biblical Logic</vt:lpstr>
      <vt:lpstr>Scientific Evidence Dinosaurs Lived Recently</vt:lpstr>
      <vt:lpstr>Tyrannosaurus Rex</vt:lpstr>
      <vt:lpstr>Genesis 1:29-30</vt:lpstr>
      <vt:lpstr>PowerPoint Presentation</vt:lpstr>
      <vt:lpstr>Black Uakari</vt:lpstr>
      <vt:lpstr>PowerPoint Presentation</vt:lpstr>
      <vt:lpstr>Fruit Bat</vt:lpstr>
      <vt:lpstr>“Dinosaur” Not in the Bible</vt:lpstr>
      <vt:lpstr>“Dragons” in the Bible</vt:lpstr>
      <vt:lpstr>Behemoth: Job 40:15-19</vt:lpstr>
      <vt:lpstr>Leviathan: Job 41:1-34</vt:lpstr>
      <vt:lpstr>Flying Reptiles</vt:lpstr>
      <vt:lpstr>Dinosaurs on Noah’s Ark? Would they fit?</vt:lpstr>
      <vt:lpstr>PowerPoint Presentation</vt:lpstr>
      <vt:lpstr>PowerPoint Presentation</vt:lpstr>
      <vt:lpstr>Animals on the Ark</vt:lpstr>
      <vt:lpstr>Dragons in History</vt:lpstr>
      <vt:lpstr>The city of Nerluc in France was renamed in honor of the killing of a “dragon” there.</vt:lpstr>
      <vt:lpstr>Around 900 AD, an Irish writer recorded an encounter with a large animal. The creature had a head shaped somewhat like a horse’s,  and had “iron” on its tail that pointed backwards. It had thick legs and strong claws.</vt:lpstr>
      <vt:lpstr>PowerPoint Presentation</vt:lpstr>
      <vt:lpstr>Rhamphorynchus</vt:lpstr>
      <vt:lpstr>PowerPoint Presentation</vt:lpstr>
      <vt:lpstr>Bishop Bell’s tomb  in Carlisle Cathedral</vt:lpstr>
      <vt:lpstr>PowerPoint Presentation</vt:lpstr>
      <vt:lpstr>PowerPoint Presentation</vt:lpstr>
      <vt:lpstr>PowerPoint Presentation</vt:lpstr>
      <vt:lpstr>Wollemi Pine</vt:lpstr>
      <vt:lpstr>What Killed the Dinosaurs?</vt:lpstr>
      <vt:lpstr>Conclusion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Marshall Reid</cp:lastModifiedBy>
  <cp:revision>735</cp:revision>
  <dcterms:created xsi:type="dcterms:W3CDTF">2010-05-23T14:28:12Z</dcterms:created>
  <dcterms:modified xsi:type="dcterms:W3CDTF">2017-06-14T23:47:50Z</dcterms:modified>
</cp:coreProperties>
</file>